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62" r:id="rId5"/>
    <p:sldId id="286" r:id="rId6"/>
    <p:sldId id="261" r:id="rId7"/>
    <p:sldId id="289" r:id="rId8"/>
    <p:sldId id="267" r:id="rId9"/>
    <p:sldId id="264" r:id="rId10"/>
    <p:sldId id="263" r:id="rId11"/>
    <p:sldId id="265" r:id="rId12"/>
    <p:sldId id="258" r:id="rId13"/>
    <p:sldId id="271" r:id="rId14"/>
    <p:sldId id="270" r:id="rId15"/>
    <p:sldId id="266" r:id="rId16"/>
    <p:sldId id="274" r:id="rId17"/>
    <p:sldId id="287" r:id="rId18"/>
    <p:sldId id="272" r:id="rId19"/>
    <p:sldId id="269" r:id="rId20"/>
    <p:sldId id="277" r:id="rId21"/>
    <p:sldId id="280" r:id="rId22"/>
    <p:sldId id="281" r:id="rId23"/>
    <p:sldId id="273" r:id="rId24"/>
    <p:sldId id="278" r:id="rId25"/>
    <p:sldId id="275" r:id="rId26"/>
    <p:sldId id="279" r:id="rId27"/>
    <p:sldId id="283" r:id="rId28"/>
    <p:sldId id="282" r:id="rId29"/>
    <p:sldId id="285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646A"/>
    <a:srgbClr val="DE8999"/>
    <a:srgbClr val="5E6373"/>
    <a:srgbClr val="A8B1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E0A625-0E9E-4025-8BA9-CE26267377E3}" v="9" dt="2024-02-04T23:04:06.5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9424" autoAdjust="0"/>
  </p:normalViewPr>
  <p:slideViewPr>
    <p:cSldViewPr snapToGrid="0">
      <p:cViewPr>
        <p:scale>
          <a:sx n="100" d="100"/>
          <a:sy n="100" d="100"/>
        </p:scale>
        <p:origin x="87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7BC76-B972-F2A6-576C-B4EA2A7895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8E9E5-3E59-2CE5-3152-A1F16A0E1C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C55046-9A0B-D774-C6B9-E637A39F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188F71-DD25-EE01-6850-CEECB11B3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919CE2-749A-5BF4-2CAB-F9D9BD68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87920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063B-EB39-76DA-A051-D8FAC906E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DB1E51-8895-7952-069C-D7867E9B2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BF3769-856D-F0B3-BF0A-15A23EF15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6EBE0-15FD-C626-31D6-058E070C6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7EACBD-467D-FBF8-B2C5-D1CE5434D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416116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84DB61-4D2B-68CF-742E-5A2105D9B9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04C7BC-EC4F-357D-939C-4A83A618D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032C4-7D52-32CD-51D7-5C3BD443D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C1571C-4BA8-67BD-6E9C-DA74F3E17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083481-9B41-1C55-288F-43E0117E4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66080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A3A22-CFF4-4FD7-0D01-6EE68517A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49A3-DFA0-9882-CD99-538989B73B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EB6CB-FDB0-56FF-A250-1015EC619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8FBB6D-B890-5AE4-3B14-2A4C6A6DF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DE9148-B801-AC1D-E9B3-870EFF6B5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7890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52DC4-092C-0B67-3BBC-AFDDA87D5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1B5A0-6594-0923-4A2D-2DDD6C7137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95A1-481B-1E79-2E31-36E387D49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B2A26-D894-5162-8BAD-06D00A3D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D9580A-6AF6-2F2D-E30F-FC3EE8F07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62867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F7AA-B3FD-79B1-6AE2-3B064842C9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B705DF-4D6A-0CF5-F9B8-23F3D0FB4F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9C15D0-5599-0240-1BD5-801CC578E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1AD005-3CCE-AF19-FF1B-7F29C499C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D1DED-B187-C2EE-DDEF-28CDB7403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BD4A4-D064-B5E9-DDBC-5E25E045F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1630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E4A74-C41A-1F71-1477-CA09AEF6C2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EFCE21-9169-0F94-410E-B938AEADF3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CB15C6-473E-7784-23D3-B6ED2DE9B9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5864F0-E273-1F16-F0EB-B9F1B8315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4FF94E-0507-5E82-2BCF-7377114B1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A44A3-0114-DDA4-9EF0-87E91D2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377783-660C-D39E-D2D0-6BF98D151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EF9AA5-8E4F-F7CD-33E9-B7794BBA1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91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9312F-4DAF-FAE5-4AAB-39B9691CEC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B131BF-B9FF-7C84-D45F-474D76123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417E3-436F-2E84-921B-74484C52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9EE9F0-1DBC-F573-E2B8-CE20062EB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7446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B5B57E-F04B-3079-73B8-0639DE603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03B380-ACEB-CD8B-67A4-2F1E1BBF8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6EE92F-E2C0-BA3B-6029-3715302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5514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C2615-22F2-8C54-6D75-63EF33957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86110E-3510-7B75-9DE8-11604C4E1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6ACEA4-DEB3-385B-3A00-9AF343D2D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1A2596-EC95-1BA2-DF68-782AA9EFD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09BAC-1C7A-8528-AEBC-5C30A6574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6BCBF8-26D8-B80D-6ED8-E19900855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3176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44614-450D-FCEA-96D2-8AF8DD828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987AED-23F5-E5F4-2AB6-6F439C375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297F53-5FC6-9663-C31B-3382DB0B4D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7D5A1-4694-A2B5-7474-6DB6B758A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629ADE-8CFD-4149-873B-3F8662D8AEAA}" type="datetimeFigureOut">
              <a:rPr lang="pt-BR" smtClean="0"/>
              <a:t>05/02/2024</a:t>
            </a:fld>
            <a:endParaRPr lang="pt-BR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A19BA5-7361-BD5F-8D49-7ED81FE3B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CF5C22-5CFF-C0C7-67A9-9A035C1F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ECBDF-92E9-42AC-A2BC-5761CD677A0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9397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A441DD-D9B4-033A-06AE-39F00A091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B379-CA6C-C0BC-5953-4E354ED13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75C338-5207-ABFC-FD22-01E247CC72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629ADE-8CFD-4149-873B-3F8662D8AEAA}" type="datetimeFigureOut">
              <a:rPr lang="pt-BR" smtClean="0"/>
              <a:t>05/02/2024</a:t>
            </a:fld>
            <a:endParaRPr lang="pt-B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5E2FBA-F896-00F0-594A-7D3813B6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CB4833-CF0B-3672-8589-BF102C0ED1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ECBDF-92E9-42AC-A2BC-5761CD677A07}" type="slidenum">
              <a:rPr lang="pt-BR" smtClean="0"/>
              <a:t>‹#›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083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60F33-BAE4-F09D-A8AA-846F81319F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41455" y="1173019"/>
            <a:ext cx="5070763" cy="809462"/>
          </a:xfrm>
        </p:spPr>
        <p:txBody>
          <a:bodyPr>
            <a:noAutofit/>
          </a:bodyPr>
          <a:lstStyle/>
          <a:p>
            <a:pPr algn="r"/>
            <a:r>
              <a:rPr lang="pt-BR" sz="5500" dirty="0">
                <a:solidFill>
                  <a:srgbClr val="5E6373"/>
                </a:solidFill>
                <a:latin typeface="Futura LT Book" panose="02000504030000020003" pitchFamily="2" charset="0"/>
              </a:rPr>
              <a:t>DE SUS OJOS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C13DD-AC22-48CB-6771-9744EF262B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56726" y="464498"/>
            <a:ext cx="5255492" cy="708521"/>
          </a:xfrm>
        </p:spPr>
        <p:txBody>
          <a:bodyPr>
            <a:noAutofit/>
          </a:bodyPr>
          <a:lstStyle/>
          <a:p>
            <a:pPr algn="r"/>
            <a:r>
              <a:rPr lang="pt-BR" sz="5500" b="1" dirty="0">
                <a:solidFill>
                  <a:srgbClr val="A1646A"/>
                </a:solidFill>
                <a:latin typeface="Futura Md BT" panose="020B0602020204020303" pitchFamily="34" charset="0"/>
              </a:rPr>
              <a:t>LA NIÑA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4E3FF-6D03-72E9-2E46-3F042BA61574}"/>
              </a:ext>
            </a:extLst>
          </p:cNvPr>
          <p:cNvSpPr txBox="1"/>
          <p:nvPr/>
        </p:nvSpPr>
        <p:spPr>
          <a:xfrm>
            <a:off x="3031435" y="6350062"/>
            <a:ext cx="69807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pc="300" dirty="0">
                <a:latin typeface="Futura LT Book" panose="02000504030000020003" pitchFamily="2" charset="0"/>
              </a:rPr>
              <a:t>DÍA DE ÉNFASIS DEL MINISTERIO DE LA MUJER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2B6C4F-9055-A532-92C8-ECC741B8A4B9}"/>
              </a:ext>
            </a:extLst>
          </p:cNvPr>
          <p:cNvSpPr txBox="1"/>
          <p:nvPr/>
        </p:nvSpPr>
        <p:spPr>
          <a:xfrm>
            <a:off x="6521826" y="1982481"/>
            <a:ext cx="36142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/>
              <a:t>Escrito</a:t>
            </a:r>
            <a:r>
              <a:rPr lang="en-US" dirty="0"/>
              <a:t> </a:t>
            </a:r>
            <a:r>
              <a:rPr lang="es-419" dirty="0"/>
              <a:t>por</a:t>
            </a:r>
            <a:r>
              <a:rPr lang="en-US" dirty="0"/>
              <a:t> Edith-Ruiz-Espinoza</a:t>
            </a:r>
          </a:p>
          <a:p>
            <a:pPr algn="ctr"/>
            <a:r>
              <a:rPr lang="es-419" dirty="0"/>
              <a:t>Directora del Ministerio de la Mujer de la División Interamericana</a:t>
            </a:r>
          </a:p>
        </p:txBody>
      </p:sp>
    </p:spTree>
    <p:extLst>
      <p:ext uri="{BB962C8B-B14F-4D97-AF65-F5344CB8AC3E}">
        <p14:creationId xmlns:p14="http://schemas.microsoft.com/office/powerpoint/2010/main" val="3602899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8421255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3. DIOS TE DA SU ADN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s-ES" dirty="0"/>
              <a:t>Nuestro valor radica en el hecho de que somos creados por el Creador usando la genética de su propio ADN, porque estamos hechos a su imagen</a:t>
            </a:r>
            <a:r>
              <a:rPr lang="en-US" dirty="0"/>
              <a:t>.</a:t>
            </a:r>
          </a:p>
          <a:p>
            <a:r>
              <a:rPr lang="es-ES" dirty="0"/>
              <a:t>El ADN de Dios nos hace valiosas porque Él es Rey de reyes y Señor de señores, lo que significa que somos sus hijas y princesas reales</a:t>
            </a:r>
            <a:r>
              <a:rPr lang="en-US" dirty="0"/>
              <a:t>.</a:t>
            </a: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«Porque a mis ojos eres de gran estima,</a:t>
            </a: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	eres </a:t>
            </a:r>
            <a:r>
              <a:rPr lang="es-E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honorable</a:t>
            </a: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y yo te he </a:t>
            </a:r>
            <a:r>
              <a:rPr lang="es-E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amado</a:t>
            </a:r>
            <a:r>
              <a:rPr lang="es-ES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...» 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(</a:t>
            </a:r>
            <a:r>
              <a:rPr lang="es-419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Isaías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43:4).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481957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3" y="217344"/>
            <a:ext cx="8321866" cy="1283465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3. DIOS TE DA SU ADN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«Ahora, pues, si dais oído a mi voz y guardáis mi pacto, vosotros seréis mi </a:t>
            </a:r>
            <a:r>
              <a:rPr lang="es-E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especial 	tesoro </a:t>
            </a: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sobre todos los pueblos, porque mía es toda la tierra» 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(</a:t>
            </a:r>
            <a:r>
              <a:rPr lang="es-419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Éxodo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19:5).</a:t>
            </a: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/>
              <a:t>Cuando comprendas este concepto de que eres hija de Dios, la niña de sus ojos, su tesoro especial, encontrarás tu verdadera autoestima</a:t>
            </a:r>
            <a:r>
              <a:rPr lang="en-US" dirty="0"/>
              <a:t>.</a:t>
            </a:r>
          </a:p>
          <a:p>
            <a:endParaRPr lang="pt-BR" dirty="0"/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10048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3. DIOS TE DA SU ADN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5E6373"/>
                </a:solidFill>
              </a:rPr>
              <a:t>PARA DISCUTIR</a:t>
            </a:r>
          </a:p>
          <a:p>
            <a:r>
              <a:rPr lang="es-ES" dirty="0"/>
              <a:t>¿Cómo te evalúas a ti misma? </a:t>
            </a:r>
          </a:p>
          <a:p>
            <a:r>
              <a:rPr lang="es-ES" dirty="0"/>
              <a:t>¿Cómo se relaciona tu valor con la evaluación que tienes de ti misma?</a:t>
            </a:r>
          </a:p>
          <a:p>
            <a:r>
              <a:rPr lang="es-ES" dirty="0"/>
              <a:t>Cuando comprendes que tu verdadera autoestima es cómo Dios te ve, como su hija, su princesa real, ¿cómo afecta eso tu capacidad de verte a ti misma?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296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7596307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4. DIOS ES TU PROTECTOR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r>
              <a:rPr lang="es-ES" dirty="0"/>
              <a:t>No existe temor bajo su sombra, sólo seguridad y protección.</a:t>
            </a:r>
            <a:endParaRPr lang="en-US" dirty="0"/>
          </a:p>
          <a:p>
            <a:pPr lvl="2" indent="0">
              <a:spcBef>
                <a:spcPts val="0"/>
              </a:spcBef>
              <a:buNone/>
            </a:pPr>
            <a:endParaRPr lang="en-US" sz="2400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2" indent="0">
              <a:spcBef>
                <a:spcPts val="0"/>
              </a:spcBef>
              <a:buNone/>
            </a:pPr>
            <a:r>
              <a:rPr lang="es-ES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«El que habita al abrigo del Altísimo morará</a:t>
            </a:r>
          </a:p>
          <a:p>
            <a:pPr lvl="2" indent="0">
              <a:spcBef>
                <a:spcPts val="0"/>
              </a:spcBef>
              <a:buNone/>
            </a:pPr>
            <a:r>
              <a:rPr lang="es-ES" sz="2400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bajo la sombra </a:t>
            </a:r>
            <a:r>
              <a:rPr lang="es-ES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del Omnipotente» </a:t>
            </a:r>
            <a:r>
              <a:rPr lang="en-US" sz="2400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(S</a:t>
            </a:r>
            <a:r>
              <a:rPr lang="en-US" sz="24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almo 91:1).</a:t>
            </a:r>
          </a:p>
          <a:p>
            <a:pPr lvl="2" indent="0">
              <a:spcBef>
                <a:spcPts val="0"/>
              </a:spcBef>
              <a:buNone/>
            </a:pPr>
            <a:endParaRPr lang="en-US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dirty="0"/>
              <a:t>Practica poner tu confianza en la fuerza del Señor que te ama, incluso cuando estés siendo terca… atrapada en la peor de las situaciones.</a:t>
            </a:r>
            <a:endParaRPr lang="en-US" dirty="0"/>
          </a:p>
          <a:p>
            <a:pPr marL="914400" lvl="2" indent="0">
              <a:buNone/>
            </a:pPr>
            <a:endParaRPr lang="en-US" sz="2400" kern="100" dirty="0"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buNone/>
            </a:pPr>
            <a:r>
              <a:rPr lang="en-US" sz="24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sz="24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«Jehová es mi fortaleza y mi </a:t>
            </a:r>
            <a:r>
              <a:rPr lang="es-ES" sz="2400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escudo…» </a:t>
            </a:r>
            <a:r>
              <a:rPr lang="en-US" sz="24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kern="1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almo 28:7</a:t>
            </a:r>
            <a:r>
              <a:rPr lang="en-US" sz="24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792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7526732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4. DIOS ES TU PROTECTOR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s-ES" dirty="0"/>
              <a:t>La protección de Dios no significa que no tendremos problemas en nuestra vida, pero sí significa que Él estará ahí con nosotros incluso en tiempos difíciles</a:t>
            </a:r>
            <a:r>
              <a:rPr lang="en-US" dirty="0"/>
              <a:t>.</a:t>
            </a: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«Cuando </a:t>
            </a:r>
            <a:r>
              <a:rPr lang="es-E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pases</a:t>
            </a: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por las aguas, yo estaré contigo; </a:t>
            </a: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y si por los ríos, no te anegarán. Cuando pases</a:t>
            </a: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por el fuego, no te quemarás ni la llama arderá en ti» 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(</a:t>
            </a:r>
            <a:r>
              <a:rPr lang="es-419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Isaías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43:2).</a:t>
            </a: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48488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4. DIOS ES TU PROTECTOR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E6373"/>
                </a:solidFill>
              </a:rPr>
              <a:t>PARA DISCUTIR</a:t>
            </a:r>
          </a:p>
          <a:p>
            <a:r>
              <a:rPr lang="en-US" dirty="0"/>
              <a:t>¿</a:t>
            </a:r>
            <a:r>
              <a:rPr lang="es-419" dirty="0"/>
              <a:t>Cómo entiendes esta promesa? </a:t>
            </a:r>
            <a:br>
              <a:rPr lang="en-US" dirty="0"/>
            </a:br>
            <a:endParaRPr lang="en-US" kern="0" dirty="0">
              <a:solidFill>
                <a:srgbClr val="0E101A"/>
              </a:solidFill>
              <a:effectLst/>
              <a:latin typeface="Avenir Book" panose="02000503020000020003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s-ES" kern="0" dirty="0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es-ES" b="1" kern="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Fuerte torre </a:t>
            </a:r>
            <a:r>
              <a:rPr lang="es-ES" kern="0" dirty="0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 el nombre de Jehová;</a:t>
            </a:r>
          </a:p>
          <a:p>
            <a:pPr marL="457200" lvl="1" indent="0">
              <a:buNone/>
            </a:pPr>
            <a:r>
              <a:rPr lang="es-ES" kern="0" dirty="0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ella corre el justo y se siente </a:t>
            </a:r>
            <a:r>
              <a:rPr lang="es-ES" b="1" kern="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seguro</a:t>
            </a:r>
            <a:r>
              <a:rPr lang="es-ES" kern="0" dirty="0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en-US" kern="0" dirty="0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419" kern="0" dirty="0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Proverbios</a:t>
            </a:r>
            <a:r>
              <a:rPr lang="en-US" kern="0" dirty="0">
                <a:solidFill>
                  <a:srgbClr val="0E101A"/>
                </a:solidFill>
                <a:effectLst/>
                <a:latin typeface="Avenir Book" panose="020005030200000200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18:10).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s-ES" dirty="0"/>
              <a:t>¿Cómo puede el nombre de Dios ser una torre de refugio para ti?</a:t>
            </a:r>
          </a:p>
          <a:p>
            <a:r>
              <a:rPr lang="es-ES" dirty="0"/>
              <a:t>Has una lista de símbolos y metáforas que los escritores de la Biblia usaron para describir la fortaleza y protección de Dios para su pueblo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1422722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7695697" cy="1432552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5. DIOS ES TU LIBERTADOR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dirty="0"/>
              <a:t>De una oración de David:</a:t>
            </a: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	«Guárdame como a </a:t>
            </a:r>
            <a:r>
              <a:rPr lang="es-E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la niña de tus ojos</a:t>
            </a:r>
            <a:r>
              <a:rPr lang="es-ES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;</a:t>
            </a: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	escóndeme bajo la sombra de tus alas,</a:t>
            </a: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	de la vista de los malos que me oprimen,</a:t>
            </a: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	de mis enemigos que buscan mi vida» </a:t>
            </a:r>
            <a:r>
              <a:rPr lang="en-US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(Salmo 17:8-9).</a:t>
            </a:r>
            <a:endParaRPr lang="en-US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59777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7725515" cy="1432552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5. DIOS ES TU LIBERTADOR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r>
              <a:rPr lang="es-ES" dirty="0"/>
              <a:t>El enemigo que interfiere contigo, toca la niña de los ojos de Dios. Y Dios siempre reacciona a la interferencia.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«Muchas son las aflicciones del justo,</a:t>
            </a: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pero de todas ellas lo </a:t>
            </a:r>
            <a:r>
              <a:rPr lang="es-E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librará</a:t>
            </a: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Jehová» 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(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Salmo 34:19).</a:t>
            </a:r>
          </a:p>
          <a:p>
            <a:pPr marL="0" indent="0">
              <a:buNone/>
            </a:pPr>
            <a:endParaRPr lang="en-US" dirty="0"/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«Mas Jehová está conmigo como un poderoso gigante;</a:t>
            </a: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por tanto, los que me persiguen tropezarán</a:t>
            </a: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y </a:t>
            </a:r>
            <a:r>
              <a:rPr lang="es-E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no prevalecerán</a:t>
            </a:r>
            <a:r>
              <a:rPr lang="es-ES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;</a:t>
            </a: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serán avergonzados en gran manera,</a:t>
            </a: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porque </a:t>
            </a:r>
            <a:r>
              <a:rPr lang="es-E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no prosperarán; </a:t>
            </a: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tendrán perpetua confusión,</a:t>
            </a: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que jamás será olvidada» 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(</a:t>
            </a:r>
            <a:r>
              <a:rPr lang="es-419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Jeremías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20:11).</a:t>
            </a:r>
            <a:endParaRPr lang="en-US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spcBef>
                <a:spcPts val="0"/>
              </a:spcBef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43958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5. DIOS ES TU LIBERTADOR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5E6373"/>
                </a:solidFill>
              </a:rPr>
              <a:t>PARA DISCUTIR</a:t>
            </a:r>
          </a:p>
          <a:p>
            <a:r>
              <a:rPr lang="en-US" dirty="0"/>
              <a:t>Describe la </a:t>
            </a:r>
            <a:r>
              <a:rPr lang="es-419" dirty="0"/>
              <a:t>diferencia</a:t>
            </a:r>
            <a:r>
              <a:rPr lang="en-US" dirty="0"/>
              <a:t> entre</a:t>
            </a:r>
          </a:p>
          <a:p>
            <a:pPr lvl="1"/>
            <a:r>
              <a:rPr lang="es-419" dirty="0"/>
              <a:t>protección y </a:t>
            </a:r>
          </a:p>
          <a:p>
            <a:pPr lvl="1"/>
            <a:r>
              <a:rPr lang="es-419" dirty="0"/>
              <a:t>liberación</a:t>
            </a:r>
            <a:endParaRPr lang="en-US" dirty="0"/>
          </a:p>
          <a:p>
            <a:r>
              <a:rPr lang="en-US" dirty="0"/>
              <a:t>Describe la </a:t>
            </a:r>
            <a:r>
              <a:rPr lang="es-419" dirty="0"/>
              <a:t>diferencia</a:t>
            </a:r>
            <a:r>
              <a:rPr lang="en-US" dirty="0"/>
              <a:t> entre</a:t>
            </a:r>
          </a:p>
          <a:p>
            <a:pPr lvl="1"/>
            <a:r>
              <a:rPr lang="es-419" dirty="0"/>
              <a:t>nuestra</a:t>
            </a:r>
            <a:r>
              <a:rPr lang="en-US" dirty="0"/>
              <a:t> </a:t>
            </a:r>
            <a:r>
              <a:rPr lang="es-419" dirty="0"/>
              <a:t>redención y</a:t>
            </a:r>
          </a:p>
          <a:p>
            <a:pPr lvl="1"/>
            <a:r>
              <a:rPr lang="es-419" dirty="0"/>
              <a:t>nuestra restauración</a:t>
            </a:r>
          </a:p>
        </p:txBody>
      </p:sp>
    </p:spTree>
    <p:extLst>
      <p:ext uri="{BB962C8B-B14F-4D97-AF65-F5344CB8AC3E}">
        <p14:creationId xmlns:p14="http://schemas.microsoft.com/office/powerpoint/2010/main" val="27082602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6353915" cy="1392795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6. DIOS TE RESTAURA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r>
              <a:rPr lang="es-ES" dirty="0"/>
              <a:t>Dios te restaura con su perdón y, a través de tu perdón a los demás, </a:t>
            </a:r>
          </a:p>
          <a:p>
            <a:pPr lvl="1"/>
            <a:r>
              <a:rPr lang="es-ES" dirty="0"/>
              <a:t>Él </a:t>
            </a:r>
            <a:r>
              <a:rPr lang="es-419" dirty="0"/>
              <a:t>restaura</a:t>
            </a:r>
            <a:r>
              <a:rPr lang="en-US" dirty="0"/>
              <a:t> las </a:t>
            </a:r>
            <a:r>
              <a:rPr lang="es-419" dirty="0"/>
              <a:t>relaciones terrenales</a:t>
            </a:r>
          </a:p>
          <a:p>
            <a:pPr lvl="1"/>
            <a:r>
              <a:rPr lang="es-ES" dirty="0"/>
              <a:t>Él </a:t>
            </a:r>
            <a:r>
              <a:rPr lang="en-US" dirty="0"/>
              <a:t>sana </a:t>
            </a:r>
            <a:r>
              <a:rPr lang="es-419" dirty="0"/>
              <a:t>tus heridas </a:t>
            </a:r>
            <a:r>
              <a:rPr lang="en-US" dirty="0"/>
              <a:t>y,</a:t>
            </a:r>
          </a:p>
          <a:p>
            <a:pPr lvl="1"/>
            <a:r>
              <a:rPr lang="es-ES" dirty="0"/>
              <a:t>y transforma tu tristeza en alegría.</a:t>
            </a:r>
            <a:endParaRPr lang="en-US" dirty="0"/>
          </a:p>
          <a:p>
            <a:pPr lvl="1" indent="0">
              <a:spcBef>
                <a:spcPts val="0"/>
              </a:spcBef>
              <a:buNone/>
            </a:pPr>
            <a:endParaRPr lang="en-US" sz="2600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«</a:t>
            </a:r>
            <a:r>
              <a:rPr lang="es-E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Luego que ustedes hayan sufrido un poco de tiempo, Dios mismo, el Dios de toda gracia que los llamó a su gloria eterna en Cristo, los </a:t>
            </a:r>
            <a:r>
              <a:rPr lang="es-ES" sz="2400" dirty="0">
                <a:solidFill>
                  <a:schemeClr val="accent2">
                    <a:lumMod val="75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restaurará</a:t>
            </a:r>
            <a:r>
              <a:rPr lang="es-ES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y los hará fuertes, firmes, y estables» (1 Pedro 5:10 NVI).</a:t>
            </a: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843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373" y="1560538"/>
            <a:ext cx="8955156" cy="3736924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s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Dios se preocupa por ti.</a:t>
            </a:r>
          </a:p>
          <a:p>
            <a:pPr marL="514350" indent="-514350">
              <a:buAutoNum type="arabicPeriod"/>
            </a:pPr>
            <a:r>
              <a:rPr lang="es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Dios es tu refugio.</a:t>
            </a:r>
          </a:p>
          <a:p>
            <a:pPr marL="514350" indent="-514350">
              <a:buAutoNum type="arabicPeriod"/>
            </a:pPr>
            <a:r>
              <a:rPr lang="es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Dios te da su ADN.</a:t>
            </a:r>
          </a:p>
          <a:p>
            <a:pPr marL="514350" indent="-514350">
              <a:buAutoNum type="arabicPeriod"/>
            </a:pPr>
            <a:r>
              <a:rPr lang="es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Dios es tu protector.</a:t>
            </a:r>
          </a:p>
          <a:p>
            <a:pPr marL="514350" indent="-514350">
              <a:buAutoNum type="arabicPeriod"/>
            </a:pPr>
            <a:r>
              <a:rPr lang="es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Dios es tu libertador.</a:t>
            </a:r>
          </a:p>
          <a:p>
            <a:pPr marL="514350" indent="-514350">
              <a:buAutoNum type="arabicPeriod"/>
            </a:pPr>
            <a:r>
              <a:rPr lang="es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Dios te restaura.</a:t>
            </a:r>
          </a:p>
          <a:p>
            <a:pPr marL="514350" indent="-514350">
              <a:buAutoNum type="arabicPeriod"/>
            </a:pPr>
            <a:r>
              <a:rPr lang="es-ES" dirty="0">
                <a:latin typeface="Futura Medium" panose="020B0602020204020303" pitchFamily="34" charset="-79"/>
                <a:cs typeface="Futura Medium" panose="020B0602020204020303" pitchFamily="34" charset="-79"/>
              </a:rPr>
              <a:t>Dios va delante de ti.</a:t>
            </a:r>
          </a:p>
          <a:p>
            <a:pPr marL="514350" indent="-514350">
              <a:buAutoNum type="arabicPeriod"/>
            </a:pPr>
            <a:endParaRPr lang="pt-BR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27253622-8816-204C-8F26-C04E23E4795C}"/>
              </a:ext>
            </a:extLst>
          </p:cNvPr>
          <p:cNvSpPr txBox="1">
            <a:spLocks/>
          </p:cNvSpPr>
          <p:nvPr/>
        </p:nvSpPr>
        <p:spPr>
          <a:xfrm>
            <a:off x="755373" y="678754"/>
            <a:ext cx="9422297" cy="70852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5500" dirty="0">
                <a:solidFill>
                  <a:srgbClr val="A1646A"/>
                </a:solidFill>
                <a:latin typeface="Futura Md BT" panose="020B0602020204020303" pitchFamily="34" charset="0"/>
              </a:rPr>
              <a:t>LA NIÑA DE SUS OJOS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B9B6C85-903C-BAB6-3D3E-EC35A3F99AA7}"/>
              </a:ext>
            </a:extLst>
          </p:cNvPr>
          <p:cNvSpPr txBox="1">
            <a:spLocks/>
          </p:cNvSpPr>
          <p:nvPr/>
        </p:nvSpPr>
        <p:spPr>
          <a:xfrm>
            <a:off x="857678" y="1387275"/>
            <a:ext cx="9081452" cy="8094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t-BR" sz="5500" dirty="0">
              <a:solidFill>
                <a:srgbClr val="5E6373"/>
              </a:solidFill>
              <a:latin typeface="Futura LT Book" panose="0200050403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5312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688068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6. DIOS TE RESTAURA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dirty="0">
                <a:latin typeface="Avenir Book" panose="02000503020000020003" pitchFamily="2" charset="0"/>
              </a:rPr>
              <a:t>“</a:t>
            </a:r>
            <a:r>
              <a:rPr lang="es-ES" dirty="0">
                <a:latin typeface="Avenir Book" panose="02000503020000020003" pitchFamily="2" charset="0"/>
              </a:rPr>
              <a:t>«Cuando Job hubo orado por sus amigos, Jehová le quitó la aflicción; y </a:t>
            </a:r>
            <a:r>
              <a:rPr lang="es-ES" b="1" dirty="0">
                <a:solidFill>
                  <a:srgbClr val="A1646A"/>
                </a:solidFill>
                <a:latin typeface="Avenir Book" panose="02000503020000020003" pitchFamily="2" charset="0"/>
              </a:rPr>
              <a:t>aumentó</a:t>
            </a:r>
            <a:r>
              <a:rPr lang="es-ES" dirty="0">
                <a:latin typeface="Avenir Book" panose="02000503020000020003" pitchFamily="2" charset="0"/>
              </a:rPr>
              <a:t> al doble todas las cosas que habían sido de Job» </a:t>
            </a:r>
            <a:r>
              <a:rPr lang="en-US" dirty="0">
                <a:latin typeface="Avenir Book" panose="02000503020000020003" pitchFamily="2" charset="0"/>
              </a:rPr>
              <a:t>(Job 42:10).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s-ES" dirty="0"/>
              <a:t>No sabemos si Dios decidirá reemplazar todo lo que perdimos en cada caso de nuestras vidas, pero seguramente podemos confiar en su sabiduría</a:t>
            </a:r>
            <a:r>
              <a:rPr lang="en-US" dirty="0"/>
              <a:t>. </a:t>
            </a:r>
          </a:p>
          <a:p>
            <a:r>
              <a:rPr lang="es-ES" dirty="0"/>
              <a:t>Su principal preocupación es restaurar nuestras almas.</a:t>
            </a:r>
            <a:endParaRPr lang="en-US" dirty="0"/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es-419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Confortará</a:t>
            </a:r>
            <a:r>
              <a:rPr lang="en-US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 alma. Me </a:t>
            </a:r>
            <a:r>
              <a:rPr lang="es-419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guiará por sendas de justicia</a:t>
            </a:r>
            <a:endParaRPr lang="es-419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s-419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por amor de su nombre» 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(Salmo 23:3).</a:t>
            </a: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293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485CA-A241-E2F9-674E-662FD9719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6348"/>
            <a:ext cx="8703365" cy="5580615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Ellen White escribe: 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4000" kern="1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«[Dios] Santifica los afectos, restaura la disposición de espíritu y rescata del poder de Satanás a los deseos más íntimos».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Revista</a:t>
            </a:r>
            <a:r>
              <a:rPr lang="en-CA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The Review and Herald,</a:t>
            </a:r>
            <a:r>
              <a:rPr lang="en-CA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419" sz="1800" kern="1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s-419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ctubre</a:t>
            </a:r>
            <a:r>
              <a:rPr lang="en-CA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12, 1897, </a:t>
            </a:r>
            <a:r>
              <a:rPr lang="es-419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párrafo</a:t>
            </a:r>
            <a:r>
              <a:rPr lang="en-CA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7</a:t>
            </a:r>
            <a:endParaRPr lang="en-US" sz="1800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400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«La condición en que el pecado nos ha colocado es antinatural, y el poder que nos restaure debe ser sobrenatural, o no tiene valor alguno».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i="1" kern="1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419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Ministerio de Curación</a:t>
            </a:r>
            <a:r>
              <a:rPr lang="es-419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página </a:t>
            </a:r>
            <a:r>
              <a:rPr lang="en-CA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335, párrafo2</a:t>
            </a:r>
            <a:endParaRPr lang="en-US" sz="1800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2400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0168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485CA-A241-E2F9-674E-662FD9719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96348"/>
            <a:ext cx="7699513" cy="5580615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kern="1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Ellen White escribe: 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endParaRPr lang="en-US" sz="2400" kern="100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«Cristo es el Gran Médico, pero no solamente del cuerpo, sino también del alma. Él restaura al hombre a su Dios»</a:t>
            </a:r>
            <a:r>
              <a:rPr lang="en-US" sz="2400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419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Ministerio</a:t>
            </a:r>
            <a:r>
              <a:rPr lang="en-CA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Médico, </a:t>
            </a:r>
            <a:r>
              <a:rPr lang="es-419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página</a:t>
            </a:r>
            <a:r>
              <a:rPr lang="en-CA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157, </a:t>
            </a:r>
            <a:r>
              <a:rPr lang="es-419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párrafo</a:t>
            </a:r>
            <a:r>
              <a:rPr lang="en-CA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</a:t>
            </a:r>
            <a:endParaRPr lang="en-US" sz="1800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s-ES" sz="2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«Están espiritualmente ciegos, y el Señor Jesús realiza un milagro mayor cuando devuelve la visión espiritual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2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 aquellos que han sido cegados por el brillo y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2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el oropel de este mundo, que si sanara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ES" sz="2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enfermedad más maligna»</a:t>
            </a:r>
            <a:r>
              <a:rPr lang="en-US" sz="24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2400" dirty="0">
                <a:effectLst/>
                <a:latin typeface="Avenir Book" panose="02000503020000020003" pitchFamily="2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s-419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Revista</a:t>
            </a:r>
            <a:r>
              <a:rPr lang="en-US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Señales de los </a:t>
            </a:r>
            <a:r>
              <a:rPr lang="en-US" sz="1800" i="1" kern="1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1800" i="1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iempos,</a:t>
            </a:r>
            <a:r>
              <a:rPr lang="en-US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Marzo 28, 1895, </a:t>
            </a:r>
            <a:r>
              <a:rPr lang="es-419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párrafo</a:t>
            </a:r>
            <a:r>
              <a:rPr lang="en-US" sz="1800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8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 kern="100" dirty="0">
              <a:solidFill>
                <a:srgbClr val="000000"/>
              </a:solidFill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304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6. DIOS TE RESTAURA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E6373"/>
                </a:solidFill>
              </a:rPr>
              <a:t>PARA DISCUTIR</a:t>
            </a:r>
          </a:p>
          <a:p>
            <a:r>
              <a:rPr lang="es-ES" dirty="0"/>
              <a:t>¿Qué cargas has llevado o estás llevando? </a:t>
            </a:r>
            <a:r>
              <a:rPr lang="en-US" dirty="0"/>
              <a:t>Ellen G. White escribe:</a:t>
            </a:r>
          </a:p>
          <a:p>
            <a:pPr marL="457200" lvl="1" indent="0">
              <a:buNone/>
            </a:pPr>
            <a:endParaRPr lang="en-US" sz="1800" dirty="0">
              <a:latin typeface="Avenir Book" panose="02000503020000020003" pitchFamily="2" charset="0"/>
            </a:endParaRPr>
          </a:p>
          <a:p>
            <a:pPr marL="457200" lvl="1" indent="0">
              <a:buNone/>
            </a:pPr>
            <a:r>
              <a:rPr lang="es-ES" dirty="0">
                <a:latin typeface="Avenir Book" panose="02000503020000020003" pitchFamily="2" charset="0"/>
              </a:rPr>
              <a:t>«Vino para quitar la carga de enfermedad, miseria y pecado.</a:t>
            </a:r>
          </a:p>
          <a:p>
            <a:pPr marL="457200" lvl="1" indent="0">
              <a:buNone/>
            </a:pPr>
            <a:r>
              <a:rPr lang="es-ES" dirty="0">
                <a:latin typeface="Avenir Book" panose="02000503020000020003" pitchFamily="2" charset="0"/>
              </a:rPr>
              <a:t>Era su misión ofrecer a los hombres </a:t>
            </a:r>
            <a:r>
              <a:rPr lang="es-ES" b="1" dirty="0">
                <a:solidFill>
                  <a:srgbClr val="A1646A"/>
                </a:solidFill>
                <a:latin typeface="Avenir Book" panose="02000503020000020003" pitchFamily="2" charset="0"/>
              </a:rPr>
              <a:t>completa</a:t>
            </a:r>
            <a:r>
              <a:rPr lang="es-ES" dirty="0">
                <a:latin typeface="Avenir Book" panose="02000503020000020003" pitchFamily="2" charset="0"/>
              </a:rPr>
              <a:t> restauración».</a:t>
            </a:r>
            <a:endParaRPr lang="en-US" dirty="0">
              <a:latin typeface="Avenir Book" panose="02000503020000020003" pitchFamily="2" charset="0"/>
            </a:endParaRPr>
          </a:p>
          <a:p>
            <a:pPr marL="457200" lvl="1" indent="0" algn="ctr">
              <a:buNone/>
            </a:pPr>
            <a:r>
              <a:rPr lang="en-US" sz="1800" i="1" dirty="0">
                <a:latin typeface="Avenir Book" panose="02000503020000020003" pitchFamily="2" charset="0"/>
              </a:rPr>
              <a:t>El </a:t>
            </a:r>
            <a:r>
              <a:rPr lang="es-419" sz="1800" i="1" dirty="0">
                <a:latin typeface="Avenir Book" panose="02000503020000020003" pitchFamily="2" charset="0"/>
              </a:rPr>
              <a:t>Ministerio de Curación, página 11, párrafo </a:t>
            </a:r>
            <a:r>
              <a:rPr lang="en-US" sz="1800" i="1" dirty="0">
                <a:latin typeface="Avenir Book" panose="02000503020000020003" pitchFamily="2" charset="0"/>
              </a:rPr>
              <a:t>1</a:t>
            </a:r>
            <a:endParaRPr lang="en-US" sz="1800" dirty="0">
              <a:latin typeface="Avenir Book" panose="02000503020000020003" pitchFamily="2" charset="0"/>
            </a:endParaRPr>
          </a:p>
          <a:p>
            <a:pPr marL="457200" lvl="1" indent="0" algn="ctr">
              <a:buNone/>
            </a:pPr>
            <a:endParaRPr lang="en-US" sz="1800" dirty="0">
              <a:latin typeface="Avenir Book" panose="02000503020000020003" pitchFamily="2" charset="0"/>
            </a:endParaRPr>
          </a:p>
          <a:p>
            <a:r>
              <a:rPr lang="es-ES" dirty="0"/>
              <a:t>¿De qué manera Dios ya ha aliviado tus cargas?</a:t>
            </a:r>
            <a:endParaRPr lang="en-US" dirty="0"/>
          </a:p>
          <a:p>
            <a:r>
              <a:rPr lang="es-ES" dirty="0"/>
              <a:t>¿Tienes cargas que necesitas entregarle a Jesús?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524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6. DIOS TE RESTAURA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5E6373"/>
                </a:solidFill>
              </a:rPr>
              <a:t>PARA DISCUTIR</a:t>
            </a:r>
          </a:p>
          <a:p>
            <a:r>
              <a:rPr lang="es-ES" dirty="0"/>
              <a:t>A veces, una gran pérdida puede ser la motivación para depender totalmente de Dios, lo que a su vez desarrolla la fe y el carácter</a:t>
            </a:r>
            <a:r>
              <a:rPr lang="en-US" dirty="0"/>
              <a:t>. </a:t>
            </a:r>
            <a:r>
              <a:rPr lang="es-419" dirty="0"/>
              <a:t>Explica porque esto sucede</a:t>
            </a:r>
            <a:r>
              <a:rPr lang="en-US" dirty="0"/>
              <a:t>.</a:t>
            </a:r>
          </a:p>
          <a:p>
            <a:pPr lvl="1"/>
            <a:r>
              <a:rPr lang="es-ES" dirty="0"/>
              <a:t>¿Qué pérdidas has sufrido que te ayudaron a depender de Dios? </a:t>
            </a:r>
          </a:p>
          <a:p>
            <a:pPr lvl="1"/>
            <a:r>
              <a:rPr lang="es-ES" dirty="0"/>
              <a:t>¿Qué sufrimiento has experimentado que te ayudó a desarrollar tu fe? </a:t>
            </a:r>
            <a:endParaRPr lang="en-US" dirty="0"/>
          </a:p>
          <a:p>
            <a:r>
              <a:rPr lang="es-ES" dirty="0"/>
              <a:t>¿De qué manera Dios te ha restaurado?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26712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803362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7. </a:t>
            </a:r>
            <a:r>
              <a:rPr lang="es-ES" sz="4000" dirty="0">
                <a:latin typeface="Futura LT Book" panose="02000504030000020003" pitchFamily="2" charset="0"/>
              </a:rPr>
              <a:t>DIOS VA DELANTE DE TI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s-ES" dirty="0"/>
              <a:t>¿Cuáles son tus desafíos hoy?</a:t>
            </a:r>
            <a:endParaRPr lang="en-US" dirty="0"/>
          </a:p>
          <a:p>
            <a:pPr lvl="1"/>
            <a:r>
              <a:rPr lang="es-ES" dirty="0"/>
              <a:t>¿Sientes miedo ante una situación fuera de tu control? </a:t>
            </a:r>
          </a:p>
          <a:p>
            <a:pPr lvl="1"/>
            <a:r>
              <a:rPr lang="es-ES" dirty="0"/>
              <a:t>¿Estás pasando por una temporada difícil en tu vida?</a:t>
            </a:r>
          </a:p>
          <a:p>
            <a:pPr lvl="1"/>
            <a:r>
              <a:rPr lang="es-ES" dirty="0"/>
              <a:t> ¿Sientes que no eres lo suficientemente digna?</a:t>
            </a:r>
          </a:p>
          <a:p>
            <a:pPr lvl="1"/>
            <a:r>
              <a:rPr lang="es-ES" dirty="0"/>
              <a:t> ¿Te sientes sola y desprotegida?</a:t>
            </a: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«Jehová va </a:t>
            </a:r>
            <a:r>
              <a:rPr lang="es-E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delante</a:t>
            </a: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de ti; Él estará contigo, no te dejará ni te desamparará. No temas ni te intimides» 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419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Deuteronomio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31:8).</a:t>
            </a:r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517388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8202594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7. </a:t>
            </a:r>
            <a:r>
              <a:rPr lang="es-ES" sz="4000" dirty="0">
                <a:latin typeface="Futura LT Book" panose="02000504030000020003" pitchFamily="2" charset="0"/>
              </a:rPr>
              <a:t>DIOS VA DELANTE DE TI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s-ES" dirty="0"/>
              <a:t>Deja tus asuntos y desafíos a Dios. Él va delante de ti y pelea tus batallas.</a:t>
            </a:r>
            <a:endParaRPr lang="en-US" dirty="0"/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s-E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«No tendréis que pelear vosotros en esta ocasión; apostaos y </a:t>
            </a:r>
            <a:r>
              <a:rPr lang="es-E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quedaos quietos; veréis </a:t>
            </a:r>
            <a:r>
              <a:rPr lang="es-E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como la salvación de Jehová vendrá sobre vosotros. Judá y Jerusalén, no temáis ni desmayéis… porque Jehová estará con vosotros»  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(2 </a:t>
            </a:r>
            <a:r>
              <a:rPr lang="es-419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Crónicas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20:17).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13800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7. </a:t>
            </a:r>
            <a:r>
              <a:rPr lang="es-ES" sz="4000" dirty="0">
                <a:latin typeface="Futura LT Book" panose="02000504030000020003" pitchFamily="2" charset="0"/>
              </a:rPr>
              <a:t>DIOS VA DELANTE DE TI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solidFill>
                  <a:srgbClr val="5E6373"/>
                </a:solidFill>
              </a:rPr>
              <a:t>PARA DISCUTIR</a:t>
            </a:r>
          </a:p>
          <a:p>
            <a:r>
              <a:rPr lang="es-E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¿Cómo se siente saber que Dios va delante de ti peleando tus batallas? </a:t>
            </a:r>
          </a:p>
          <a:p>
            <a:r>
              <a:rPr lang="es-ES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Describe lo vulnerable que eres cuando estas detrás él. ¿Tienes alguien en quien confías que te cubra la espalda? ¿Sabías que Dios cubre tu espalda? </a:t>
            </a:r>
          </a:p>
          <a:p>
            <a:pPr marL="457200" lvl="1" indent="0">
              <a:buNone/>
            </a:pPr>
            <a:br>
              <a:rPr lang="es-ES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«Porque no saldréis apresurados ni iréis huyendo, porque Jehová irá </a:t>
            </a:r>
            <a:r>
              <a:rPr lang="es-ES" b="1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delante</a:t>
            </a:r>
            <a:r>
              <a:rPr lang="es-ES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de vosotros, y vuestra </a:t>
            </a:r>
            <a:r>
              <a:rPr lang="es-ES" b="1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retaguardia</a:t>
            </a:r>
            <a:r>
              <a:rPr lang="es-ES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será el Dios de Israel»</a:t>
            </a:r>
          </a:p>
          <a:p>
            <a:pPr marL="457200" lvl="1" indent="0">
              <a:buNone/>
            </a:pPr>
            <a:r>
              <a:rPr lang="en-US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419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Isaías</a:t>
            </a:r>
            <a:r>
              <a:rPr lang="en-US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52:12). </a:t>
            </a:r>
          </a:p>
        </p:txBody>
      </p:sp>
    </p:spTree>
    <p:extLst>
      <p:ext uri="{BB962C8B-B14F-4D97-AF65-F5344CB8AC3E}">
        <p14:creationId xmlns:p14="http://schemas.microsoft.com/office/powerpoint/2010/main" val="16209973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5830454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CONCLUSIÓN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s-ES" dirty="0"/>
              <a:t>Ser la niña de los ojos de Dios significa estar en el centro de su atención y protección</a:t>
            </a:r>
            <a:r>
              <a:rPr lang="en-US" dirty="0"/>
              <a:t>.</a:t>
            </a: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effectLst/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«Así ha dicho Jehová de los ejércitos: “Tras la gloria me enviará Él a las naciones que os despojaron, porque el que os toca, toca a </a:t>
            </a:r>
            <a:r>
              <a:rPr lang="es-E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la niña de mi ojo”»</a:t>
            </a:r>
            <a:r>
              <a:rPr lang="es-ES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419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Zacarías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2:8).</a:t>
            </a:r>
          </a:p>
          <a:p>
            <a:pPr marL="457200" lvl="1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278987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CONCLUSIÓN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5E6373"/>
                </a:solidFill>
              </a:rPr>
              <a:t>PARA DISCUTIR</a:t>
            </a:r>
          </a:p>
          <a:p>
            <a:r>
              <a:rPr lang="es-ES" dirty="0"/>
              <a:t>¿Qué aprendiste hoy que cambió tu perspectiva </a:t>
            </a:r>
          </a:p>
          <a:p>
            <a:pPr lvl="1"/>
            <a:r>
              <a:rPr lang="es-419" dirty="0"/>
              <a:t>sobre </a:t>
            </a:r>
            <a:r>
              <a:rPr lang="es-419" b="1" dirty="0">
                <a:solidFill>
                  <a:srgbClr val="A1646A"/>
                </a:solidFill>
              </a:rPr>
              <a:t>ti misma?</a:t>
            </a:r>
            <a:endParaRPr lang="es-419" dirty="0">
              <a:solidFill>
                <a:srgbClr val="A1646A"/>
              </a:solidFill>
            </a:endParaRPr>
          </a:p>
          <a:p>
            <a:pPr lvl="1"/>
            <a:r>
              <a:rPr lang="es-419" dirty="0"/>
              <a:t>acerca de </a:t>
            </a:r>
            <a:r>
              <a:rPr lang="es-419" b="1" dirty="0">
                <a:solidFill>
                  <a:srgbClr val="A1646A"/>
                </a:solidFill>
              </a:rPr>
              <a:t>Dios?</a:t>
            </a:r>
            <a:endParaRPr lang="es-419" dirty="0">
              <a:solidFill>
                <a:srgbClr val="A1646A"/>
              </a:solidFill>
            </a:endParaRPr>
          </a:p>
          <a:p>
            <a:r>
              <a:rPr lang="es-ES" dirty="0"/>
              <a:t>¿Qué lección te llevas del taller ‘La niña de sus ojos’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55130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4" y="217344"/>
            <a:ext cx="7558613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1. DIOS SE PREOCUPA POR 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s-ES" dirty="0"/>
              <a:t>Necesitamos proteger nuestros ojos, y a la pupila se le conoce comúnmente como ‘la niña de los ojos’.</a:t>
            </a:r>
          </a:p>
          <a:p>
            <a:r>
              <a:rPr lang="es-ES" dirty="0"/>
              <a:t>Así como los seres humanos cuidan de manera especial sus ojos, de la misma manera Dios usa este lenguaje figurado para mostrar que se preocupa por nosotros.</a:t>
            </a:r>
            <a:endParaRPr lang="en-US" dirty="0"/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solidFill>
                <a:srgbClr val="000000"/>
              </a:solidFill>
              <a:effectLst/>
              <a:latin typeface="Avenir Book" panose="02000503020000020003" pitchFamily="2" charset="0"/>
              <a:ea typeface="Calibri" panose="020F0502020204030204" pitchFamily="34" charset="0"/>
              <a:cs typeface="Segoe UI" panose="020B0502040204020203" pitchFamily="34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«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…</a:t>
            </a: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lo rodeó, lo instruyó,</a:t>
            </a: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lo guardó como a </a:t>
            </a:r>
            <a:r>
              <a:rPr lang="es-E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‘</a:t>
            </a:r>
            <a:r>
              <a:rPr lang="en-US" b="1" kern="100" dirty="0">
                <a:solidFill>
                  <a:srgbClr val="A1646A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la </a:t>
            </a:r>
            <a:r>
              <a:rPr lang="es-419" b="1" kern="100" dirty="0">
                <a:solidFill>
                  <a:srgbClr val="A1646A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niña</a:t>
            </a:r>
            <a:r>
              <a:rPr lang="en-US" b="1" kern="100" dirty="0">
                <a:solidFill>
                  <a:srgbClr val="A1646A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de </a:t>
            </a:r>
            <a:r>
              <a:rPr lang="es-419" b="1" kern="100" dirty="0">
                <a:solidFill>
                  <a:srgbClr val="A1646A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su ojo</a:t>
            </a:r>
            <a:r>
              <a:rPr lang="en-US" b="1" kern="100" dirty="0">
                <a:solidFill>
                  <a:srgbClr val="A1646A"/>
                </a:solidFill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’»</a:t>
            </a:r>
            <a:r>
              <a:rPr lang="en-U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 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(</a:t>
            </a:r>
            <a:r>
              <a:rPr lang="es-419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Deuteronomio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32:10).</a:t>
            </a:r>
          </a:p>
          <a:p>
            <a:pPr lvl="1" indent="0">
              <a:spcBef>
                <a:spcPts val="0"/>
              </a:spcBef>
              <a:buNone/>
            </a:pPr>
            <a:endParaRPr lang="en-US" kern="100" dirty="0"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indent="0">
              <a:spcBef>
                <a:spcPts val="0"/>
              </a:spcBef>
              <a:buNone/>
            </a:pPr>
            <a:r>
              <a:rPr lang="en-US" kern="1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«…</a:t>
            </a:r>
            <a:r>
              <a:rPr lang="es-ES" kern="1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porque el que os toca, toca a </a:t>
            </a:r>
            <a:r>
              <a:rPr lang="es-ES" b="1" kern="100" dirty="0">
                <a:solidFill>
                  <a:srgbClr val="A1646A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US" b="1" kern="100" dirty="0">
                <a:solidFill>
                  <a:srgbClr val="A1646A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es-419" b="1" kern="100" dirty="0">
                <a:solidFill>
                  <a:srgbClr val="A1646A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niña</a:t>
            </a:r>
            <a:r>
              <a:rPr lang="en-US" b="1" kern="100" dirty="0">
                <a:solidFill>
                  <a:srgbClr val="A1646A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de mi </a:t>
            </a:r>
            <a:r>
              <a:rPr lang="es-419" b="1" kern="100" dirty="0">
                <a:solidFill>
                  <a:srgbClr val="A1646A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ojo</a:t>
            </a:r>
            <a:r>
              <a:rPr lang="en-US" b="1" kern="100" dirty="0">
                <a:solidFill>
                  <a:srgbClr val="A1646A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’» </a:t>
            </a:r>
            <a:r>
              <a:rPr lang="en-US" kern="100" dirty="0"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s-419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Zacarías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2</a:t>
            </a:r>
            <a:r>
              <a:rPr lang="en-US" kern="100" dirty="0">
                <a:solidFill>
                  <a:srgbClr val="000000"/>
                </a:solidFill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8).</a:t>
            </a:r>
            <a:endParaRPr lang="en-US" kern="100" dirty="0">
              <a:latin typeface="Avenir Book" panose="02000503020000020003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58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1. DIOS SE PREOCUPA POR 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>
                <a:solidFill>
                  <a:srgbClr val="5E6373"/>
                </a:solidFill>
              </a:rPr>
              <a:t>PARA DISCUTIR</a:t>
            </a:r>
          </a:p>
          <a:p>
            <a:r>
              <a:rPr lang="es-ES" dirty="0"/>
              <a:t>Mírense y describan el color del iris de los ojos de la persona que está a su derecha. Sean lo más precisas posible.</a:t>
            </a:r>
            <a:endParaRPr lang="en-US" dirty="0"/>
          </a:p>
          <a:p>
            <a:r>
              <a:rPr lang="es-ES" dirty="0"/>
              <a:t>¿Cuál es el color de su iris? </a:t>
            </a:r>
          </a:p>
          <a:p>
            <a:r>
              <a:rPr lang="en-US" dirty="0"/>
              <a:t>¿</a:t>
            </a:r>
            <a:r>
              <a:rPr lang="es-419" dirty="0"/>
              <a:t>Qué aplicación puedes sacar </a:t>
            </a:r>
            <a:r>
              <a:rPr lang="en-US" dirty="0"/>
              <a:t>de </a:t>
            </a:r>
            <a:r>
              <a:rPr lang="es-419" dirty="0"/>
              <a:t>esto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29306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1. DIOS SE PREOCUPA POR TI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E6373"/>
                </a:solidFill>
              </a:rPr>
              <a:t>PARA DISCUTIR</a:t>
            </a:r>
          </a:p>
          <a:p>
            <a:r>
              <a:rPr lang="es-ES" dirty="0"/>
              <a:t>¿Quién te cuidó en tu niñez</a:t>
            </a:r>
            <a:r>
              <a:rPr lang="en-US" dirty="0"/>
              <a:t>: </a:t>
            </a:r>
          </a:p>
          <a:p>
            <a:pPr lvl="1"/>
            <a:r>
              <a:rPr lang="es-ES" dirty="0"/>
              <a:t>Un padre, un abuelo, un hermano u otra persona</a:t>
            </a:r>
            <a:r>
              <a:rPr lang="en-US" dirty="0"/>
              <a:t>?</a:t>
            </a:r>
          </a:p>
          <a:p>
            <a:r>
              <a:rPr lang="es-ES" dirty="0"/>
              <a:t>¿Su cuidado te ayudó a desarrollar confianza o desconfianza en esa persona</a:t>
            </a:r>
            <a:r>
              <a:rPr lang="en-US" dirty="0"/>
              <a:t>?</a:t>
            </a:r>
          </a:p>
          <a:p>
            <a:r>
              <a:rPr lang="es-ES" dirty="0"/>
              <a:t>¿Pudiste mantener una relación cercana con esa persona a través de los años? </a:t>
            </a:r>
          </a:p>
          <a:p>
            <a:r>
              <a:rPr lang="es-ES" dirty="0"/>
              <a:t>¿Se parecen estas relaciones al cuidado de Dios por ti y tu relación con él?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545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6" y="217344"/>
            <a:ext cx="6363854" cy="1325563"/>
          </a:xfrm>
        </p:spPr>
        <p:txBody>
          <a:bodyPr>
            <a:normAutofit/>
          </a:bodyPr>
          <a:lstStyle/>
          <a:p>
            <a:r>
              <a:rPr lang="pt-BR" sz="4000" dirty="0">
                <a:latin typeface="Futura LT Book" panose="02000504030000020003" pitchFamily="2" charset="0"/>
              </a:rPr>
              <a:t>2. DIOS ES TU REFUGIO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5"/>
            <a:ext cx="9959109" cy="4429501"/>
          </a:xfrm>
        </p:spPr>
        <p:txBody>
          <a:bodyPr>
            <a:normAutofit fontScale="92500" lnSpcReduction="10000"/>
          </a:bodyPr>
          <a:lstStyle/>
          <a:p>
            <a:r>
              <a:rPr lang="es-ES" dirty="0"/>
              <a:t>Dios proporciona protección, un refugio en nuestro tiempo de dificultad. Un refugio es un lugar que sirve de protección contra el peligro.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«Pueblos, ¡esperad en él en todo tiempo!</a:t>
            </a: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¡Derramad delante de él vuestro corazón!</a:t>
            </a: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	¡Dios es nuestro </a:t>
            </a:r>
            <a:r>
              <a:rPr lang="es-E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refugio</a:t>
            </a:r>
            <a:r>
              <a:rPr lang="es-ES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!»</a:t>
            </a:r>
            <a:r>
              <a:rPr lang="es-E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kern="100" dirty="0">
                <a:effectLst/>
                <a:latin typeface="Avenir Book" panose="02000503020000020003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(Salmo 62:8).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s-ES" dirty="0"/>
              <a:t>Una vez cubiertas las necesidades humanas básicas de alimento, agua y ropa, la pirámide de necesidades de Abraham Maslow muestra que se debe satisfacer la seguridad y la protección para que los humanos sobrevivan.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07597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D785C91-BA1D-AF8C-5E9A-9AAF7C5B62AD}"/>
              </a:ext>
            </a:extLst>
          </p:cNvPr>
          <p:cNvSpPr txBox="1"/>
          <p:nvPr/>
        </p:nvSpPr>
        <p:spPr>
          <a:xfrm>
            <a:off x="322193" y="868862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A1646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La </a:t>
            </a:r>
            <a:r>
              <a:rPr lang="es-419" sz="4000" dirty="0">
                <a:solidFill>
                  <a:srgbClr val="A1646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Pirámide de Necesidades </a:t>
            </a:r>
            <a:r>
              <a:rPr lang="en-US" sz="4000" dirty="0">
                <a:solidFill>
                  <a:srgbClr val="A1646A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Maslow</a:t>
            </a:r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E0517877-1844-444E-9F6F-68859F5A04B0}"/>
              </a:ext>
            </a:extLst>
          </p:cNvPr>
          <p:cNvSpPr/>
          <p:nvPr/>
        </p:nvSpPr>
        <p:spPr>
          <a:xfrm>
            <a:off x="1967948" y="1752236"/>
            <a:ext cx="6480311" cy="4499477"/>
          </a:xfrm>
          <a:prstGeom prst="triangle">
            <a:avLst>
              <a:gd name="adj" fmla="val 49690"/>
            </a:avLst>
          </a:prstGeom>
          <a:solidFill>
            <a:srgbClr val="A1646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8D63B8-BFC2-2CB8-7087-93060EDE28FE}"/>
              </a:ext>
            </a:extLst>
          </p:cNvPr>
          <p:cNvCxnSpPr>
            <a:cxnSpLocks/>
          </p:cNvCxnSpPr>
          <p:nvPr/>
        </p:nvCxnSpPr>
        <p:spPr>
          <a:xfrm>
            <a:off x="2494722" y="5526156"/>
            <a:ext cx="54267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224F6FC-8B8E-FD8E-DE3D-9FB00321766C}"/>
              </a:ext>
            </a:extLst>
          </p:cNvPr>
          <p:cNvCxnSpPr>
            <a:cxnSpLocks/>
          </p:cNvCxnSpPr>
          <p:nvPr/>
        </p:nvCxnSpPr>
        <p:spPr>
          <a:xfrm>
            <a:off x="2991678" y="4810539"/>
            <a:ext cx="43980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EECF40-0681-54C6-3BFA-434E72BCC4A2}"/>
              </a:ext>
            </a:extLst>
          </p:cNvPr>
          <p:cNvCxnSpPr>
            <a:cxnSpLocks/>
          </p:cNvCxnSpPr>
          <p:nvPr/>
        </p:nvCxnSpPr>
        <p:spPr>
          <a:xfrm>
            <a:off x="3960742" y="3429000"/>
            <a:ext cx="244999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4F75B40-3EEB-2B28-D2FB-4D4B5468657B}"/>
              </a:ext>
            </a:extLst>
          </p:cNvPr>
          <p:cNvCxnSpPr>
            <a:cxnSpLocks/>
          </p:cNvCxnSpPr>
          <p:nvPr/>
        </p:nvCxnSpPr>
        <p:spPr>
          <a:xfrm>
            <a:off x="3478694" y="4143755"/>
            <a:ext cx="345881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E37CF91-57C3-A75B-554F-951F6D2B23EE}"/>
              </a:ext>
            </a:extLst>
          </p:cNvPr>
          <p:cNvSpPr txBox="1"/>
          <p:nvPr/>
        </p:nvSpPr>
        <p:spPr>
          <a:xfrm>
            <a:off x="4062615" y="2727390"/>
            <a:ext cx="22760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>
                <a:solidFill>
                  <a:schemeClr val="bg1"/>
                </a:solidFill>
              </a:rPr>
              <a:t>Autorrealización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B9F85A-AED3-A456-56B3-69113E05FCCD}"/>
              </a:ext>
            </a:extLst>
          </p:cNvPr>
          <p:cNvSpPr txBox="1"/>
          <p:nvPr/>
        </p:nvSpPr>
        <p:spPr>
          <a:xfrm>
            <a:off x="3838986" y="3608671"/>
            <a:ext cx="2723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>
                <a:solidFill>
                  <a:schemeClr val="bg1"/>
                </a:solidFill>
              </a:rPr>
              <a:t>Autoestima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ADD6D5-238B-347E-D0CA-BD7A813CB81E}"/>
              </a:ext>
            </a:extLst>
          </p:cNvPr>
          <p:cNvSpPr txBox="1"/>
          <p:nvPr/>
        </p:nvSpPr>
        <p:spPr>
          <a:xfrm>
            <a:off x="3180522" y="4267275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Amor y </a:t>
            </a:r>
            <a:r>
              <a:rPr lang="es-419" dirty="0">
                <a:solidFill>
                  <a:schemeClr val="bg1"/>
                </a:solidFill>
              </a:rPr>
              <a:t>Pertenencia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02D092B-83A4-307B-1B62-9851FEE17EFC}"/>
              </a:ext>
            </a:extLst>
          </p:cNvPr>
          <p:cNvSpPr txBox="1"/>
          <p:nvPr/>
        </p:nvSpPr>
        <p:spPr>
          <a:xfrm>
            <a:off x="2599082" y="5001046"/>
            <a:ext cx="520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>
                <a:solidFill>
                  <a:schemeClr val="bg1"/>
                </a:solidFill>
              </a:rPr>
              <a:t>Seguridad</a:t>
            </a:r>
            <a:r>
              <a:rPr lang="en-US" dirty="0">
                <a:solidFill>
                  <a:schemeClr val="bg1"/>
                </a:solidFill>
              </a:rPr>
              <a:t> y </a:t>
            </a:r>
            <a:r>
              <a:rPr lang="es-419" dirty="0">
                <a:solidFill>
                  <a:schemeClr val="bg1"/>
                </a:solidFill>
              </a:rPr>
              <a:t>Protección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F849686-3FB5-3B36-B4B5-1BAF2A7DA9BD}"/>
              </a:ext>
            </a:extLst>
          </p:cNvPr>
          <p:cNvSpPr txBox="1"/>
          <p:nvPr/>
        </p:nvSpPr>
        <p:spPr>
          <a:xfrm>
            <a:off x="2117034" y="5716664"/>
            <a:ext cx="6182139" cy="369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419" dirty="0">
                <a:solidFill>
                  <a:schemeClr val="bg1"/>
                </a:solidFill>
              </a:rPr>
              <a:t>Necesidades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s-419" dirty="0">
                <a:solidFill>
                  <a:schemeClr val="bg1"/>
                </a:solidFill>
              </a:rPr>
              <a:t>Fisiológicas</a:t>
            </a:r>
          </a:p>
        </p:txBody>
      </p:sp>
    </p:spTree>
    <p:extLst>
      <p:ext uri="{BB962C8B-B14F-4D97-AF65-F5344CB8AC3E}">
        <p14:creationId xmlns:p14="http://schemas.microsoft.com/office/powerpoint/2010/main" val="4262217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6353915" cy="1325563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Futura LT Book" panose="02000504030000020003" pitchFamily="2" charset="0"/>
              </a:rPr>
              <a:t>2. DIOS ES TU REFUGIO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r>
              <a:rPr lang="es-ES" dirty="0"/>
              <a:t>Dios es nuestro refugio en tiempos de dificultad. Podemos acudir a  Él en busca de seguridad y protección.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«Tú eres mi </a:t>
            </a:r>
            <a:r>
              <a:rPr lang="es-ES" b="1" kern="100" dirty="0">
                <a:solidFill>
                  <a:srgbClr val="A1646A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refugio</a:t>
            </a: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; me guardarás de la angustia;</a:t>
            </a:r>
          </a:p>
          <a:p>
            <a:pPr lvl="1" indent="0">
              <a:spcBef>
                <a:spcPts val="0"/>
              </a:spcBef>
              <a:buNone/>
            </a:pPr>
            <a:r>
              <a:rPr lang="es-E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con cánticos de liberación me rodearás» </a:t>
            </a:r>
            <a:r>
              <a:rPr lang="en-US" kern="100" dirty="0">
                <a:solidFill>
                  <a:srgbClr val="000000"/>
                </a:solidFill>
                <a:effectLst/>
                <a:latin typeface="Avenir Book" panose="02000503020000020003" pitchFamily="2" charset="0"/>
                <a:ea typeface="Calibri" panose="020F0502020204030204" pitchFamily="34" charset="0"/>
                <a:cs typeface="Segoe UI" panose="020B0502040204020203" pitchFamily="34" charset="0"/>
              </a:rPr>
              <a:t>(Salmo 32:7).</a:t>
            </a:r>
            <a:endParaRPr lang="en-US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9292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3DFFC-0BE9-FE37-4C15-8EFD011D6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545" y="217344"/>
            <a:ext cx="9959109" cy="1325563"/>
          </a:xfrm>
        </p:spPr>
        <p:txBody>
          <a:bodyPr>
            <a:normAutofit/>
          </a:bodyPr>
          <a:lstStyle/>
          <a:p>
            <a:r>
              <a:rPr lang="es-ES" sz="4000" dirty="0">
                <a:latin typeface="Futura LT Book" panose="02000504030000020003" pitchFamily="2" charset="0"/>
              </a:rPr>
              <a:t>2. DIOS ES TU REFUGIO</a:t>
            </a:r>
            <a:endParaRPr lang="pt-BR" sz="4000" dirty="0">
              <a:latin typeface="Futura LT Book" panose="02000504030000020003" pitchFamily="2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A71B7-5885-00B9-0A8C-B148596EB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546" y="2001116"/>
            <a:ext cx="9959109" cy="4351338"/>
          </a:xfrm>
        </p:spPr>
        <p:txBody>
          <a:bodyPr/>
          <a:lstStyle/>
          <a:p>
            <a:pPr marL="0" indent="0">
              <a:buNone/>
            </a:pPr>
            <a:r>
              <a:rPr lang="pt-BR" dirty="0">
                <a:solidFill>
                  <a:srgbClr val="5E6373"/>
                </a:solidFill>
              </a:rPr>
              <a:t>PARA DISCUTIR</a:t>
            </a:r>
          </a:p>
          <a:p>
            <a:r>
              <a:rPr lang="es-ES" dirty="0"/>
              <a:t>Comparte algunas experiencias en las que tuviste miedo o estuviste en una situación peligrosa, pero Dios te ayudó o rescató. </a:t>
            </a:r>
            <a:endParaRPr lang="en-US" dirty="0"/>
          </a:p>
          <a:p>
            <a:pPr lvl="1"/>
            <a:r>
              <a:rPr lang="es-ES" dirty="0"/>
              <a:t>Comparte sobre las emociones que sentiste en esta situación</a:t>
            </a:r>
            <a:r>
              <a:rPr lang="en-US" dirty="0"/>
              <a:t>.</a:t>
            </a:r>
          </a:p>
          <a:p>
            <a:pPr lvl="1"/>
            <a:r>
              <a:rPr lang="es-ES" dirty="0"/>
              <a:t>¿Esta experiencia ha fortalecido tu fe en Dios?</a:t>
            </a:r>
            <a:endParaRPr lang="en-US" dirty="0"/>
          </a:p>
          <a:p>
            <a:r>
              <a:rPr lang="es-419" dirty="0"/>
              <a:t>Alguien dijo: </a:t>
            </a:r>
            <a:r>
              <a:rPr lang="es-ES" dirty="0">
                <a:solidFill>
                  <a:srgbClr val="A1646A"/>
                </a:solidFill>
              </a:rPr>
              <a:t>«No temáis por el futuro; Dios ya está ahí».</a:t>
            </a:r>
            <a:endParaRPr lang="en-US" dirty="0">
              <a:solidFill>
                <a:srgbClr val="A1646A"/>
              </a:solidFill>
            </a:endParaRPr>
          </a:p>
          <a:p>
            <a:pPr lvl="1"/>
            <a:r>
              <a:rPr lang="en-US" dirty="0"/>
              <a:t>¿</a:t>
            </a:r>
            <a:r>
              <a:rPr lang="es-419" dirty="0"/>
              <a:t>Estás de acuerdo?</a:t>
            </a:r>
          </a:p>
          <a:p>
            <a:pPr lvl="1"/>
            <a:r>
              <a:rPr lang="es-ES" dirty="0"/>
              <a:t>¿Cuáles son tus preocupaciones actuales? </a:t>
            </a:r>
          </a:p>
          <a:p>
            <a:pPr lvl="1"/>
            <a:r>
              <a:rPr lang="es-ES" dirty="0"/>
              <a:t>¿Puedes aplicar este pensamiento a tu situación?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605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2010</Words>
  <Application>Microsoft Office PowerPoint</Application>
  <PresentationFormat>Widescreen</PresentationFormat>
  <Paragraphs>205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Avenir Book</vt:lpstr>
      <vt:lpstr>Calibri</vt:lpstr>
      <vt:lpstr>Calibri Light</vt:lpstr>
      <vt:lpstr>Futura LT Book</vt:lpstr>
      <vt:lpstr>Futura Md BT</vt:lpstr>
      <vt:lpstr>Futura Medium</vt:lpstr>
      <vt:lpstr>Office Theme</vt:lpstr>
      <vt:lpstr>DE SUS OJOS</vt:lpstr>
      <vt:lpstr>PowerPoint Presentation</vt:lpstr>
      <vt:lpstr>1. DIOS SE PREOCUPA POR TI</vt:lpstr>
      <vt:lpstr>1. DIOS SE PREOCUPA POR TI</vt:lpstr>
      <vt:lpstr>1. DIOS SE PREOCUPA POR TI</vt:lpstr>
      <vt:lpstr>2. DIOS ES TU REFUGIO</vt:lpstr>
      <vt:lpstr>PowerPoint Presentation</vt:lpstr>
      <vt:lpstr>2. DIOS ES TU REFUGIO</vt:lpstr>
      <vt:lpstr>2. DIOS ES TU REFUGIO</vt:lpstr>
      <vt:lpstr>3. DIOS TE DA SU ADN</vt:lpstr>
      <vt:lpstr>3. DIOS TE DA SU ADN</vt:lpstr>
      <vt:lpstr>3. DIOS TE DA SU ADN</vt:lpstr>
      <vt:lpstr>4. DIOS ES TU PROTECTOR</vt:lpstr>
      <vt:lpstr>4. DIOS ES TU PROTECTOR</vt:lpstr>
      <vt:lpstr>4. DIOS ES TU PROTECTOR</vt:lpstr>
      <vt:lpstr>5. DIOS ES TU LIBERTADOR</vt:lpstr>
      <vt:lpstr>5. DIOS ES TU LIBERTADOR</vt:lpstr>
      <vt:lpstr>5. DIOS ES TU LIBERTADOR</vt:lpstr>
      <vt:lpstr>6. DIOS TE RESTAURA</vt:lpstr>
      <vt:lpstr>6. DIOS TE RESTAURA</vt:lpstr>
      <vt:lpstr>PowerPoint Presentation</vt:lpstr>
      <vt:lpstr>PowerPoint Presentation</vt:lpstr>
      <vt:lpstr>6. DIOS TE RESTAURA</vt:lpstr>
      <vt:lpstr>6. DIOS TE RESTAURA</vt:lpstr>
      <vt:lpstr>7. DIOS VA DELANTE DE TI</vt:lpstr>
      <vt:lpstr>7. DIOS VA DELANTE DE TI</vt:lpstr>
      <vt:lpstr>7. DIOS VA DELANTE DE TI</vt:lpstr>
      <vt:lpstr>CONCLUSIÓN</vt:lpstr>
      <vt:lpstr>CONCLUSIÓN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God’s love</dc:title>
  <dc:creator>Erika Miike</dc:creator>
  <cp:lastModifiedBy>Zoraida Powell</cp:lastModifiedBy>
  <cp:revision>15</cp:revision>
  <cp:lastPrinted>2023-11-29T22:27:09Z</cp:lastPrinted>
  <dcterms:created xsi:type="dcterms:W3CDTF">2023-02-14T12:16:54Z</dcterms:created>
  <dcterms:modified xsi:type="dcterms:W3CDTF">2024-02-05T17:33:23Z</dcterms:modified>
</cp:coreProperties>
</file>