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4.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72" r:id="rId10"/>
    <p:sldId id="264" r:id="rId11"/>
    <p:sldId id="265" r:id="rId12"/>
    <p:sldId id="266" r:id="rId13"/>
    <p:sldId id="267" r:id="rId14"/>
    <p:sldId id="268" r:id="rId15"/>
    <p:sldId id="269" r:id="rId16"/>
    <p:sldId id="270" r:id="rId17"/>
    <p:sldId id="271" r:id="rId18"/>
    <p:sldId id="273" r:id="rId19"/>
    <p:sldId id="274" r:id="rId20"/>
    <p:sldId id="275" r:id="rId2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4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CO"/>
          </a:p>
        </p:txBody>
      </p:sp>
      <p:sp>
        <p:nvSpPr>
          <p:cNvPr id="4" name="Marcador de fecha 3"/>
          <p:cNvSpPr>
            <a:spLocks noGrp="1"/>
          </p:cNvSpPr>
          <p:nvPr>
            <p:ph type="dt" sz="half" idx="10"/>
          </p:nvPr>
        </p:nvSpPr>
        <p:spPr/>
        <p:txBody>
          <a:bodyPr/>
          <a:lstStyle/>
          <a:p>
            <a:fld id="{27CAA27C-08FC-4DA0-85F1-A4B8BB17BDD2}" type="datetimeFigureOut">
              <a:rPr lang="es-CO" smtClean="0"/>
              <a:t>1/03/2022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343874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7CAA27C-08FC-4DA0-85F1-A4B8BB17BDD2}" type="datetimeFigureOut">
              <a:rPr lang="es-CO" smtClean="0"/>
              <a:t>1/03/2022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89071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27CAA27C-08FC-4DA0-85F1-A4B8BB17BDD2}" type="datetimeFigureOut">
              <a:rPr lang="es-CO" smtClean="0"/>
              <a:t>1/03/2022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326752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CO" dirty="0"/>
          </a:p>
        </p:txBody>
      </p:sp>
      <p:sp>
        <p:nvSpPr>
          <p:cNvPr id="3" name="Marcador de contenido 2"/>
          <p:cNvSpPr>
            <a:spLocks noGrp="1"/>
          </p:cNvSpPr>
          <p:nvPr>
            <p:ph idx="1"/>
          </p:nvPr>
        </p:nvSpPr>
        <p:spPr/>
        <p:txBody>
          <a:bodyPr/>
          <a:lstStyle/>
          <a:p>
            <a:pPr lvl="0"/>
            <a:r>
              <a:rPr lang="es-ES" dirty="0" smtClean="0"/>
              <a:t>Editar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Marcador de fecha 3"/>
          <p:cNvSpPr>
            <a:spLocks noGrp="1"/>
          </p:cNvSpPr>
          <p:nvPr>
            <p:ph type="dt" sz="half" idx="10"/>
          </p:nvPr>
        </p:nvSpPr>
        <p:spPr/>
        <p:txBody>
          <a:bodyPr/>
          <a:lstStyle/>
          <a:p>
            <a:fld id="{27CAA27C-08FC-4DA0-85F1-A4B8BB17BDD2}" type="datetimeFigureOut">
              <a:rPr lang="es-CO" smtClean="0"/>
              <a:t>1/03/2022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178965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27CAA27C-08FC-4DA0-85F1-A4B8BB17BDD2}" type="datetimeFigureOut">
              <a:rPr lang="es-CO" smtClean="0"/>
              <a:t>1/03/2022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230865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27CAA27C-08FC-4DA0-85F1-A4B8BB17BDD2}" type="datetimeFigureOut">
              <a:rPr lang="es-CO" smtClean="0"/>
              <a:t>1/03/2022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2062921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27CAA27C-08FC-4DA0-85F1-A4B8BB17BDD2}" type="datetimeFigureOut">
              <a:rPr lang="es-CO" smtClean="0"/>
              <a:t>1/03/2022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210006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27CAA27C-08FC-4DA0-85F1-A4B8BB17BDD2}" type="datetimeFigureOut">
              <a:rPr lang="es-CO" smtClean="0"/>
              <a:t>1/03/2022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2272843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CAA27C-08FC-4DA0-85F1-A4B8BB17BDD2}" type="datetimeFigureOut">
              <a:rPr lang="es-CO" smtClean="0"/>
              <a:t>1/03/2022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13508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7CAA27C-08FC-4DA0-85F1-A4B8BB17BDD2}" type="datetimeFigureOut">
              <a:rPr lang="es-CO" smtClean="0"/>
              <a:t>1/03/2022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3121035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27CAA27C-08FC-4DA0-85F1-A4B8BB17BDD2}" type="datetimeFigureOut">
              <a:rPr lang="es-CO" smtClean="0"/>
              <a:t>1/03/2022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8F164156-4FF6-4E34-9B64-AE6657B3AF00}" type="slidenum">
              <a:rPr lang="es-CO" smtClean="0"/>
              <a:t>‹Nº›</a:t>
            </a:fld>
            <a:endParaRPr lang="es-CO"/>
          </a:p>
        </p:txBody>
      </p:sp>
    </p:spTree>
    <p:extLst>
      <p:ext uri="{BB962C8B-B14F-4D97-AF65-F5344CB8AC3E}">
        <p14:creationId xmlns:p14="http://schemas.microsoft.com/office/powerpoint/2010/main" val="1559660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AA27C-08FC-4DA0-85F1-A4B8BB17BDD2}" type="datetimeFigureOut">
              <a:rPr lang="es-CO" smtClean="0"/>
              <a:t>1/03/2022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164156-4FF6-4E34-9B64-AE6657B3AF00}" type="slidenum">
              <a:rPr lang="es-CO" smtClean="0"/>
              <a:t>‹Nº›</a:t>
            </a:fld>
            <a:endParaRPr lang="es-CO"/>
          </a:p>
        </p:txBody>
      </p:sp>
    </p:spTree>
    <p:extLst>
      <p:ext uri="{BB962C8B-B14F-4D97-AF65-F5344CB8AC3E}">
        <p14:creationId xmlns:p14="http://schemas.microsoft.com/office/powerpoint/2010/main" val="3939076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741433" y="6385157"/>
            <a:ext cx="2284310" cy="293229"/>
          </a:xfrm>
        </p:spPr>
        <p:txBody>
          <a:bodyPr>
            <a:normAutofit/>
          </a:bodyPr>
          <a:lstStyle/>
          <a:p>
            <a:r>
              <a:rPr lang="es-CO" sz="1400" dirty="0" smtClean="0">
                <a:latin typeface="Bahnschrift" panose="020B0502040204020203" pitchFamily="34" charset="0"/>
              </a:rPr>
              <a:t>Unión Colombiana del Sur</a:t>
            </a:r>
            <a:endParaRPr lang="es-CO" sz="1400" dirty="0">
              <a:latin typeface="Bahnschrift" panose="020B0502040204020203" pitchFamily="34" charset="0"/>
            </a:endParaRPr>
          </a:p>
        </p:txBody>
      </p:sp>
      <p:sp>
        <p:nvSpPr>
          <p:cNvPr id="4" name="Rectángulo 3"/>
          <p:cNvSpPr/>
          <p:nvPr/>
        </p:nvSpPr>
        <p:spPr>
          <a:xfrm>
            <a:off x="10304060" y="0"/>
            <a:ext cx="188794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768" y="33831"/>
            <a:ext cx="1754026" cy="1754026"/>
          </a:xfrm>
          <a:prstGeom prst="rect">
            <a:avLst/>
          </a:prstGeom>
        </p:spPr>
      </p:pic>
      <p:pic>
        <p:nvPicPr>
          <p:cNvPr id="6" name="Imagen 5"/>
          <p:cNvPicPr>
            <a:picLocks noChangeAspect="1"/>
          </p:cNvPicPr>
          <p:nvPr/>
        </p:nvPicPr>
        <p:blipFill>
          <a:blip r:embed="rId3"/>
          <a:stretch>
            <a:fillRect/>
          </a:stretch>
        </p:blipFill>
        <p:spPr>
          <a:xfrm flipH="1">
            <a:off x="-420050" y="20675"/>
            <a:ext cx="4943064" cy="7114910"/>
          </a:xfrm>
          <a:prstGeom prst="rect">
            <a:avLst/>
          </a:prstGeom>
          <a:effectLst>
            <a:softEdge rad="304800"/>
          </a:effectLst>
        </p:spPr>
      </p:pic>
      <p:sp>
        <p:nvSpPr>
          <p:cNvPr id="2" name="Título 1"/>
          <p:cNvSpPr>
            <a:spLocks noGrp="1"/>
          </p:cNvSpPr>
          <p:nvPr>
            <p:ph type="ctrTitle"/>
          </p:nvPr>
        </p:nvSpPr>
        <p:spPr>
          <a:xfrm>
            <a:off x="3953658" y="3298372"/>
            <a:ext cx="6410110" cy="2387600"/>
          </a:xfrm>
        </p:spPr>
        <p:txBody>
          <a:bodyPr>
            <a:noAutofit/>
          </a:bodyPr>
          <a:lstStyle/>
          <a:p>
            <a:r>
              <a:rPr lang="es-VE" b="1" dirty="0">
                <a:latin typeface="Bahnschrift Condensed" panose="020B0502040204020203" pitchFamily="34" charset="0"/>
              </a:rPr>
              <a:t>¿POR QUÉ DEBEN FORMARSE PAREJAS </a:t>
            </a:r>
            <a:r>
              <a:rPr lang="es-VE" b="1" dirty="0" smtClean="0">
                <a:latin typeface="Bahnschrift Condensed" panose="020B0502040204020203" pitchFamily="34" charset="0"/>
              </a:rPr>
              <a:t>MISIONERAS?</a:t>
            </a:r>
            <a:r>
              <a:rPr lang="es-CO" dirty="0"/>
              <a:t/>
            </a:r>
            <a:br>
              <a:rPr lang="es-CO" dirty="0"/>
            </a:br>
            <a:endParaRPr lang="es-CO" dirty="0"/>
          </a:p>
        </p:txBody>
      </p:sp>
    </p:spTree>
    <p:extLst>
      <p:ext uri="{BB962C8B-B14F-4D97-AF65-F5344CB8AC3E}">
        <p14:creationId xmlns:p14="http://schemas.microsoft.com/office/powerpoint/2010/main" val="188587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¿Cuál es la ventaja de trabajar en parejas?</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930090" y="2387328"/>
            <a:ext cx="7815943" cy="4351338"/>
          </a:xfrm>
        </p:spPr>
        <p:txBody>
          <a:bodyPr/>
          <a:lstStyle/>
          <a:p>
            <a:pPr marL="0" indent="0">
              <a:buNone/>
            </a:pPr>
            <a:r>
              <a:rPr lang="es-MX" sz="3600" dirty="0" smtClean="0"/>
              <a:t>“Es necesario que </a:t>
            </a:r>
            <a:r>
              <a:rPr lang="es-MX" sz="3600" b="1" dirty="0" smtClean="0">
                <a:solidFill>
                  <a:srgbClr val="C00000"/>
                </a:solidFill>
                <a:effectLst>
                  <a:outerShdw blurRad="38100" dist="38100" dir="2700000" algn="tl">
                    <a:srgbClr val="000000">
                      <a:alpha val="43137"/>
                    </a:srgbClr>
                  </a:outerShdw>
                </a:effectLst>
              </a:rPr>
              <a:t>dos personas trabajen juntas</a:t>
            </a:r>
            <a:r>
              <a:rPr lang="es-MX" sz="3600" dirty="0" smtClean="0"/>
              <a:t>; pues la una puede animar a la otra y juntas pueden aconsejarse, orar y escudriñar la Biblia”.</a:t>
            </a:r>
          </a:p>
          <a:p>
            <a:pPr marL="0" indent="0">
              <a:buNone/>
            </a:pPr>
            <a:endParaRPr lang="es-MX" sz="3600" dirty="0"/>
          </a:p>
          <a:p>
            <a:pPr marL="0" indent="0">
              <a:buNone/>
            </a:pPr>
            <a:r>
              <a:rPr lang="es-MX" sz="3600" dirty="0" smtClean="0"/>
              <a:t> </a:t>
            </a:r>
            <a:r>
              <a:rPr lang="es-MX" sz="3600" b="1" i="1" dirty="0" smtClean="0"/>
              <a:t>El Evangelismo, p. 59.</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108368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rgbClr val="C00000"/>
                </a:solidFill>
                <a:effectLst>
                  <a:outerShdw blurRad="38100" dist="38100" dir="2700000" algn="tl">
                    <a:srgbClr val="000000">
                      <a:alpha val="43137"/>
                    </a:srgbClr>
                  </a:outerShdw>
                </a:effectLst>
              </a:rPr>
              <a:t>¿Dónde y cómo se forman las parejas misioneras?</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412136" y="2112652"/>
            <a:ext cx="6966857" cy="4351338"/>
          </a:xfrm>
        </p:spPr>
        <p:txBody>
          <a:bodyPr>
            <a:normAutofit fontScale="92500" lnSpcReduction="20000"/>
          </a:bodyPr>
          <a:lstStyle/>
          <a:p>
            <a:pPr marL="0" indent="0">
              <a:buNone/>
            </a:pPr>
            <a:r>
              <a:rPr lang="es-MX" sz="3600" dirty="0" smtClean="0"/>
              <a:t>•	Amigo con amigo.</a:t>
            </a:r>
          </a:p>
          <a:p>
            <a:pPr marL="0" indent="0">
              <a:buNone/>
            </a:pPr>
            <a:r>
              <a:rPr lang="es-MX" sz="3600" dirty="0" smtClean="0"/>
              <a:t>•	Esposo con esposa.</a:t>
            </a:r>
          </a:p>
          <a:p>
            <a:pPr marL="0" indent="0">
              <a:buNone/>
            </a:pPr>
            <a:r>
              <a:rPr lang="es-MX" sz="3600" dirty="0" smtClean="0"/>
              <a:t>•	Hermano con hermano.</a:t>
            </a:r>
          </a:p>
          <a:p>
            <a:pPr marL="0" indent="0">
              <a:buNone/>
            </a:pPr>
            <a:r>
              <a:rPr lang="es-MX" sz="3600" dirty="0" smtClean="0"/>
              <a:t>•	Uno con experiencia con   	otro sin experiencia.</a:t>
            </a:r>
          </a:p>
          <a:p>
            <a:pPr marL="0" indent="0">
              <a:buNone/>
            </a:pPr>
            <a:r>
              <a:rPr lang="es-MX" sz="3600" dirty="0" smtClean="0"/>
              <a:t>•	Dama con dama.</a:t>
            </a:r>
          </a:p>
          <a:p>
            <a:pPr marL="0" indent="0">
              <a:buNone/>
            </a:pPr>
            <a:r>
              <a:rPr lang="es-MX" sz="3600" dirty="0" smtClean="0"/>
              <a:t>•	Joven con joven.</a:t>
            </a:r>
          </a:p>
          <a:p>
            <a:pPr marL="0" indent="0">
              <a:buNone/>
            </a:pPr>
            <a:r>
              <a:rPr lang="es-MX" sz="3600" dirty="0" smtClean="0"/>
              <a:t>•	Niño con niño</a:t>
            </a:r>
            <a:r>
              <a:rPr lang="es-MX" sz="3600" dirty="0" smtClean="0"/>
              <a:t>.</a:t>
            </a:r>
          </a:p>
          <a:p>
            <a:pPr marL="0" indent="0">
              <a:buNone/>
            </a:pPr>
            <a:r>
              <a:rPr lang="es-MX" sz="3600" dirty="0" smtClean="0"/>
              <a:t>• 	Padre/madre con hijo(a).</a:t>
            </a:r>
            <a:endParaRPr lang="es-MX" sz="3600" dirty="0" smtClean="0"/>
          </a:p>
        </p:txBody>
      </p:sp>
      <p:pic>
        <p:nvPicPr>
          <p:cNvPr id="4" name="Imagen 3"/>
          <p:cNvPicPr>
            <a:picLocks noChangeAspect="1"/>
          </p:cNvPicPr>
          <p:nvPr/>
        </p:nvPicPr>
        <p:blipFill>
          <a:blip r:embed="rId2"/>
          <a:stretch>
            <a:fillRect/>
          </a:stretch>
        </p:blipFill>
        <p:spPr>
          <a:xfrm>
            <a:off x="9035143" y="1926772"/>
            <a:ext cx="3543300" cy="5159828"/>
          </a:xfrm>
          <a:prstGeom prst="rect">
            <a:avLst/>
          </a:prstGeom>
          <a:effectLst>
            <a:softEdge rad="304800"/>
          </a:effectLst>
        </p:spPr>
      </p:pic>
    </p:spTree>
    <p:extLst>
      <p:ext uri="{BB962C8B-B14F-4D97-AF65-F5344CB8AC3E}">
        <p14:creationId xmlns:p14="http://schemas.microsoft.com/office/powerpoint/2010/main" val="629026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solidFill>
                  <a:srgbClr val="C00000"/>
                </a:solidFill>
                <a:effectLst>
                  <a:outerShdw blurRad="38100" dist="38100" dir="2700000" algn="tl">
                    <a:srgbClr val="000000">
                      <a:alpha val="43137"/>
                    </a:srgbClr>
                  </a:outerShdw>
                </a:effectLst>
              </a:rPr>
              <a:t>¿Dónde y cómo se forman las parejas misioneras?</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158971"/>
            <a:ext cx="8191500" cy="4351338"/>
          </a:xfrm>
        </p:spPr>
        <p:txBody>
          <a:bodyPr>
            <a:normAutofit/>
          </a:bodyPr>
          <a:lstStyle/>
          <a:p>
            <a:pPr marL="0" indent="0">
              <a:buNone/>
            </a:pPr>
            <a:r>
              <a:rPr lang="es-MX" sz="3200" dirty="0" smtClean="0"/>
              <a:t>“Ninguno fue enviado sólo, sino que el hermano iba asociado con el hermano, el amigo con el amigo. Así podían ayudarse y animarse mutuamente, </a:t>
            </a:r>
            <a:r>
              <a:rPr lang="es-MX" sz="3200" b="1" dirty="0" smtClean="0">
                <a:solidFill>
                  <a:srgbClr val="C00000"/>
                </a:solidFill>
                <a:effectLst>
                  <a:outerShdw blurRad="38100" dist="38100" dir="2700000" algn="tl">
                    <a:srgbClr val="000000">
                      <a:alpha val="43137"/>
                    </a:srgbClr>
                  </a:outerShdw>
                </a:effectLst>
              </a:rPr>
              <a:t>consultando y orando juntos, supliendo cada uno la debilidad del otro</a:t>
            </a:r>
            <a:r>
              <a:rPr lang="es-MX" sz="3200" dirty="0" smtClean="0"/>
              <a:t>”.</a:t>
            </a:r>
          </a:p>
          <a:p>
            <a:pPr marL="0" indent="0">
              <a:buNone/>
            </a:pPr>
            <a:endParaRPr lang="es-MX" sz="3200" dirty="0" smtClean="0"/>
          </a:p>
          <a:p>
            <a:pPr marL="0" indent="0">
              <a:buNone/>
            </a:pPr>
            <a:r>
              <a:rPr lang="es-MX" sz="3200" b="1" i="1" dirty="0" smtClean="0"/>
              <a:t> El Deseado de Todas las Gentes, p. 316.</a:t>
            </a:r>
          </a:p>
          <a:p>
            <a:pPr marL="0" indent="0">
              <a:buNone/>
            </a:pPr>
            <a:endParaRPr lang="es-MX" sz="3600"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3086963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¿Cuál es el trabajo de la pareja misionera?</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331017"/>
            <a:ext cx="7979229" cy="4351338"/>
          </a:xfrm>
        </p:spPr>
        <p:txBody>
          <a:bodyPr/>
          <a:lstStyle/>
          <a:p>
            <a:pPr marL="0" indent="0">
              <a:buNone/>
            </a:pPr>
            <a:r>
              <a:rPr lang="es-MX" sz="3600" dirty="0" smtClean="0"/>
              <a:t>1. Visitar amigos, vecinos, parientes, interesados y desconocidos.</a:t>
            </a:r>
          </a:p>
          <a:p>
            <a:pPr marL="0" indent="0">
              <a:buNone/>
            </a:pPr>
            <a:r>
              <a:rPr lang="es-MX" sz="3600" dirty="0" smtClean="0"/>
              <a:t>2. Conquistar su amistad y confianza.</a:t>
            </a:r>
          </a:p>
          <a:p>
            <a:pPr marL="0" indent="0">
              <a:buNone/>
            </a:pPr>
            <a:r>
              <a:rPr lang="es-MX" sz="3600" dirty="0" smtClean="0"/>
              <a:t>3. Realizar oración intercesora por ellos.</a:t>
            </a:r>
          </a:p>
          <a:p>
            <a:pPr marL="0" indent="0">
              <a:buNone/>
            </a:pPr>
            <a:r>
              <a:rPr lang="es-MX" sz="3600" dirty="0" smtClean="0"/>
              <a:t>4. Ayudar en sus necesidades</a:t>
            </a:r>
          </a:p>
          <a:p>
            <a:pPr marL="0" indent="0">
              <a:buNone/>
            </a:pPr>
            <a:endParaRPr lang="es-MX" sz="3600" dirty="0" smtClean="0"/>
          </a:p>
        </p:txBody>
      </p:sp>
      <p:pic>
        <p:nvPicPr>
          <p:cNvPr id="4" name="Imagen 3"/>
          <p:cNvPicPr>
            <a:picLocks noChangeAspect="1"/>
          </p:cNvPicPr>
          <p:nvPr/>
        </p:nvPicPr>
        <p:blipFill>
          <a:blip r:embed="rId2"/>
          <a:stretch>
            <a:fillRect/>
          </a:stretch>
        </p:blipFill>
        <p:spPr>
          <a:xfrm>
            <a:off x="9035143" y="1926772"/>
            <a:ext cx="3543300" cy="5159828"/>
          </a:xfrm>
          <a:prstGeom prst="rect">
            <a:avLst/>
          </a:prstGeom>
          <a:effectLst>
            <a:softEdge rad="304800"/>
          </a:effectLst>
        </p:spPr>
      </p:pic>
    </p:spTree>
    <p:extLst>
      <p:ext uri="{BB962C8B-B14F-4D97-AF65-F5344CB8AC3E}">
        <p14:creationId xmlns:p14="http://schemas.microsoft.com/office/powerpoint/2010/main" val="88212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¿Cuál es el trabajo de la pareja misionera?</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991485"/>
            <a:ext cx="10515600" cy="4351338"/>
          </a:xfrm>
        </p:spPr>
        <p:txBody>
          <a:bodyPr/>
          <a:lstStyle/>
          <a:p>
            <a:pPr marL="0" indent="0">
              <a:buNone/>
            </a:pPr>
            <a:r>
              <a:rPr lang="es-MX" sz="3600" dirty="0" smtClean="0"/>
              <a:t>5. Dar testimonio personal.</a:t>
            </a:r>
          </a:p>
          <a:p>
            <a:pPr marL="0" indent="0">
              <a:buNone/>
            </a:pPr>
            <a:r>
              <a:rPr lang="es-MX" sz="3600" dirty="0" smtClean="0"/>
              <a:t>6. Ofrecer publicaciones misioneras.</a:t>
            </a:r>
          </a:p>
          <a:p>
            <a:pPr marL="0" indent="0">
              <a:buNone/>
            </a:pPr>
            <a:r>
              <a:rPr lang="es-MX" sz="3600" dirty="0" smtClean="0"/>
              <a:t>7. Dar estudios bíblicos.</a:t>
            </a:r>
          </a:p>
          <a:p>
            <a:pPr marL="0" indent="0">
              <a:buNone/>
            </a:pPr>
            <a:r>
              <a:rPr lang="es-MX" sz="3600" dirty="0" smtClean="0"/>
              <a:t>8. Invitar a los grupos pequeños.</a:t>
            </a:r>
          </a:p>
          <a:p>
            <a:pPr marL="0" indent="0">
              <a:buNone/>
            </a:pPr>
            <a:endParaRPr lang="es-MX" sz="3600" dirty="0" smtClean="0"/>
          </a:p>
        </p:txBody>
      </p:sp>
      <p:pic>
        <p:nvPicPr>
          <p:cNvPr id="4" name="Imagen 3"/>
          <p:cNvPicPr>
            <a:picLocks noChangeAspect="1"/>
          </p:cNvPicPr>
          <p:nvPr/>
        </p:nvPicPr>
        <p:blipFill>
          <a:blip r:embed="rId2"/>
          <a:stretch>
            <a:fillRect/>
          </a:stretch>
        </p:blipFill>
        <p:spPr>
          <a:xfrm>
            <a:off x="9035143" y="1926772"/>
            <a:ext cx="3543300" cy="5159828"/>
          </a:xfrm>
          <a:prstGeom prst="rect">
            <a:avLst/>
          </a:prstGeom>
          <a:effectLst>
            <a:softEdge rad="304800"/>
          </a:effectLst>
        </p:spPr>
      </p:pic>
    </p:spTree>
    <p:extLst>
      <p:ext uri="{BB962C8B-B14F-4D97-AF65-F5344CB8AC3E}">
        <p14:creationId xmlns:p14="http://schemas.microsoft.com/office/powerpoint/2010/main" val="3617318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solidFill>
                  <a:srgbClr val="C00000"/>
                </a:solidFill>
                <a:effectLst>
                  <a:outerShdw blurRad="38100" dist="38100" dir="2700000" algn="tl">
                    <a:srgbClr val="000000">
                      <a:alpha val="43137"/>
                    </a:srgbClr>
                  </a:outerShdw>
                </a:effectLst>
              </a:rPr>
              <a:t>¿Cómo la pareja puede conseguir interesados? </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282825"/>
            <a:ext cx="10515600" cy="4351338"/>
          </a:xfrm>
        </p:spPr>
        <p:txBody>
          <a:bodyPr/>
          <a:lstStyle/>
          <a:p>
            <a:pPr marL="0" indent="0">
              <a:buNone/>
            </a:pPr>
            <a:r>
              <a:rPr lang="es-MX" sz="3600" dirty="0" smtClean="0"/>
              <a:t>• Con el coordinador de interesados.</a:t>
            </a:r>
          </a:p>
          <a:p>
            <a:pPr marL="0" indent="0">
              <a:buNone/>
            </a:pPr>
            <a:endParaRPr lang="es-MX" sz="3600" dirty="0" smtClean="0"/>
          </a:p>
          <a:p>
            <a:pPr marL="0" indent="0">
              <a:buNone/>
            </a:pPr>
            <a:r>
              <a:rPr lang="es-MX" sz="3600" dirty="0" smtClean="0"/>
              <a:t>• Realizando encuestas de casa en casa para conseguir nuevos interesados.</a:t>
            </a:r>
          </a:p>
          <a:p>
            <a:pPr marL="0" indent="0">
              <a:buNone/>
            </a:pPr>
            <a:r>
              <a:rPr lang="es-MX" sz="3600" dirty="0" smtClean="0"/>
              <a:t>• Por medio de las redes sociales</a:t>
            </a:r>
          </a:p>
          <a:p>
            <a:pPr marL="0" indent="0">
              <a:buNone/>
            </a:pPr>
            <a:r>
              <a:rPr lang="es-MX" sz="3600" dirty="0" smtClean="0"/>
              <a:t>• En el trabajo, universidad, colegio, entre otros. </a:t>
            </a:r>
            <a:endParaRPr lang="es-MX" sz="3600" dirty="0"/>
          </a:p>
          <a:p>
            <a:pPr marL="0" indent="0">
              <a:buNone/>
            </a:pPr>
            <a:endParaRPr lang="es-MX" sz="3600" dirty="0" smtClean="0"/>
          </a:p>
        </p:txBody>
      </p:sp>
    </p:spTree>
    <p:extLst>
      <p:ext uri="{BB962C8B-B14F-4D97-AF65-F5344CB8AC3E}">
        <p14:creationId xmlns:p14="http://schemas.microsoft.com/office/powerpoint/2010/main" val="766747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solidFill>
                  <a:srgbClr val="C00000"/>
                </a:solidFill>
                <a:effectLst>
                  <a:outerShdw blurRad="38100" dist="38100" dir="2700000" algn="tl">
                    <a:srgbClr val="000000">
                      <a:alpha val="43137"/>
                    </a:srgbClr>
                  </a:outerShdw>
                </a:effectLst>
              </a:rPr>
              <a:t>¿Cómo la pareja puede conseguir interesados? </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282825"/>
            <a:ext cx="10515600" cy="4351338"/>
          </a:xfrm>
        </p:spPr>
        <p:txBody>
          <a:bodyPr>
            <a:normAutofit lnSpcReduction="10000"/>
          </a:bodyPr>
          <a:lstStyle/>
          <a:p>
            <a:pPr marL="0" indent="0">
              <a:buNone/>
            </a:pPr>
            <a:r>
              <a:rPr lang="es-MX" sz="3600" dirty="0" smtClean="0"/>
              <a:t>Al ser atendido presentarse y explicar la razón de la visita. </a:t>
            </a:r>
          </a:p>
          <a:p>
            <a:pPr marL="0" indent="0">
              <a:buNone/>
            </a:pPr>
            <a:endParaRPr lang="es-MX" sz="3600" dirty="0"/>
          </a:p>
          <a:p>
            <a:pPr marL="0" indent="0">
              <a:buNone/>
            </a:pPr>
            <a:r>
              <a:rPr lang="es-MX" sz="3600" dirty="0" smtClean="0"/>
              <a:t>Mostrar el formulario de encuestas y dar inicio a las preguntas. </a:t>
            </a:r>
          </a:p>
          <a:p>
            <a:pPr marL="0" indent="0">
              <a:buNone/>
            </a:pPr>
            <a:endParaRPr lang="es-MX" sz="3600" dirty="0"/>
          </a:p>
          <a:p>
            <a:pPr marL="0" indent="0">
              <a:buNone/>
            </a:pPr>
            <a:r>
              <a:rPr lang="es-MX" sz="3600" dirty="0" smtClean="0"/>
              <a:t>Si la persona visitada demuestra interés, ofrecerle la primera lección del curso bíblico. </a:t>
            </a:r>
          </a:p>
        </p:txBody>
      </p:sp>
    </p:spTree>
    <p:extLst>
      <p:ext uri="{BB962C8B-B14F-4D97-AF65-F5344CB8AC3E}">
        <p14:creationId xmlns:p14="http://schemas.microsoft.com/office/powerpoint/2010/main" val="2477628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solidFill>
                  <a:srgbClr val="C00000"/>
                </a:solidFill>
                <a:effectLst>
                  <a:outerShdw blurRad="38100" dist="38100" dir="2700000" algn="tl">
                    <a:srgbClr val="000000">
                      <a:alpha val="43137"/>
                    </a:srgbClr>
                  </a:outerShdw>
                </a:effectLst>
              </a:rPr>
              <a:t>¿Cómo la pareja puede conseguir interesados? </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282825"/>
            <a:ext cx="7375071" cy="4351338"/>
          </a:xfrm>
        </p:spPr>
        <p:txBody>
          <a:bodyPr>
            <a:normAutofit/>
          </a:bodyPr>
          <a:lstStyle/>
          <a:p>
            <a:pPr marL="0" indent="0">
              <a:buNone/>
            </a:pPr>
            <a:r>
              <a:rPr lang="es-MX" sz="3600" dirty="0" smtClean="0"/>
              <a:t>“Cristo eligió unas pocas personas y las invitó a seguirlo. Entonces ellas fueron en busca de sus parientes y conocidos y los trajeron a Cristo. </a:t>
            </a:r>
            <a:r>
              <a:rPr lang="es-MX" sz="3600" b="1" dirty="0" smtClean="0">
                <a:solidFill>
                  <a:srgbClr val="C00000"/>
                </a:solidFill>
                <a:effectLst>
                  <a:outerShdw blurRad="38100" dist="38100" dir="2700000" algn="tl">
                    <a:srgbClr val="000000">
                      <a:alpha val="43137"/>
                    </a:srgbClr>
                  </a:outerShdw>
                </a:effectLst>
              </a:rPr>
              <a:t>Este es el método como debemos trabajar</a:t>
            </a:r>
            <a:r>
              <a:rPr lang="es-MX" sz="3600" dirty="0" smtClean="0"/>
              <a:t>”.</a:t>
            </a:r>
          </a:p>
          <a:p>
            <a:pPr marL="0" indent="0">
              <a:buNone/>
            </a:pPr>
            <a:endParaRPr lang="es-MX" sz="3600" dirty="0"/>
          </a:p>
          <a:p>
            <a:pPr marL="0" indent="0">
              <a:buNone/>
            </a:pPr>
            <a:r>
              <a:rPr lang="es-MX" sz="3600" b="1" i="1" dirty="0" smtClean="0"/>
              <a:t> Ministerio de la bondad, p. 64.</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465351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solidFill>
                  <a:srgbClr val="C00000"/>
                </a:solidFill>
                <a:effectLst>
                  <a:outerShdw blurRad="38100" dist="38100" dir="2700000" algn="tl">
                    <a:srgbClr val="000000">
                      <a:alpha val="43137"/>
                    </a:srgbClr>
                  </a:outerShdw>
                </a:effectLst>
              </a:rPr>
              <a:t>¿Cómo la pareja puede conseguir interesados? </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95696" y="2211574"/>
            <a:ext cx="8142226" cy="4351338"/>
          </a:xfrm>
        </p:spPr>
        <p:txBody>
          <a:bodyPr>
            <a:normAutofit fontScale="92500"/>
          </a:bodyPr>
          <a:lstStyle/>
          <a:p>
            <a:pPr marL="0" indent="0">
              <a:buNone/>
            </a:pPr>
            <a:r>
              <a:rPr lang="es-MX" sz="3600" dirty="0"/>
              <a:t>“</a:t>
            </a:r>
            <a:r>
              <a:rPr lang="es-MX" sz="3600" dirty="0" err="1"/>
              <a:t>Veíase</a:t>
            </a:r>
            <a:r>
              <a:rPr lang="es-MX" sz="3600" dirty="0"/>
              <a:t> a centenares y miles de personas </a:t>
            </a:r>
            <a:r>
              <a:rPr lang="es-MX" sz="3600" b="1" dirty="0">
                <a:solidFill>
                  <a:srgbClr val="C00000"/>
                </a:solidFill>
                <a:effectLst>
                  <a:outerShdw blurRad="38100" dist="38100" dir="2700000" algn="tl">
                    <a:srgbClr val="000000">
                      <a:alpha val="43137"/>
                    </a:srgbClr>
                  </a:outerShdw>
                </a:effectLst>
              </a:rPr>
              <a:t>visitando las familias y explicándoles la Palabra de Dios</a:t>
            </a:r>
            <a:r>
              <a:rPr lang="es-MX" sz="3600" dirty="0"/>
              <a:t>.  Los corazones eran convencidos por el poder del Espíritu Santo, y se manifestaba un espíritu de sincera conversión.  En todas partes las puertas se abrían de par en par para la proclamación de la verdad”. </a:t>
            </a:r>
            <a:endParaRPr lang="es-MX" sz="3600" dirty="0" smtClean="0"/>
          </a:p>
          <a:p>
            <a:pPr marL="0" indent="0">
              <a:buNone/>
            </a:pPr>
            <a:r>
              <a:rPr lang="es-MX" sz="3600" b="1" i="1" dirty="0" smtClean="0"/>
              <a:t>Servicio </a:t>
            </a:r>
            <a:r>
              <a:rPr lang="es-MX" sz="3600" b="1" i="1" dirty="0"/>
              <a:t>cristiano, </a:t>
            </a:r>
            <a:r>
              <a:rPr lang="es-MX" sz="3600" b="1" i="1" dirty="0" smtClean="0"/>
              <a:t>p. 54.</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8781725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a:solidFill>
                  <a:srgbClr val="C00000"/>
                </a:solidFill>
                <a:effectLst>
                  <a:outerShdw blurRad="38100" dist="38100" dir="2700000" algn="tl">
                    <a:srgbClr val="000000">
                      <a:alpha val="43137"/>
                    </a:srgbClr>
                  </a:outerShdw>
                </a:effectLst>
              </a:rPr>
              <a:t>¿Cómo la pareja puede conseguir interesados? </a:t>
            </a:r>
            <a:endParaRPr lang="es-CO"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95696" y="2211574"/>
            <a:ext cx="8142226" cy="4351338"/>
          </a:xfrm>
        </p:spPr>
        <p:txBody>
          <a:bodyPr>
            <a:normAutofit/>
          </a:bodyPr>
          <a:lstStyle/>
          <a:p>
            <a:pPr marL="0" indent="0">
              <a:buNone/>
            </a:pPr>
            <a:r>
              <a:rPr lang="es-MX" sz="3600" dirty="0"/>
              <a:t>“Hay familias que nunca serán  alcanzadas por la verdad de la Palabra de Dios a menos que  los </a:t>
            </a:r>
            <a:r>
              <a:rPr lang="es-MX" sz="3600" b="1" dirty="0">
                <a:solidFill>
                  <a:srgbClr val="C00000"/>
                </a:solidFill>
                <a:effectLst>
                  <a:outerShdw blurRad="38100" dist="38100" dir="2700000" algn="tl">
                    <a:srgbClr val="000000">
                      <a:alpha val="43137"/>
                    </a:srgbClr>
                  </a:outerShdw>
                </a:effectLst>
              </a:rPr>
              <a:t>siervos del Señor entren en sus hogares</a:t>
            </a:r>
            <a:r>
              <a:rPr lang="es-MX" sz="3600" dirty="0"/>
              <a:t>...”  </a:t>
            </a:r>
            <a:endParaRPr lang="es-MX" sz="3600" dirty="0" smtClean="0"/>
          </a:p>
          <a:p>
            <a:pPr marL="0" indent="0">
              <a:buNone/>
            </a:pPr>
            <a:endParaRPr lang="es-MX" sz="3600" dirty="0" smtClean="0"/>
          </a:p>
          <a:p>
            <a:pPr marL="0" indent="0">
              <a:buNone/>
            </a:pPr>
            <a:r>
              <a:rPr lang="es-MX" sz="3600" b="1" i="1" dirty="0" smtClean="0"/>
              <a:t>El Evangelismo</a:t>
            </a:r>
            <a:r>
              <a:rPr lang="es-MX" sz="3600" b="1" i="1" dirty="0"/>
              <a:t>, </a:t>
            </a:r>
            <a:r>
              <a:rPr lang="es-MX" sz="3600" b="1" i="1" dirty="0" smtClean="0"/>
              <a:t>p. 319.</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1517055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614" y="2489200"/>
            <a:ext cx="7620000" cy="4368800"/>
          </a:xfrm>
          <a:prstGeom prst="rect">
            <a:avLst/>
          </a:prstGeom>
        </p:spPr>
      </p:pic>
      <p:sp>
        <p:nvSpPr>
          <p:cNvPr id="2" name="Título 1"/>
          <p:cNvSpPr>
            <a:spLocks noGrp="1"/>
          </p:cNvSpPr>
          <p:nvPr>
            <p:ph type="title"/>
          </p:nvPr>
        </p:nvSpPr>
        <p:spPr/>
        <p:txBody>
          <a:bodyPr/>
          <a:lstStyle/>
          <a:p>
            <a:r>
              <a:rPr lang="es-CO" b="1" dirty="0" smtClean="0">
                <a:solidFill>
                  <a:srgbClr val="C00000"/>
                </a:solidFill>
                <a:effectLst>
                  <a:outerShdw blurRad="38100" dist="38100" dir="2700000" algn="tl">
                    <a:srgbClr val="000000">
                      <a:alpha val="43137"/>
                    </a:srgbClr>
                  </a:outerShdw>
                </a:effectLst>
              </a:rPr>
              <a:t>Introducción</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pPr marL="0" indent="0">
              <a:buNone/>
            </a:pPr>
            <a:r>
              <a:rPr lang="es-419" sz="3600" dirty="0"/>
              <a:t>La Biblia y el Espíritu de profecía muestran cómo las parejas misioneras tienen un </a:t>
            </a:r>
            <a:r>
              <a:rPr lang="es-419" sz="3600" b="1" dirty="0">
                <a:solidFill>
                  <a:srgbClr val="C00000"/>
                </a:solidFill>
                <a:effectLst>
                  <a:outerShdw blurRad="38100" dist="38100" dir="2700000" algn="tl">
                    <a:srgbClr val="000000">
                      <a:alpha val="43137"/>
                    </a:srgbClr>
                  </a:outerShdw>
                </a:effectLst>
              </a:rPr>
              <a:t>papel importante en la evangelización. </a:t>
            </a:r>
            <a:endParaRPr lang="es-CO" sz="3600" b="1" dirty="0">
              <a:solidFill>
                <a:srgbClr val="C00000"/>
              </a:solidFill>
              <a:effectLst>
                <a:outerShdw blurRad="38100" dist="38100" dir="2700000" algn="tl">
                  <a:srgbClr val="000000">
                    <a:alpha val="43137"/>
                  </a:srgbClr>
                </a:outerShdw>
              </a:effectLst>
            </a:endParaRPr>
          </a:p>
          <a:p>
            <a:endParaRPr lang="es-CO" dirty="0"/>
          </a:p>
        </p:txBody>
      </p:sp>
    </p:spTree>
    <p:extLst>
      <p:ext uri="{BB962C8B-B14F-4D97-AF65-F5344CB8AC3E}">
        <p14:creationId xmlns:p14="http://schemas.microsoft.com/office/powerpoint/2010/main" val="34261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b="1" dirty="0" smtClean="0">
                <a:effectLst>
                  <a:outerShdw blurRad="38100" dist="38100" dir="2700000" algn="tl">
                    <a:srgbClr val="000000">
                      <a:alpha val="43137"/>
                    </a:srgbClr>
                  </a:outerShdw>
                </a:effectLst>
              </a:rPr>
              <a:t>Conclusión</a:t>
            </a:r>
            <a:endParaRPr lang="es-CO"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95696" y="2021569"/>
            <a:ext cx="8142226" cy="4351338"/>
          </a:xfrm>
        </p:spPr>
        <p:txBody>
          <a:bodyPr>
            <a:normAutofit fontScale="77500" lnSpcReduction="20000"/>
          </a:bodyPr>
          <a:lstStyle/>
          <a:p>
            <a:pPr marL="0" indent="0">
              <a:buNone/>
            </a:pPr>
            <a:r>
              <a:rPr lang="es-MX" sz="3600" dirty="0"/>
              <a:t>“Llamando a los doce en derredor de sí, Jesús les ordenó que fueran </a:t>
            </a:r>
            <a:r>
              <a:rPr lang="es-MX" sz="3600" b="1" dirty="0">
                <a:solidFill>
                  <a:srgbClr val="C00000"/>
                </a:solidFill>
                <a:effectLst>
                  <a:outerShdw blurRad="38100" dist="38100" dir="2700000" algn="tl">
                    <a:srgbClr val="000000">
                      <a:alpha val="43137"/>
                    </a:srgbClr>
                  </a:outerShdw>
                </a:effectLst>
              </a:rPr>
              <a:t>de dos en dos</a:t>
            </a:r>
            <a:r>
              <a:rPr lang="es-MX" sz="3600" dirty="0">
                <a:solidFill>
                  <a:srgbClr val="C00000"/>
                </a:solidFill>
                <a:effectLst>
                  <a:outerShdw blurRad="38100" dist="38100" dir="2700000" algn="tl">
                    <a:srgbClr val="000000">
                      <a:alpha val="43137"/>
                    </a:srgbClr>
                  </a:outerShdw>
                </a:effectLst>
              </a:rPr>
              <a:t> </a:t>
            </a:r>
            <a:r>
              <a:rPr lang="es-MX" sz="3600" dirty="0"/>
              <a:t>por los pueblos y aldeas.  </a:t>
            </a:r>
            <a:r>
              <a:rPr lang="es-MX" sz="3600" b="1" dirty="0">
                <a:solidFill>
                  <a:srgbClr val="C00000"/>
                </a:solidFill>
                <a:effectLst>
                  <a:outerShdw blurRad="38100" dist="38100" dir="2700000" algn="tl">
                    <a:srgbClr val="000000">
                      <a:alpha val="43137"/>
                    </a:srgbClr>
                  </a:outerShdw>
                </a:effectLst>
              </a:rPr>
              <a:t>Ninguno fue enviado solo</a:t>
            </a:r>
            <a:r>
              <a:rPr lang="es-MX" sz="3600" dirty="0"/>
              <a:t>, sino que el hermano iba asociado con el hermano, el amigo con el amigo.  Así podían ayudarse y animarse mutuamente, consultado y orando juntos, supliendo cada uno la debilidad del otro... En nuestro propio tiempo la obra de la </a:t>
            </a:r>
            <a:r>
              <a:rPr lang="es-MX" sz="3600" b="1" dirty="0">
                <a:solidFill>
                  <a:srgbClr val="C00000"/>
                </a:solidFill>
              </a:rPr>
              <a:t>evangelización tendría mucho más éxito si se siguiera fielmente este ejemplo</a:t>
            </a:r>
            <a:r>
              <a:rPr lang="es-MX" sz="3600" dirty="0" smtClean="0"/>
              <a:t>”.</a:t>
            </a:r>
          </a:p>
          <a:p>
            <a:pPr marL="0" indent="0">
              <a:buNone/>
            </a:pPr>
            <a:endParaRPr lang="es-MX" sz="3600" dirty="0"/>
          </a:p>
          <a:p>
            <a:pPr marL="0" indent="0">
              <a:buNone/>
            </a:pPr>
            <a:r>
              <a:rPr lang="es-MX" sz="3600" b="1" i="1" dirty="0" smtClean="0"/>
              <a:t>Servicio </a:t>
            </a:r>
            <a:r>
              <a:rPr lang="es-MX" sz="3600" b="1" i="1" dirty="0"/>
              <a:t>cristiano, </a:t>
            </a:r>
            <a:r>
              <a:rPr lang="es-MX" sz="3600" b="1" i="1" dirty="0" smtClean="0"/>
              <a:t>p. 160.</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92039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614" y="2489200"/>
            <a:ext cx="7620000" cy="4368800"/>
          </a:xfrm>
          <a:prstGeom prst="rect">
            <a:avLst/>
          </a:prstGeom>
        </p:spPr>
      </p:pic>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1. Es un principio bíblico para la evangelización:</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158728"/>
            <a:ext cx="10515600" cy="4351338"/>
          </a:xfrm>
        </p:spPr>
        <p:txBody>
          <a:bodyPr/>
          <a:lstStyle/>
          <a:p>
            <a:pPr marL="0" indent="0">
              <a:buNone/>
            </a:pPr>
            <a:r>
              <a:rPr lang="es-MX" sz="3600" dirty="0" smtClean="0"/>
              <a:t>“Después llamó a los doce, y comenzó a enviarlos </a:t>
            </a:r>
            <a:r>
              <a:rPr lang="es-MX" sz="3600" b="1" dirty="0" smtClean="0">
                <a:solidFill>
                  <a:srgbClr val="C00000"/>
                </a:solidFill>
                <a:effectLst>
                  <a:outerShdw blurRad="38100" dist="38100" dir="2700000" algn="tl">
                    <a:srgbClr val="000000">
                      <a:alpha val="43137"/>
                    </a:srgbClr>
                  </a:outerShdw>
                </a:effectLst>
              </a:rPr>
              <a:t>de dos en dos</a:t>
            </a:r>
            <a:r>
              <a:rPr lang="es-MX" sz="3600" dirty="0" smtClean="0"/>
              <a:t>; y les dio autoridad…” (Marcos 6:7).</a:t>
            </a:r>
            <a:endParaRPr lang="es-CO" dirty="0"/>
          </a:p>
        </p:txBody>
      </p:sp>
    </p:spTree>
    <p:extLst>
      <p:ext uri="{BB962C8B-B14F-4D97-AF65-F5344CB8AC3E}">
        <p14:creationId xmlns:p14="http://schemas.microsoft.com/office/powerpoint/2010/main" val="1648867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1. Es un principio bíblico para la evangelización:</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506662"/>
            <a:ext cx="10515600" cy="4351338"/>
          </a:xfrm>
        </p:spPr>
        <p:txBody>
          <a:bodyPr/>
          <a:lstStyle/>
          <a:p>
            <a:pPr marL="0" indent="0">
              <a:buNone/>
            </a:pPr>
            <a:r>
              <a:rPr lang="es-MX" sz="3600" dirty="0" smtClean="0"/>
              <a:t>“Después de estas cosas, designó el Señor también a otros setenta, a quienes </a:t>
            </a:r>
            <a:r>
              <a:rPr lang="es-MX" sz="3600" b="1" dirty="0" smtClean="0">
                <a:solidFill>
                  <a:srgbClr val="C00000"/>
                </a:solidFill>
                <a:effectLst>
                  <a:outerShdw blurRad="38100" dist="38100" dir="2700000" algn="tl">
                    <a:srgbClr val="000000">
                      <a:alpha val="43137"/>
                    </a:srgbClr>
                  </a:outerShdw>
                </a:effectLst>
              </a:rPr>
              <a:t>envió de dos en dos</a:t>
            </a:r>
            <a:r>
              <a:rPr lang="es-MX" sz="3600" dirty="0" smtClean="0"/>
              <a:t> delante de él a toda ciudad y lugar adonde él había de ir” (Lucas 10:1). </a:t>
            </a:r>
          </a:p>
          <a:p>
            <a:pPr marL="0" indent="0">
              <a:buNone/>
            </a:pPr>
            <a:endParaRPr lang="es-MX" sz="3600" dirty="0"/>
          </a:p>
          <a:p>
            <a:pPr marL="0" indent="0">
              <a:buNone/>
            </a:pPr>
            <a:r>
              <a:rPr lang="es-MX" sz="3600" dirty="0" smtClean="0"/>
              <a:t>Con ese método, Jesús introdujo una forma perfecta para el cumplimiento de la Misión.</a:t>
            </a:r>
            <a:endParaRPr lang="es-CO" dirty="0"/>
          </a:p>
        </p:txBody>
      </p:sp>
    </p:spTree>
    <p:extLst>
      <p:ext uri="{BB962C8B-B14F-4D97-AF65-F5344CB8AC3E}">
        <p14:creationId xmlns:p14="http://schemas.microsoft.com/office/powerpoint/2010/main" val="1398221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1. Es un principio bíblico para la evangelización:</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506662"/>
            <a:ext cx="7587343" cy="4351338"/>
          </a:xfrm>
        </p:spPr>
        <p:txBody>
          <a:bodyPr/>
          <a:lstStyle/>
          <a:p>
            <a:pPr marL="0" indent="0">
              <a:buNone/>
            </a:pPr>
            <a:r>
              <a:rPr lang="es-MX" sz="3600" dirty="0" smtClean="0"/>
              <a:t>“</a:t>
            </a:r>
            <a:r>
              <a:rPr lang="es-MX" sz="3600" b="1" dirty="0" smtClean="0">
                <a:solidFill>
                  <a:srgbClr val="C00000"/>
                </a:solidFill>
                <a:effectLst>
                  <a:outerShdw blurRad="38100" dist="38100" dir="2700000" algn="tl">
                    <a:srgbClr val="000000">
                      <a:alpha val="43137"/>
                    </a:srgbClr>
                  </a:outerShdw>
                </a:effectLst>
              </a:rPr>
              <a:t>Ninguno fue enviado solo</a:t>
            </a:r>
            <a:r>
              <a:rPr lang="es-MX" sz="3600" dirty="0" smtClean="0"/>
              <a:t>, sino que el hermano iba asociado con el hermano, el amigo con el amigo”. </a:t>
            </a:r>
          </a:p>
          <a:p>
            <a:pPr marL="0" indent="0">
              <a:buNone/>
            </a:pPr>
            <a:endParaRPr lang="es-MX" sz="3600" dirty="0"/>
          </a:p>
          <a:p>
            <a:pPr marL="0" indent="0">
              <a:buNone/>
            </a:pPr>
            <a:r>
              <a:rPr lang="es-VE" b="1" i="1" dirty="0" smtClean="0"/>
              <a:t>El Deseados </a:t>
            </a:r>
            <a:r>
              <a:rPr lang="es-VE" b="1" i="1" dirty="0"/>
              <a:t>de Todas las </a:t>
            </a:r>
            <a:r>
              <a:rPr lang="es-VE" b="1" i="1" dirty="0" smtClean="0"/>
              <a:t>Gentes, p. 316.</a:t>
            </a:r>
            <a:endParaRPr lang="es-CO" b="1" i="1" dirty="0"/>
          </a:p>
          <a:p>
            <a:pPr marL="0" indent="0">
              <a:buNone/>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2070378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2. Es el plan de Dios para la iglesia en los días actuales:</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506662"/>
            <a:ext cx="7815943" cy="4351338"/>
          </a:xfrm>
        </p:spPr>
        <p:txBody>
          <a:bodyPr/>
          <a:lstStyle/>
          <a:p>
            <a:pPr marL="0" indent="0">
              <a:buNone/>
            </a:pPr>
            <a:r>
              <a:rPr lang="es-MX" sz="3600" dirty="0" smtClean="0"/>
              <a:t>“Era el propósito del salvador que los </a:t>
            </a:r>
            <a:r>
              <a:rPr lang="es-MX" sz="3600" b="1" dirty="0" smtClean="0">
                <a:solidFill>
                  <a:srgbClr val="C00000"/>
                </a:solidFill>
              </a:rPr>
              <a:t>mensajeros del evangelio se asociaran de esta manera</a:t>
            </a:r>
            <a:r>
              <a:rPr lang="es-MX" sz="3600" dirty="0" smtClean="0">
                <a:solidFill>
                  <a:srgbClr val="C00000"/>
                </a:solidFill>
              </a:rPr>
              <a:t>”.</a:t>
            </a:r>
          </a:p>
          <a:p>
            <a:pPr marL="0" indent="0">
              <a:buNone/>
            </a:pPr>
            <a:endParaRPr lang="es-MX" sz="3600" dirty="0"/>
          </a:p>
          <a:p>
            <a:pPr marL="0" indent="0">
              <a:buNone/>
            </a:pPr>
            <a:r>
              <a:rPr lang="es-VE" b="1" i="1" dirty="0" smtClean="0"/>
              <a:t>El Deseados de Todas las Gentes, p. 316.</a:t>
            </a:r>
            <a:endParaRPr lang="es-CO" b="1" i="1" dirty="0" smtClean="0"/>
          </a:p>
          <a:p>
            <a:pPr marL="0" indent="0">
              <a:buNone/>
            </a:pPr>
            <a:endParaRPr lang="es-CO"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949233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2. Es el plan de Dios para la iglesia en los días actuales:</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506662"/>
            <a:ext cx="7717971" cy="4351338"/>
          </a:xfrm>
        </p:spPr>
        <p:txBody>
          <a:bodyPr/>
          <a:lstStyle/>
          <a:p>
            <a:pPr marL="0" indent="0">
              <a:buNone/>
            </a:pPr>
            <a:r>
              <a:rPr lang="es-MX" sz="3600" dirty="0" smtClean="0"/>
              <a:t>“¿Por qué es que nos hemos apartado del método de trabajo que fue instruido por el gran Maestro? ¿Por qué es que los trabajadores en su causa hoy en día no son enviados </a:t>
            </a:r>
            <a:r>
              <a:rPr lang="es-MX" sz="3600" b="1" dirty="0" smtClean="0">
                <a:solidFill>
                  <a:srgbClr val="C00000"/>
                </a:solidFill>
                <a:effectLst>
                  <a:outerShdw blurRad="38100" dist="38100" dir="2700000" algn="tl">
                    <a:srgbClr val="000000">
                      <a:alpha val="43137"/>
                    </a:srgbClr>
                  </a:outerShdw>
                </a:effectLst>
              </a:rPr>
              <a:t>de dos en dos</a:t>
            </a:r>
            <a:r>
              <a:rPr lang="es-MX" sz="3600" dirty="0" smtClean="0"/>
              <a:t>?”. </a:t>
            </a:r>
          </a:p>
          <a:p>
            <a:pPr marL="0" indent="0">
              <a:buNone/>
            </a:pPr>
            <a:endParaRPr lang="es-VE" b="1" i="1" dirty="0" smtClean="0"/>
          </a:p>
          <a:p>
            <a:pPr marL="0" indent="0">
              <a:buNone/>
            </a:pPr>
            <a:r>
              <a:rPr lang="es-VE" b="1" i="1" dirty="0" smtClean="0"/>
              <a:t>El Evangelismo, p. 59.</a:t>
            </a:r>
            <a:endParaRPr lang="es-CO" b="1" i="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4089299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2. Es el plan de Dios para la iglesia en los días actuales:</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838200" y="2991485"/>
            <a:ext cx="7587343" cy="4351338"/>
          </a:xfrm>
        </p:spPr>
        <p:txBody>
          <a:bodyPr/>
          <a:lstStyle/>
          <a:p>
            <a:pPr marL="0" indent="0">
              <a:buNone/>
            </a:pPr>
            <a:r>
              <a:rPr lang="es-MX" sz="3600" dirty="0" smtClean="0"/>
              <a:t>“En nuestro propio tiempo la obra de </a:t>
            </a:r>
            <a:r>
              <a:rPr lang="es-MX" sz="3600" b="1" dirty="0" smtClean="0">
                <a:solidFill>
                  <a:srgbClr val="C00000"/>
                </a:solidFill>
                <a:effectLst>
                  <a:outerShdw blurRad="38100" dist="38100" dir="2700000" algn="tl">
                    <a:srgbClr val="000000">
                      <a:alpha val="43137"/>
                    </a:srgbClr>
                  </a:outerShdw>
                </a:effectLst>
              </a:rPr>
              <a:t>evangelización tendría mucho más éxito</a:t>
            </a:r>
            <a:r>
              <a:rPr lang="es-MX" sz="3600" dirty="0" smtClean="0"/>
              <a:t> si se siguiera fielmente este ejemplo”. </a:t>
            </a:r>
          </a:p>
          <a:p>
            <a:pPr marL="0" indent="0">
              <a:buNone/>
            </a:pPr>
            <a:endParaRPr lang="es-MX" sz="3600" dirty="0"/>
          </a:p>
          <a:p>
            <a:pPr marL="0" indent="0">
              <a:buNone/>
            </a:pPr>
            <a:r>
              <a:rPr lang="es-MX" sz="3200" b="1" i="1" dirty="0" smtClean="0"/>
              <a:t>El Deseado de Todas las Gentes, p. 316.</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7922" y="1166654"/>
            <a:ext cx="3354078" cy="4000500"/>
          </a:xfrm>
          <a:prstGeom prst="rect">
            <a:avLst/>
          </a:prstGeom>
        </p:spPr>
      </p:pic>
    </p:spTree>
    <p:extLst>
      <p:ext uri="{BB962C8B-B14F-4D97-AF65-F5344CB8AC3E}">
        <p14:creationId xmlns:p14="http://schemas.microsoft.com/office/powerpoint/2010/main" val="4977563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VE" b="1" dirty="0">
                <a:solidFill>
                  <a:srgbClr val="C00000"/>
                </a:solidFill>
                <a:effectLst>
                  <a:outerShdw blurRad="38100" dist="38100" dir="2700000" algn="tl">
                    <a:srgbClr val="000000">
                      <a:alpha val="43137"/>
                    </a:srgbClr>
                  </a:outerShdw>
                </a:effectLst>
              </a:rPr>
              <a:t>2. Es el plan de Dios para la iglesia en los días actuales:</a:t>
            </a:r>
            <a:endParaRPr lang="es-CO" b="1"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660070" y="2172088"/>
            <a:ext cx="8543307" cy="4351338"/>
          </a:xfrm>
        </p:spPr>
        <p:txBody>
          <a:bodyPr/>
          <a:lstStyle/>
          <a:p>
            <a:pPr marL="0" indent="0">
              <a:buNone/>
            </a:pPr>
            <a:r>
              <a:rPr lang="es-MX" sz="3600" dirty="0"/>
              <a:t>“Nuestros hermanos deben ir siempre </a:t>
            </a:r>
            <a:r>
              <a:rPr lang="es-MX" sz="3600" b="1" dirty="0">
                <a:solidFill>
                  <a:srgbClr val="C00000"/>
                </a:solidFill>
                <a:effectLst>
                  <a:outerShdw blurRad="38100" dist="38100" dir="2700000" algn="tl">
                    <a:srgbClr val="000000">
                      <a:alpha val="43137"/>
                    </a:srgbClr>
                  </a:outerShdw>
                </a:effectLst>
              </a:rPr>
              <a:t>de dos en dos</a:t>
            </a:r>
            <a:r>
              <a:rPr lang="es-MX" sz="3600" dirty="0"/>
              <a:t>, y entonces doble cantidad de personas puede alistarse para  ocuparse en la obra de visitar y  buscar a las familias interesadas, haciendo esfuerzos personales”. </a:t>
            </a:r>
            <a:endParaRPr lang="es-MX" sz="3600" dirty="0" smtClean="0"/>
          </a:p>
          <a:p>
            <a:pPr marL="0" indent="0">
              <a:buNone/>
            </a:pPr>
            <a:endParaRPr lang="es-MX" sz="3600" dirty="0" smtClean="0"/>
          </a:p>
          <a:p>
            <a:pPr marL="0" indent="0">
              <a:buNone/>
            </a:pPr>
            <a:r>
              <a:rPr lang="es-MX" sz="3600" b="1" i="1" dirty="0" smtClean="0"/>
              <a:t>El Evangelismo</a:t>
            </a:r>
            <a:r>
              <a:rPr lang="es-MX" sz="3600" b="1" i="1" dirty="0"/>
              <a:t>, </a:t>
            </a:r>
            <a:r>
              <a:rPr lang="es-MX" sz="3600" b="1" i="1" dirty="0" smtClean="0"/>
              <a:t>p. 321.</a:t>
            </a:r>
            <a:endParaRPr lang="es-MX" sz="3200" b="1" i="1" dirty="0" smtClean="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154" y="1166654"/>
            <a:ext cx="3003845" cy="3582767"/>
          </a:xfrm>
          <a:prstGeom prst="rect">
            <a:avLst/>
          </a:prstGeom>
        </p:spPr>
      </p:pic>
    </p:spTree>
    <p:extLst>
      <p:ext uri="{BB962C8B-B14F-4D97-AF65-F5344CB8AC3E}">
        <p14:creationId xmlns:p14="http://schemas.microsoft.com/office/powerpoint/2010/main" val="1926878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ado 4">
      <a:majorFont>
        <a:latin typeface="Bahnschrift"/>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943</Words>
  <Application>Microsoft Office PowerPoint</Application>
  <PresentationFormat>Panorámica</PresentationFormat>
  <Paragraphs>84</Paragraphs>
  <Slides>20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Bahnschrift</vt:lpstr>
      <vt:lpstr>Bahnschrift Condensed</vt:lpstr>
      <vt:lpstr>Tema de Office</vt:lpstr>
      <vt:lpstr>¿POR QUÉ DEBEN FORMARSE PAREJAS MISIONERAS? </vt:lpstr>
      <vt:lpstr>Introducción</vt:lpstr>
      <vt:lpstr>1. Es un principio bíblico para la evangelización:</vt:lpstr>
      <vt:lpstr>1. Es un principio bíblico para la evangelización:</vt:lpstr>
      <vt:lpstr>1. Es un principio bíblico para la evangelización:</vt:lpstr>
      <vt:lpstr>2. Es el plan de Dios para la iglesia en los días actuales:</vt:lpstr>
      <vt:lpstr>2. Es el plan de Dios para la iglesia en los días actuales:</vt:lpstr>
      <vt:lpstr>2. Es el plan de Dios para la iglesia en los días actuales:</vt:lpstr>
      <vt:lpstr>2. Es el plan de Dios para la iglesia en los días actuales:</vt:lpstr>
      <vt:lpstr>¿Cuál es la ventaja de trabajar en parejas?</vt:lpstr>
      <vt:lpstr>¿Dónde y cómo se forman las parejas misioneras?</vt:lpstr>
      <vt:lpstr>¿Dónde y cómo se forman las parejas misioneras?</vt:lpstr>
      <vt:lpstr>¿Cuál es el trabajo de la pareja misionera?</vt:lpstr>
      <vt:lpstr>¿Cuál es el trabajo de la pareja misionera?</vt:lpstr>
      <vt:lpstr>¿Cómo la pareja puede conseguir interesados? </vt:lpstr>
      <vt:lpstr>¿Cómo la pareja puede conseguir interesados? </vt:lpstr>
      <vt:lpstr>¿Cómo la pareja puede conseguir interesados? </vt:lpstr>
      <vt:lpstr>¿Cómo la pareja puede conseguir interesados? </vt:lpstr>
      <vt:lpstr>¿Cómo la pareja puede conseguir interesados? </vt:lpstr>
      <vt:lpstr>Conclusión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¿POR QUÉ DEBEN FORMARSE PAREJAS MISIONERAS  EN EL GRUPO PEQUEÑO?</dc:title>
  <dc:creator>Moises Prieto Sierra</dc:creator>
  <cp:lastModifiedBy>Moises Prieto Sierra</cp:lastModifiedBy>
  <cp:revision>11</cp:revision>
  <dcterms:created xsi:type="dcterms:W3CDTF">2022-02-03T23:54:31Z</dcterms:created>
  <dcterms:modified xsi:type="dcterms:W3CDTF">2022-03-01T20:52:46Z</dcterms:modified>
</cp:coreProperties>
</file>