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8288000" cy="10287000"/>
  <p:notesSz cx="6858000" cy="9144000"/>
  <p:embeddedFontLst>
    <p:embeddedFont>
      <p:font typeface="Anton" pitchFamily="2" charset="0"/>
      <p:regular r:id="rId17"/>
    </p:embeddedFont>
    <p:embeddedFont>
      <p:font typeface="Arapey Bold" panose="020B0604020202020204" charset="0"/>
      <p:regular r:id="rId18"/>
    </p:embeddedFont>
    <p:embeddedFont>
      <p:font typeface="Belleza" panose="020B0604020202020204" charset="0"/>
      <p:regular r:id="rId19"/>
    </p:embeddedFont>
    <p:embeddedFont>
      <p:font typeface="Calibri" panose="020F0502020204030204" pitchFamily="34" charset="0"/>
      <p:regular r:id="rId20"/>
      <p:bold r:id="rId21"/>
      <p:italic r:id="rId22"/>
      <p:boldItalic r:id="rId23"/>
    </p:embeddedFont>
    <p:embeddedFont>
      <p:font typeface="TT Interphases" panose="020B0604020202020204" charset="0"/>
      <p:regular r:id="rId24"/>
    </p:embeddedFont>
    <p:embeddedFont>
      <p:font typeface="TT Interphases Bold" panose="020B0604020202020204" charset="0"/>
      <p:regular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70" d="100"/>
          <a:sy n="70" d="100"/>
        </p:scale>
        <p:origin x="168"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4.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10/26/2023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svg"/><Relationship Id="rId10" Type="http://schemas.openxmlformats.org/officeDocument/2006/relationships/image" Target="../media/image9.jpeg"/><Relationship Id="rId4" Type="http://schemas.openxmlformats.org/officeDocument/2006/relationships/image" Target="../media/image3.pn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31.svg"/><Relationship Id="rId3" Type="http://schemas.openxmlformats.org/officeDocument/2006/relationships/image" Target="../media/image13.svg"/><Relationship Id="rId7" Type="http://schemas.openxmlformats.org/officeDocument/2006/relationships/image" Target="../media/image15.svg"/><Relationship Id="rId12" Type="http://schemas.openxmlformats.org/officeDocument/2006/relationships/image" Target="../media/image30.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4.svg"/><Relationship Id="rId10"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17.svg"/></Relationships>
</file>

<file path=ppt/slides/_rels/slide11.xml.rels><?xml version="1.0" encoding="UTF-8" standalone="yes"?>
<Relationships xmlns="http://schemas.openxmlformats.org/package/2006/relationships"><Relationship Id="rId3" Type="http://schemas.openxmlformats.org/officeDocument/2006/relationships/image" Target="../media/image33.svg"/><Relationship Id="rId7" Type="http://schemas.openxmlformats.org/officeDocument/2006/relationships/image" Target="../media/image35.sv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4.sv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3.svg"/><Relationship Id="rId7" Type="http://schemas.openxmlformats.org/officeDocument/2006/relationships/image" Target="../media/image35.sv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4.sv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33.svg"/><Relationship Id="rId7" Type="http://schemas.openxmlformats.org/officeDocument/2006/relationships/image" Target="../media/image35.sv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4.sv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33.svg"/><Relationship Id="rId7" Type="http://schemas.openxmlformats.org/officeDocument/2006/relationships/image" Target="../media/image35.sv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38.svg"/></Relationships>
</file>

<file path=ppt/slides/_rels/slide15.xml.rels><?xml version="1.0" encoding="UTF-8" standalone="yes"?>
<Relationships xmlns="http://schemas.openxmlformats.org/package/2006/relationships"><Relationship Id="rId3" Type="http://schemas.openxmlformats.org/officeDocument/2006/relationships/image" Target="../media/image15.svg"/><Relationship Id="rId7" Type="http://schemas.openxmlformats.org/officeDocument/2006/relationships/image" Target="../media/image17.sv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4.sv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3" Type="http://schemas.openxmlformats.org/officeDocument/2006/relationships/image" Target="../media/image13.svg"/><Relationship Id="rId7" Type="http://schemas.openxmlformats.org/officeDocument/2006/relationships/image" Target="../media/image15.svg"/><Relationship Id="rId12" Type="http://schemas.openxmlformats.org/officeDocument/2006/relationships/image" Target="../media/image20.jpe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4.svg"/><Relationship Id="rId10"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17.svg"/><Relationship Id="rId14" Type="http://schemas.openxmlformats.org/officeDocument/2006/relationships/image" Target="../media/image22.svg"/></Relationships>
</file>

<file path=ppt/slides/_rels/slide3.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8.svg"/><Relationship Id="rId7"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3.jpeg"/></Relationships>
</file>

<file path=ppt/slides/_rels/slide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svg"/><Relationship Id="rId7" Type="http://schemas.openxmlformats.org/officeDocument/2006/relationships/image" Target="../media/image8.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7.svg"/><Relationship Id="rId5" Type="http://schemas.openxmlformats.org/officeDocument/2006/relationships/image" Target="../media/image15.svg"/><Relationship Id="rId10" Type="http://schemas.openxmlformats.org/officeDocument/2006/relationships/image" Target="../media/image16.png"/><Relationship Id="rId4" Type="http://schemas.openxmlformats.org/officeDocument/2006/relationships/image" Target="../media/image14.png"/><Relationship Id="rId9" Type="http://schemas.openxmlformats.org/officeDocument/2006/relationships/image" Target="../media/image4.sv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svg"/><Relationship Id="rId7" Type="http://schemas.openxmlformats.org/officeDocument/2006/relationships/image" Target="../media/image15.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4.svg"/><Relationship Id="rId10"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17.sv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3.svg"/><Relationship Id="rId7" Type="http://schemas.openxmlformats.org/officeDocument/2006/relationships/image" Target="../media/image15.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25.jpeg"/><Relationship Id="rId5" Type="http://schemas.openxmlformats.org/officeDocument/2006/relationships/image" Target="../media/image8.svg"/><Relationship Id="rId10" Type="http://schemas.openxmlformats.org/officeDocument/2006/relationships/image" Target="../media/image24.png"/><Relationship Id="rId4" Type="http://schemas.openxmlformats.org/officeDocument/2006/relationships/image" Target="../media/image7.png"/><Relationship Id="rId9" Type="http://schemas.openxmlformats.org/officeDocument/2006/relationships/image" Target="../media/image17.sv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27.svg"/><Relationship Id="rId3" Type="http://schemas.openxmlformats.org/officeDocument/2006/relationships/image" Target="../media/image13.svg"/><Relationship Id="rId7" Type="http://schemas.openxmlformats.org/officeDocument/2006/relationships/image" Target="../media/image8.svg"/><Relationship Id="rId12" Type="http://schemas.openxmlformats.org/officeDocument/2006/relationships/image" Target="../media/image26.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7.svg"/><Relationship Id="rId5" Type="http://schemas.openxmlformats.org/officeDocument/2006/relationships/image" Target="../media/image15.svg"/><Relationship Id="rId10" Type="http://schemas.openxmlformats.org/officeDocument/2006/relationships/image" Target="../media/image16.png"/><Relationship Id="rId4" Type="http://schemas.openxmlformats.org/officeDocument/2006/relationships/image" Target="../media/image14.png"/><Relationship Id="rId9" Type="http://schemas.openxmlformats.org/officeDocument/2006/relationships/image" Target="../media/image4.svg"/></Relationships>
</file>

<file path=ppt/slides/_rels/slide8.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8.svg"/><Relationship Id="rId7"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8.jpeg"/></Relationships>
</file>

<file path=ppt/slides/_rels/slide9.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8.svg"/><Relationship Id="rId7" Type="http://schemas.openxmlformats.org/officeDocument/2006/relationships/image" Target="../media/image16.png"/><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6EBEF"/>
        </a:solidFill>
        <a:effectLst/>
      </p:bgPr>
    </p:bg>
    <p:spTree>
      <p:nvGrpSpPr>
        <p:cNvPr id="1" name=""/>
        <p:cNvGrpSpPr/>
        <p:nvPr/>
      </p:nvGrpSpPr>
      <p:grpSpPr>
        <a:xfrm>
          <a:off x="0" y="0"/>
          <a:ext cx="0" cy="0"/>
          <a:chOff x="0" y="0"/>
          <a:chExt cx="0" cy="0"/>
        </a:xfrm>
      </p:grpSpPr>
      <p:sp>
        <p:nvSpPr>
          <p:cNvPr id="2" name="Freeform 2"/>
          <p:cNvSpPr/>
          <p:nvPr/>
        </p:nvSpPr>
        <p:spPr>
          <a:xfrm rot="5400000">
            <a:off x="-1488558" y="-4000500"/>
            <a:ext cx="21265116" cy="18288000"/>
          </a:xfrm>
          <a:custGeom>
            <a:avLst/>
            <a:gdLst/>
            <a:ahLst/>
            <a:cxnLst/>
            <a:rect l="l" t="t" r="r" b="b"/>
            <a:pathLst>
              <a:path w="21265116" h="18288000">
                <a:moveTo>
                  <a:pt x="0" y="0"/>
                </a:moveTo>
                <a:lnTo>
                  <a:pt x="21265116" y="0"/>
                </a:lnTo>
                <a:lnTo>
                  <a:pt x="21265116" y="18288000"/>
                </a:lnTo>
                <a:lnTo>
                  <a:pt x="0" y="18288000"/>
                </a:lnTo>
                <a:lnTo>
                  <a:pt x="0" y="0"/>
                </a:lnTo>
                <a:close/>
              </a:path>
            </a:pathLst>
          </a:custGeom>
          <a:blipFill>
            <a:blip r:embed="rId2">
              <a:alphaModFix amt="67000"/>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13597778" y="-1325980"/>
            <a:ext cx="4276863" cy="6429440"/>
            <a:chOff x="0" y="0"/>
            <a:chExt cx="4224020" cy="6350000"/>
          </a:xfrm>
        </p:grpSpPr>
        <p:sp>
          <p:nvSpPr>
            <p:cNvPr id="4" name="Freeform 4"/>
            <p:cNvSpPr/>
            <p:nvPr/>
          </p:nvSpPr>
          <p:spPr>
            <a:xfrm>
              <a:off x="0" y="0"/>
              <a:ext cx="4224020" cy="6350000"/>
            </a:xfrm>
            <a:custGeom>
              <a:avLst/>
              <a:gdLst/>
              <a:ahLst/>
              <a:cxnLst/>
              <a:rect l="l" t="t" r="r" b="b"/>
              <a:pathLst>
                <a:path w="4224020" h="6350000">
                  <a:moveTo>
                    <a:pt x="4224020" y="6350000"/>
                  </a:moveTo>
                  <a:lnTo>
                    <a:pt x="2441575" y="6350000"/>
                  </a:lnTo>
                  <a:cubicBezTo>
                    <a:pt x="1093089" y="6350000"/>
                    <a:pt x="0" y="5256911"/>
                    <a:pt x="0" y="3908425"/>
                  </a:cubicBezTo>
                  <a:lnTo>
                    <a:pt x="0" y="0"/>
                  </a:lnTo>
                  <a:lnTo>
                    <a:pt x="1782445" y="0"/>
                  </a:lnTo>
                  <a:cubicBezTo>
                    <a:pt x="3130931" y="0"/>
                    <a:pt x="4224020" y="1093089"/>
                    <a:pt x="4224020" y="2441575"/>
                  </a:cubicBezTo>
                  <a:lnTo>
                    <a:pt x="4224020" y="6350000"/>
                  </a:lnTo>
                  <a:close/>
                </a:path>
              </a:pathLst>
            </a:custGeom>
            <a:gradFill rotWithShape="1">
              <a:gsLst>
                <a:gs pos="0">
                  <a:srgbClr val="8C52FF">
                    <a:alpha val="100000"/>
                  </a:srgbClr>
                </a:gs>
                <a:gs pos="100000">
                  <a:srgbClr val="5CE1E6">
                    <a:alpha val="100000"/>
                  </a:srgbClr>
                </a:gs>
              </a:gsLst>
              <a:lin ang="0"/>
            </a:gradFill>
          </p:spPr>
          <p:txBody>
            <a:bodyPr/>
            <a:lstStyle/>
            <a:p>
              <a:endParaRPr lang="en-US"/>
            </a:p>
          </p:txBody>
        </p:sp>
      </p:grpSp>
      <p:sp>
        <p:nvSpPr>
          <p:cNvPr id="5" name="Freeform 5"/>
          <p:cNvSpPr/>
          <p:nvPr/>
        </p:nvSpPr>
        <p:spPr>
          <a:xfrm flipH="1">
            <a:off x="15749799" y="5610200"/>
            <a:ext cx="2538201" cy="2538201"/>
          </a:xfrm>
          <a:custGeom>
            <a:avLst/>
            <a:gdLst/>
            <a:ahLst/>
            <a:cxnLst/>
            <a:rect l="l" t="t" r="r" b="b"/>
            <a:pathLst>
              <a:path w="2538201" h="2538201">
                <a:moveTo>
                  <a:pt x="2538201" y="0"/>
                </a:moveTo>
                <a:lnTo>
                  <a:pt x="0" y="0"/>
                </a:lnTo>
                <a:lnTo>
                  <a:pt x="0" y="2538201"/>
                </a:lnTo>
                <a:lnTo>
                  <a:pt x="2538201" y="2538201"/>
                </a:lnTo>
                <a:lnTo>
                  <a:pt x="253820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flipH="1">
            <a:off x="14475027" y="7691112"/>
            <a:ext cx="2595888" cy="2595888"/>
          </a:xfrm>
          <a:custGeom>
            <a:avLst/>
            <a:gdLst/>
            <a:ahLst/>
            <a:cxnLst/>
            <a:rect l="l" t="t" r="r" b="b"/>
            <a:pathLst>
              <a:path w="2595888" h="2595888">
                <a:moveTo>
                  <a:pt x="2595888" y="0"/>
                </a:moveTo>
                <a:lnTo>
                  <a:pt x="0" y="0"/>
                </a:lnTo>
                <a:lnTo>
                  <a:pt x="0" y="2595888"/>
                </a:lnTo>
                <a:lnTo>
                  <a:pt x="2595888" y="2595888"/>
                </a:lnTo>
                <a:lnTo>
                  <a:pt x="2595888"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0477185" y="4162862"/>
            <a:ext cx="2595888" cy="2595888"/>
          </a:xfrm>
          <a:custGeom>
            <a:avLst/>
            <a:gdLst/>
            <a:ahLst/>
            <a:cxnLst/>
            <a:rect l="l" t="t" r="r" b="b"/>
            <a:pathLst>
              <a:path w="2595888" h="2595888">
                <a:moveTo>
                  <a:pt x="0" y="0"/>
                </a:moveTo>
                <a:lnTo>
                  <a:pt x="2595888" y="0"/>
                </a:lnTo>
                <a:lnTo>
                  <a:pt x="2595888" y="2595888"/>
                </a:lnTo>
                <a:lnTo>
                  <a:pt x="0" y="2595888"/>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8" name="Group 8"/>
          <p:cNvGrpSpPr>
            <a:grpSpLocks noChangeAspect="1"/>
          </p:cNvGrpSpPr>
          <p:nvPr/>
        </p:nvGrpSpPr>
        <p:grpSpPr>
          <a:xfrm>
            <a:off x="12291819" y="2521056"/>
            <a:ext cx="3781765" cy="7765944"/>
            <a:chOff x="0" y="0"/>
            <a:chExt cx="2847340" cy="5847080"/>
          </a:xfrm>
        </p:grpSpPr>
        <p:sp>
          <p:nvSpPr>
            <p:cNvPr id="9" name="Freeform 9"/>
            <p:cNvSpPr/>
            <p:nvPr/>
          </p:nvSpPr>
          <p:spPr>
            <a:xfrm>
              <a:off x="0" y="0"/>
              <a:ext cx="2847340" cy="5847080"/>
            </a:xfrm>
            <a:custGeom>
              <a:avLst/>
              <a:gdLst/>
              <a:ahLst/>
              <a:cxnLst/>
              <a:rect l="l" t="t" r="r" b="b"/>
              <a:pathLst>
                <a:path w="2847340" h="5847080">
                  <a:moveTo>
                    <a:pt x="2847340" y="5847080"/>
                  </a:moveTo>
                  <a:lnTo>
                    <a:pt x="0" y="5847080"/>
                  </a:lnTo>
                  <a:lnTo>
                    <a:pt x="0" y="0"/>
                  </a:lnTo>
                  <a:lnTo>
                    <a:pt x="1280160" y="0"/>
                  </a:lnTo>
                  <a:cubicBezTo>
                    <a:pt x="2146300" y="0"/>
                    <a:pt x="2847340" y="702310"/>
                    <a:pt x="2847340" y="1567180"/>
                  </a:cubicBezTo>
                  <a:lnTo>
                    <a:pt x="2847340" y="5847080"/>
                  </a:lnTo>
                  <a:close/>
                </a:path>
              </a:pathLst>
            </a:custGeom>
            <a:blipFill>
              <a:blip r:embed="rId10"/>
              <a:stretch>
                <a:fillRect l="-18408" r="-18407"/>
              </a:stretch>
            </a:blipFill>
          </p:spPr>
          <p:txBody>
            <a:bodyPr/>
            <a:lstStyle/>
            <a:p>
              <a:endParaRPr lang="en-US"/>
            </a:p>
          </p:txBody>
        </p:sp>
      </p:grpSp>
      <p:sp>
        <p:nvSpPr>
          <p:cNvPr id="10" name="Freeform 10"/>
          <p:cNvSpPr/>
          <p:nvPr/>
        </p:nvSpPr>
        <p:spPr>
          <a:xfrm>
            <a:off x="12291819" y="1215097"/>
            <a:ext cx="1305959" cy="1305959"/>
          </a:xfrm>
          <a:custGeom>
            <a:avLst/>
            <a:gdLst/>
            <a:ahLst/>
            <a:cxnLst/>
            <a:rect l="l" t="t" r="r" b="b"/>
            <a:pathLst>
              <a:path w="1305959" h="1305959">
                <a:moveTo>
                  <a:pt x="0" y="0"/>
                </a:moveTo>
                <a:lnTo>
                  <a:pt x="1305959" y="0"/>
                </a:lnTo>
                <a:lnTo>
                  <a:pt x="1305959" y="1305959"/>
                </a:lnTo>
                <a:lnTo>
                  <a:pt x="0" y="1305959"/>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grpSp>
        <p:nvGrpSpPr>
          <p:cNvPr id="11" name="Group 11"/>
          <p:cNvGrpSpPr/>
          <p:nvPr/>
        </p:nvGrpSpPr>
        <p:grpSpPr>
          <a:xfrm>
            <a:off x="1028700" y="1868077"/>
            <a:ext cx="10039839" cy="2877943"/>
            <a:chOff x="0" y="0"/>
            <a:chExt cx="13386452" cy="3837258"/>
          </a:xfrm>
        </p:grpSpPr>
        <p:sp>
          <p:nvSpPr>
            <p:cNvPr id="12" name="TextBox 12"/>
            <p:cNvSpPr txBox="1"/>
            <p:nvPr/>
          </p:nvSpPr>
          <p:spPr>
            <a:xfrm>
              <a:off x="0" y="0"/>
              <a:ext cx="13386452" cy="2120900"/>
            </a:xfrm>
            <a:prstGeom prst="rect">
              <a:avLst/>
            </a:prstGeom>
          </p:spPr>
          <p:txBody>
            <a:bodyPr lIns="0" tIns="0" rIns="0" bIns="0" rtlCol="0" anchor="t">
              <a:spAutoFit/>
            </a:bodyPr>
            <a:lstStyle/>
            <a:p>
              <a:pPr>
                <a:lnSpc>
                  <a:spcPts val="12570"/>
                </a:lnSpc>
              </a:pPr>
              <a:r>
                <a:rPr lang="en-US" sz="10475">
                  <a:solidFill>
                    <a:srgbClr val="06869D"/>
                  </a:solidFill>
                  <a:latin typeface="TT Interphases"/>
                </a:rPr>
                <a:t>PERSONALIDAD</a:t>
              </a:r>
            </a:p>
          </p:txBody>
        </p:sp>
        <p:sp>
          <p:nvSpPr>
            <p:cNvPr id="13" name="TextBox 13"/>
            <p:cNvSpPr txBox="1"/>
            <p:nvPr/>
          </p:nvSpPr>
          <p:spPr>
            <a:xfrm>
              <a:off x="0" y="3063616"/>
              <a:ext cx="13386452" cy="773642"/>
            </a:xfrm>
            <a:prstGeom prst="rect">
              <a:avLst/>
            </a:prstGeom>
          </p:spPr>
          <p:txBody>
            <a:bodyPr lIns="0" tIns="0" rIns="0" bIns="0" rtlCol="0" anchor="t">
              <a:spAutoFit/>
            </a:bodyPr>
            <a:lstStyle/>
            <a:p>
              <a:pPr>
                <a:lnSpc>
                  <a:spcPts val="4899"/>
                </a:lnSpc>
              </a:pPr>
              <a:endParaRPr/>
            </a:p>
          </p:txBody>
        </p:sp>
      </p:grpSp>
      <p:sp>
        <p:nvSpPr>
          <p:cNvPr id="14" name="TextBox 14"/>
          <p:cNvSpPr txBox="1"/>
          <p:nvPr/>
        </p:nvSpPr>
        <p:spPr>
          <a:xfrm>
            <a:off x="1028700" y="8499471"/>
            <a:ext cx="6898503" cy="895985"/>
          </a:xfrm>
          <a:prstGeom prst="rect">
            <a:avLst/>
          </a:prstGeom>
        </p:spPr>
        <p:txBody>
          <a:bodyPr lIns="0" tIns="0" rIns="0" bIns="0" rtlCol="0" anchor="t">
            <a:spAutoFit/>
          </a:bodyPr>
          <a:lstStyle/>
          <a:p>
            <a:pPr>
              <a:lnSpc>
                <a:spcPts val="3640"/>
              </a:lnSpc>
            </a:pPr>
            <a:r>
              <a:rPr lang="en-US" sz="2600">
                <a:solidFill>
                  <a:srgbClr val="5E939D"/>
                </a:solidFill>
                <a:latin typeface="TT Interphases"/>
              </a:rPr>
              <a:t>Ministerio Infantil y del Adolescente</a:t>
            </a:r>
          </a:p>
          <a:p>
            <a:pPr>
              <a:lnSpc>
                <a:spcPts val="3640"/>
              </a:lnSpc>
            </a:pPr>
            <a:r>
              <a:rPr lang="en-US" sz="2600">
                <a:solidFill>
                  <a:srgbClr val="5E939D"/>
                </a:solidFill>
                <a:latin typeface="TT Interphases"/>
              </a:rPr>
              <a:t>División Interamericana </a:t>
            </a:r>
          </a:p>
        </p:txBody>
      </p:sp>
      <p:sp>
        <p:nvSpPr>
          <p:cNvPr id="15" name="TextBox 15"/>
          <p:cNvSpPr txBox="1"/>
          <p:nvPr/>
        </p:nvSpPr>
        <p:spPr>
          <a:xfrm>
            <a:off x="1028700" y="3502480"/>
            <a:ext cx="4587032" cy="896620"/>
          </a:xfrm>
          <a:prstGeom prst="rect">
            <a:avLst/>
          </a:prstGeom>
        </p:spPr>
        <p:txBody>
          <a:bodyPr lIns="0" tIns="0" rIns="0" bIns="0" rtlCol="0" anchor="t">
            <a:spAutoFit/>
          </a:bodyPr>
          <a:lstStyle/>
          <a:p>
            <a:pPr algn="ctr">
              <a:lnSpc>
                <a:spcPts val="7279"/>
              </a:lnSpc>
            </a:pPr>
            <a:r>
              <a:rPr lang="en-US" sz="5199">
                <a:solidFill>
                  <a:srgbClr val="5271FF"/>
                </a:solidFill>
                <a:latin typeface="Arapey Bold"/>
              </a:rPr>
              <a:t>Todos Encajamos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271FF"/>
        </a:solidFill>
        <a:effectLst/>
      </p:bgPr>
    </p:bg>
    <p:spTree>
      <p:nvGrpSpPr>
        <p:cNvPr id="1" name=""/>
        <p:cNvGrpSpPr/>
        <p:nvPr/>
      </p:nvGrpSpPr>
      <p:grpSpPr>
        <a:xfrm>
          <a:off x="0" y="0"/>
          <a:ext cx="0" cy="0"/>
          <a:chOff x="0" y="0"/>
          <a:chExt cx="0" cy="0"/>
        </a:xfrm>
      </p:grpSpPr>
      <p:grpSp>
        <p:nvGrpSpPr>
          <p:cNvPr id="2" name="Group 2"/>
          <p:cNvGrpSpPr/>
          <p:nvPr/>
        </p:nvGrpSpPr>
        <p:grpSpPr>
          <a:xfrm>
            <a:off x="16696951" y="5521306"/>
            <a:ext cx="2532243" cy="2532243"/>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0000">
                <a:alpha val="0"/>
              </a:srgbClr>
            </a:solidFill>
          </p:spPr>
          <p:txBody>
            <a:bodyPr/>
            <a:lstStyle/>
            <a:p>
              <a:endParaRPr lang="en-US"/>
            </a:p>
          </p:txBody>
        </p:sp>
      </p:grpSp>
      <p:sp>
        <p:nvSpPr>
          <p:cNvPr id="4" name="Freeform 4"/>
          <p:cNvSpPr/>
          <p:nvPr/>
        </p:nvSpPr>
        <p:spPr>
          <a:xfrm flipH="1">
            <a:off x="16432731" y="-801364"/>
            <a:ext cx="3043026" cy="3043026"/>
          </a:xfrm>
          <a:custGeom>
            <a:avLst/>
            <a:gdLst/>
            <a:ahLst/>
            <a:cxnLst/>
            <a:rect l="l" t="t" r="r" b="b"/>
            <a:pathLst>
              <a:path w="3043026" h="3043026">
                <a:moveTo>
                  <a:pt x="3043026" y="0"/>
                </a:moveTo>
                <a:lnTo>
                  <a:pt x="0" y="0"/>
                </a:lnTo>
                <a:lnTo>
                  <a:pt x="0" y="3043026"/>
                </a:lnTo>
                <a:lnTo>
                  <a:pt x="3043026" y="3043026"/>
                </a:lnTo>
                <a:lnTo>
                  <a:pt x="304302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flipH="1">
            <a:off x="12987373" y="1385758"/>
            <a:ext cx="4078398" cy="4078398"/>
          </a:xfrm>
          <a:custGeom>
            <a:avLst/>
            <a:gdLst/>
            <a:ahLst/>
            <a:cxnLst/>
            <a:rect l="l" t="t" r="r" b="b"/>
            <a:pathLst>
              <a:path w="4078398" h="4078398">
                <a:moveTo>
                  <a:pt x="4078399" y="0"/>
                </a:moveTo>
                <a:lnTo>
                  <a:pt x="0" y="0"/>
                </a:lnTo>
                <a:lnTo>
                  <a:pt x="0" y="4078398"/>
                </a:lnTo>
                <a:lnTo>
                  <a:pt x="4078399" y="4078398"/>
                </a:lnTo>
                <a:lnTo>
                  <a:pt x="407839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0994440" y="-1134126"/>
            <a:ext cx="3431689" cy="3431689"/>
          </a:xfrm>
          <a:custGeom>
            <a:avLst/>
            <a:gdLst/>
            <a:ahLst/>
            <a:cxnLst/>
            <a:rect l="l" t="t" r="r" b="b"/>
            <a:pathLst>
              <a:path w="3431689" h="3431689">
                <a:moveTo>
                  <a:pt x="0" y="0"/>
                </a:moveTo>
                <a:lnTo>
                  <a:pt x="3431689" y="0"/>
                </a:lnTo>
                <a:lnTo>
                  <a:pt x="3431689" y="3431689"/>
                </a:lnTo>
                <a:lnTo>
                  <a:pt x="0" y="343168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rot="-10800000">
            <a:off x="17065772" y="4690102"/>
            <a:ext cx="774055" cy="774055"/>
          </a:xfrm>
          <a:custGeom>
            <a:avLst/>
            <a:gdLst/>
            <a:ahLst/>
            <a:cxnLst/>
            <a:rect l="l" t="t" r="r" b="b"/>
            <a:pathLst>
              <a:path w="774055" h="774055">
                <a:moveTo>
                  <a:pt x="0" y="0"/>
                </a:moveTo>
                <a:lnTo>
                  <a:pt x="774054" y="0"/>
                </a:lnTo>
                <a:lnTo>
                  <a:pt x="774054" y="774054"/>
                </a:lnTo>
                <a:lnTo>
                  <a:pt x="0" y="77405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8" name="Freeform 8"/>
          <p:cNvSpPr/>
          <p:nvPr/>
        </p:nvSpPr>
        <p:spPr>
          <a:xfrm>
            <a:off x="1028700" y="918391"/>
            <a:ext cx="530018" cy="687523"/>
          </a:xfrm>
          <a:custGeom>
            <a:avLst/>
            <a:gdLst/>
            <a:ahLst/>
            <a:cxnLst/>
            <a:rect l="l" t="t" r="r" b="b"/>
            <a:pathLst>
              <a:path w="530018" h="687523">
                <a:moveTo>
                  <a:pt x="0" y="0"/>
                </a:moveTo>
                <a:lnTo>
                  <a:pt x="530018" y="0"/>
                </a:lnTo>
                <a:lnTo>
                  <a:pt x="530018" y="687523"/>
                </a:lnTo>
                <a:lnTo>
                  <a:pt x="0" y="68752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9" name="TextBox 9"/>
          <p:cNvSpPr txBox="1"/>
          <p:nvPr/>
        </p:nvSpPr>
        <p:spPr>
          <a:xfrm>
            <a:off x="1558718" y="3415432"/>
            <a:ext cx="10857410" cy="5495925"/>
          </a:xfrm>
          <a:prstGeom prst="rect">
            <a:avLst/>
          </a:prstGeom>
        </p:spPr>
        <p:txBody>
          <a:bodyPr lIns="0" tIns="0" rIns="0" bIns="0" rtlCol="0" anchor="t">
            <a:spAutoFit/>
          </a:bodyPr>
          <a:lstStyle/>
          <a:p>
            <a:pPr algn="just">
              <a:lnSpc>
                <a:spcPts val="2400"/>
              </a:lnSpc>
            </a:pPr>
            <a:r>
              <a:rPr lang="en-US" sz="2000">
                <a:solidFill>
                  <a:srgbClr val="D6EBEF"/>
                </a:solidFill>
                <a:latin typeface="TT Interphases"/>
              </a:rPr>
              <a:t>Los factores que influyen en el desarrollo de nuestra personalidad pueden ir desde cuestiones biológicas hasta contextos de los ambientes en los que nos movemos e influencias personales.</a:t>
            </a:r>
          </a:p>
          <a:p>
            <a:pPr algn="just">
              <a:lnSpc>
                <a:spcPts val="2400"/>
              </a:lnSpc>
            </a:pPr>
            <a:r>
              <a:rPr lang="en-US" sz="2000">
                <a:solidFill>
                  <a:srgbClr val="D6EBEF"/>
                </a:solidFill>
                <a:latin typeface="TT Interphases"/>
              </a:rPr>
              <a:t>La personalidad que construyamos enmarcará así, nuestra manera de ver el mundo y de reaccionar ante él.</a:t>
            </a:r>
          </a:p>
          <a:p>
            <a:pPr algn="just">
              <a:lnSpc>
                <a:spcPts val="2400"/>
              </a:lnSpc>
            </a:pPr>
            <a:r>
              <a:rPr lang="en-US" sz="2000">
                <a:solidFill>
                  <a:srgbClr val="D6EBEF"/>
                </a:solidFill>
                <a:latin typeface="TT Interphases"/>
              </a:rPr>
              <a:t>Estudios demuestran que los rasgos que conforman nuestra personalidad aparecen durante distintas etapas del desarrollo de la misma: Desde la niñez hasta nuestra adultez.</a:t>
            </a:r>
          </a:p>
          <a:p>
            <a:pPr algn="just">
              <a:lnSpc>
                <a:spcPts val="2400"/>
              </a:lnSpc>
            </a:pPr>
            <a:endParaRPr lang="en-US" sz="2000">
              <a:solidFill>
                <a:srgbClr val="D6EBEF"/>
              </a:solidFill>
              <a:latin typeface="TT Interphases"/>
            </a:endParaRPr>
          </a:p>
          <a:p>
            <a:pPr algn="just">
              <a:lnSpc>
                <a:spcPts val="2400"/>
              </a:lnSpc>
            </a:pPr>
            <a:r>
              <a:rPr lang="en-US" sz="2000" u="sng">
                <a:solidFill>
                  <a:srgbClr val="D6EBEF"/>
                </a:solidFill>
                <a:latin typeface="TT Interphases Bold"/>
              </a:rPr>
              <a:t>Entonces: ¿Qué pasa durante la adolescencia?</a:t>
            </a:r>
          </a:p>
          <a:p>
            <a:pPr algn="just">
              <a:lnSpc>
                <a:spcPts val="2400"/>
              </a:lnSpc>
            </a:pPr>
            <a:r>
              <a:rPr lang="en-US" sz="2000">
                <a:solidFill>
                  <a:srgbClr val="D6EBEF"/>
                </a:solidFill>
                <a:latin typeface="TT Interphases"/>
              </a:rPr>
              <a:t>Si bien, durante nuestros primeros años de infancia hasta la adolescencia, nuestra personalidad se consolida en la medida que vamos adoptando una forma de pensar, actuar y sentir más consistente, esta estabilidad se refuerza nuevamente a partir de la fase final de la adolescencia, hacia la edad adulta.</a:t>
            </a:r>
          </a:p>
          <a:p>
            <a:pPr algn="just">
              <a:lnSpc>
                <a:spcPts val="2400"/>
              </a:lnSpc>
            </a:pPr>
            <a:endParaRPr lang="en-US" sz="2000">
              <a:solidFill>
                <a:srgbClr val="D6EBEF"/>
              </a:solidFill>
              <a:latin typeface="TT Interphases"/>
            </a:endParaRPr>
          </a:p>
          <a:p>
            <a:pPr algn="just">
              <a:lnSpc>
                <a:spcPts val="2400"/>
              </a:lnSpc>
            </a:pPr>
            <a:r>
              <a:rPr lang="en-US" sz="2000">
                <a:solidFill>
                  <a:srgbClr val="D6EBEF"/>
                </a:solidFill>
                <a:latin typeface="TT Interphases"/>
              </a:rPr>
              <a:t>Está comprobado que, las características de personalidad que adquirimos en nuestra adolescencia, pueden llegar a predecir ciertos resultados en la vida.</a:t>
            </a:r>
          </a:p>
          <a:p>
            <a:pPr algn="just">
              <a:lnSpc>
                <a:spcPts val="2400"/>
              </a:lnSpc>
            </a:pPr>
            <a:r>
              <a:rPr lang="en-US" sz="2000">
                <a:solidFill>
                  <a:srgbClr val="D6EBEF"/>
                </a:solidFill>
                <a:latin typeface="TT Interphases"/>
              </a:rPr>
              <a:t>Aunque está claro que nuestra personalidad comienza a echar raíces durante nuestra infancia, muchos cambios operan cuando entra en juego la famosa pubertad.</a:t>
            </a:r>
          </a:p>
          <a:p>
            <a:pPr algn="just">
              <a:lnSpc>
                <a:spcPts val="2400"/>
              </a:lnSpc>
              <a:spcBef>
                <a:spcPct val="0"/>
              </a:spcBef>
            </a:pPr>
            <a:endParaRPr lang="en-US" sz="2000">
              <a:solidFill>
                <a:srgbClr val="D6EBEF"/>
              </a:solidFill>
              <a:latin typeface="TT Interphases"/>
            </a:endParaRPr>
          </a:p>
        </p:txBody>
      </p:sp>
      <p:sp>
        <p:nvSpPr>
          <p:cNvPr id="10" name="Freeform 10"/>
          <p:cNvSpPr/>
          <p:nvPr/>
        </p:nvSpPr>
        <p:spPr>
          <a:xfrm>
            <a:off x="14190216" y="6168157"/>
            <a:ext cx="2212756" cy="3410799"/>
          </a:xfrm>
          <a:custGeom>
            <a:avLst/>
            <a:gdLst/>
            <a:ahLst/>
            <a:cxnLst/>
            <a:rect l="l" t="t" r="r" b="b"/>
            <a:pathLst>
              <a:path w="2212756" h="3410799">
                <a:moveTo>
                  <a:pt x="0" y="0"/>
                </a:moveTo>
                <a:lnTo>
                  <a:pt x="2212756" y="0"/>
                </a:lnTo>
                <a:lnTo>
                  <a:pt x="2212756" y="3410799"/>
                </a:lnTo>
                <a:lnTo>
                  <a:pt x="0" y="341079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1" name="TextBox 11"/>
          <p:cNvSpPr txBox="1"/>
          <p:nvPr/>
        </p:nvSpPr>
        <p:spPr>
          <a:xfrm>
            <a:off x="1701795" y="666840"/>
            <a:ext cx="8629650" cy="2133600"/>
          </a:xfrm>
          <a:prstGeom prst="rect">
            <a:avLst/>
          </a:prstGeom>
        </p:spPr>
        <p:txBody>
          <a:bodyPr lIns="0" tIns="0" rIns="0" bIns="0" rtlCol="0" anchor="t">
            <a:spAutoFit/>
          </a:bodyPr>
          <a:lstStyle/>
          <a:p>
            <a:pPr>
              <a:lnSpc>
                <a:spcPts val="4200"/>
              </a:lnSpc>
            </a:pPr>
            <a:r>
              <a:rPr lang="en-US" sz="3500">
                <a:solidFill>
                  <a:srgbClr val="D6EBEF"/>
                </a:solidFill>
                <a:latin typeface="TT Interphases"/>
              </a:rPr>
              <a:t>FACTORES QUE INFLUYEN EN EL DESARROLLO DE LA PERSONALIDAD EN LA ADOLESCENCIA </a:t>
            </a:r>
          </a:p>
          <a:p>
            <a:pPr marL="0" lvl="0" indent="0" algn="l">
              <a:lnSpc>
                <a:spcPts val="4200"/>
              </a:lnSpc>
            </a:pPr>
            <a:endParaRPr lang="en-US" sz="3500">
              <a:solidFill>
                <a:srgbClr val="D6EBEF"/>
              </a:solidFill>
              <a:latin typeface="TT Interphase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rotWithShape="1">
          <a:gsLst>
            <a:gs pos="0">
              <a:srgbClr val="8C52FF">
                <a:alpha val="100000"/>
              </a:srgbClr>
            </a:gs>
            <a:gs pos="100000">
              <a:srgbClr val="5CE1E6">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flipH="1">
            <a:off x="14434763" y="2591585"/>
            <a:ext cx="5555842" cy="5555842"/>
          </a:xfrm>
          <a:custGeom>
            <a:avLst/>
            <a:gdLst/>
            <a:ahLst/>
            <a:cxnLst/>
            <a:rect l="l" t="t" r="r" b="b"/>
            <a:pathLst>
              <a:path w="5555842" h="5555842">
                <a:moveTo>
                  <a:pt x="5555842" y="0"/>
                </a:moveTo>
                <a:lnTo>
                  <a:pt x="0" y="0"/>
                </a:lnTo>
                <a:lnTo>
                  <a:pt x="0" y="5555842"/>
                </a:lnTo>
                <a:lnTo>
                  <a:pt x="5555842" y="5555842"/>
                </a:lnTo>
                <a:lnTo>
                  <a:pt x="55558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aphicFrame>
        <p:nvGraphicFramePr>
          <p:cNvPr id="3" name="Table 3"/>
          <p:cNvGraphicFramePr>
            <a:graphicFrameLocks noGrp="1"/>
          </p:cNvGraphicFramePr>
          <p:nvPr/>
        </p:nvGraphicFramePr>
        <p:xfrm>
          <a:off x="689029" y="2100287"/>
          <a:ext cx="16230600" cy="6538438"/>
        </p:xfrm>
        <a:graphic>
          <a:graphicData uri="http://schemas.openxmlformats.org/drawingml/2006/table">
            <a:tbl>
              <a:tblPr/>
              <a:tblGrid>
                <a:gridCol w="8115300">
                  <a:extLst>
                    <a:ext uri="{9D8B030D-6E8A-4147-A177-3AD203B41FA5}">
                      <a16:colId xmlns:a16="http://schemas.microsoft.com/office/drawing/2014/main" val="20000"/>
                    </a:ext>
                  </a:extLst>
                </a:gridCol>
                <a:gridCol w="8115300">
                  <a:extLst>
                    <a:ext uri="{9D8B030D-6E8A-4147-A177-3AD203B41FA5}">
                      <a16:colId xmlns:a16="http://schemas.microsoft.com/office/drawing/2014/main" val="20001"/>
                    </a:ext>
                  </a:extLst>
                </a:gridCol>
              </a:tblGrid>
              <a:tr h="1061563">
                <a:tc>
                  <a:txBody>
                    <a:bodyPr/>
                    <a:lstStyle/>
                    <a:p>
                      <a:pPr algn="ctr">
                        <a:lnSpc>
                          <a:spcPts val="3780"/>
                        </a:lnSpc>
                        <a:defRPr/>
                      </a:pPr>
                      <a:r>
                        <a:rPr lang="en-US" sz="2700" spc="270">
                          <a:solidFill>
                            <a:srgbClr val="FEEFE8"/>
                          </a:solidFill>
                          <a:latin typeface="TT Interphases"/>
                        </a:rPr>
                        <a:t>CONSTITUCIÓN FÍSICA</a:t>
                      </a:r>
                      <a:endParaRPr lang="en-US" sz="1100"/>
                    </a:p>
                  </a:txBody>
                  <a:tcPr marL="190500" marR="190500" marT="190500" marB="190500" anchor="ctr">
                    <a:lnL w="0" cap="flat" cmpd="sng" algn="ctr">
                      <a:solidFill>
                        <a:srgbClr val="000000"/>
                      </a:solidFill>
                      <a:prstDash val="solid"/>
                      <a:round/>
                      <a:headEnd type="none" w="med" len="med"/>
                      <a:tailEnd type="none" w="med" len="med"/>
                    </a:lnL>
                    <a:lnR w="19050" cap="flat" cmpd="sng" algn="ctr">
                      <a:solidFill>
                        <a:srgbClr val="FEEFE8"/>
                      </a:solidFill>
                      <a:prstDash val="solid"/>
                      <a:round/>
                      <a:headEnd type="none" w="med" len="med"/>
                      <a:tailEnd type="none" w="med" len="med"/>
                    </a:lnR>
                    <a:lnT w="0" cap="flat" cmpd="sng" algn="ctr">
                      <a:solidFill>
                        <a:srgbClr val="000000"/>
                      </a:solidFill>
                      <a:prstDash val="solid"/>
                      <a:round/>
                      <a:headEnd type="none" w="med" len="med"/>
                      <a:tailEnd type="none" w="med" len="med"/>
                    </a:lnT>
                    <a:lnB w="19050" cap="flat" cmpd="sng" algn="ctr">
                      <a:solidFill>
                        <a:srgbClr val="FEEFE8"/>
                      </a:solidFill>
                      <a:prstDash val="solid"/>
                      <a:round/>
                      <a:headEnd type="none" w="med" len="med"/>
                      <a:tailEnd type="none" w="med" len="med"/>
                    </a:lnB>
                    <a:solidFill>
                      <a:srgbClr val="5271FF"/>
                    </a:solidFill>
                  </a:tcPr>
                </a:tc>
                <a:tc>
                  <a:txBody>
                    <a:bodyPr/>
                    <a:lstStyle/>
                    <a:p>
                      <a:pPr algn="ctr">
                        <a:lnSpc>
                          <a:spcPts val="3780"/>
                        </a:lnSpc>
                        <a:defRPr/>
                      </a:pPr>
                      <a:r>
                        <a:rPr lang="en-US" sz="2700" spc="270">
                          <a:solidFill>
                            <a:srgbClr val="FEEFE8"/>
                          </a:solidFill>
                          <a:latin typeface="TT Interphases"/>
                        </a:rPr>
                        <a:t>TEMPERAMENTO</a:t>
                      </a:r>
                      <a:endParaRPr lang="en-US" sz="1100"/>
                    </a:p>
                  </a:txBody>
                  <a:tcPr marL="190500" marR="190500" marT="190500" marB="190500" anchor="ctr">
                    <a:lnL w="19050" cap="flat" cmpd="sng" algn="ctr">
                      <a:solidFill>
                        <a:srgbClr val="FEEFE8"/>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19050" cap="flat" cmpd="sng" algn="ctr">
                      <a:solidFill>
                        <a:srgbClr val="FEEFE8"/>
                      </a:solidFill>
                      <a:prstDash val="solid"/>
                      <a:round/>
                      <a:headEnd type="none" w="med" len="med"/>
                      <a:tailEnd type="none" w="med" len="med"/>
                    </a:lnB>
                    <a:solidFill>
                      <a:srgbClr val="5271FF"/>
                    </a:solidFill>
                  </a:tcPr>
                </a:tc>
                <a:extLst>
                  <a:ext uri="{0D108BD9-81ED-4DB2-BD59-A6C34878D82A}">
                    <a16:rowId xmlns:a16="http://schemas.microsoft.com/office/drawing/2014/main" val="10000"/>
                  </a:ext>
                </a:extLst>
              </a:tr>
              <a:tr h="5476875">
                <a:tc>
                  <a:txBody>
                    <a:bodyPr/>
                    <a:lstStyle/>
                    <a:p>
                      <a:pPr algn="just">
                        <a:lnSpc>
                          <a:spcPts val="2100"/>
                        </a:lnSpc>
                        <a:defRPr/>
                      </a:pPr>
                      <a:r>
                        <a:rPr lang="en-US" sz="1500">
                          <a:solidFill>
                            <a:srgbClr val="000000"/>
                          </a:solidFill>
                          <a:latin typeface="TT Interphases"/>
                        </a:rPr>
                        <a:t>Son las características morfológicas, fisiológicas y bioquímicas que te constituyen. En este aspecto se incluyen tu estructura muscular, ósea, glandular, nerviosa y sensorial.</a:t>
                      </a:r>
                      <a:endParaRPr lang="en-US" sz="1100"/>
                    </a:p>
                    <a:p>
                      <a:pPr algn="just">
                        <a:lnSpc>
                          <a:spcPts val="2100"/>
                        </a:lnSpc>
                      </a:pPr>
                      <a:r>
                        <a:rPr lang="en-US" sz="1500">
                          <a:solidFill>
                            <a:srgbClr val="000000"/>
                          </a:solidFill>
                          <a:latin typeface="TT Interphases"/>
                        </a:rPr>
                        <a:t>Muchas de estas características tienen un origen genético-hereditario; aunque existen situaciones externas que pueden causar cambios significativos de manera temporal o permanente. Por ejemplo, enfermedades degenerativas que alteran el pleno funcionamiento de alguno de tus sistemas biológicos.</a:t>
                      </a:r>
                    </a:p>
                    <a:p>
                      <a:pPr algn="just">
                        <a:lnSpc>
                          <a:spcPts val="2100"/>
                        </a:lnSpc>
                      </a:pPr>
                      <a:r>
                        <a:rPr lang="en-US" sz="1500">
                          <a:solidFill>
                            <a:srgbClr val="000000"/>
                          </a:solidFill>
                          <a:latin typeface="TT Interphases"/>
                        </a:rPr>
                        <a:t>También se pueden incluir en este espacio factores ambientales como la calidad de aire, agua y alimentación que nutren tu cuerpo y que a largo plazo pueden tener un impacto nocivo en tu fisiología.</a:t>
                      </a:r>
                    </a:p>
                    <a:p>
                      <a:pPr algn="just">
                        <a:lnSpc>
                          <a:spcPts val="2800"/>
                        </a:lnSpc>
                      </a:pPr>
                      <a:endParaRPr lang="en-US" sz="1500">
                        <a:solidFill>
                          <a:srgbClr val="000000"/>
                        </a:solidFill>
                        <a:latin typeface="TT Interphases"/>
                      </a:endParaRPr>
                    </a:p>
                  </a:txBody>
                  <a:tcPr marL="190500" marR="190500" marT="190500" marB="190500" anchor="ctr">
                    <a:lnL w="0" cap="flat" cmpd="sng" algn="ctr">
                      <a:solidFill>
                        <a:srgbClr val="000000"/>
                      </a:solidFill>
                      <a:prstDash val="solid"/>
                      <a:round/>
                      <a:headEnd type="none" w="med" len="med"/>
                      <a:tailEnd type="none" w="med" len="med"/>
                    </a:lnL>
                    <a:lnR w="19050" cap="flat" cmpd="sng" algn="ctr">
                      <a:solidFill>
                        <a:srgbClr val="FEEFE8"/>
                      </a:solidFill>
                      <a:prstDash val="solid"/>
                      <a:round/>
                      <a:headEnd type="none" w="med" len="med"/>
                      <a:tailEnd type="none" w="med" len="med"/>
                    </a:lnR>
                    <a:lnT w="19050" cap="flat" cmpd="sng" algn="ctr">
                      <a:solidFill>
                        <a:srgbClr val="FEEFE8"/>
                      </a:solidFill>
                      <a:prstDash val="solid"/>
                      <a:round/>
                      <a:headEnd type="none" w="med" len="med"/>
                      <a:tailEnd type="none" w="med" len="med"/>
                    </a:lnT>
                    <a:lnB w="0" cap="flat" cmpd="sng" algn="ctr">
                      <a:solidFill>
                        <a:srgbClr val="000000"/>
                      </a:solidFill>
                      <a:prstDash val="solid"/>
                      <a:round/>
                      <a:headEnd type="none" w="med" len="med"/>
                      <a:tailEnd type="none" w="med" len="med"/>
                    </a:lnB>
                    <a:solidFill>
                      <a:srgbClr val="D6EBEF"/>
                    </a:solidFill>
                  </a:tcPr>
                </a:tc>
                <a:tc>
                  <a:txBody>
                    <a:bodyPr/>
                    <a:lstStyle/>
                    <a:p>
                      <a:pPr algn="just">
                        <a:lnSpc>
                          <a:spcPts val="2100"/>
                        </a:lnSpc>
                        <a:defRPr/>
                      </a:pPr>
                      <a:r>
                        <a:rPr lang="en-US" sz="1500">
                          <a:solidFill>
                            <a:srgbClr val="000000"/>
                          </a:solidFill>
                          <a:latin typeface="TT Interphases"/>
                        </a:rPr>
                        <a:t>Se trata de una predisposición bioquímica que te vuelve susceptible a presentar distintas respuestas psico-físicas. Para muchos autores, el temperamento es también un elemento heredado y forma parte de tu núcleo de personalidad.</a:t>
                      </a:r>
                      <a:endParaRPr lang="en-US" sz="1100"/>
                    </a:p>
                    <a:p>
                      <a:pPr algn="just">
                        <a:lnSpc>
                          <a:spcPts val="2100"/>
                        </a:lnSpc>
                      </a:pPr>
                      <a:r>
                        <a:rPr lang="en-US" sz="1500">
                          <a:solidFill>
                            <a:srgbClr val="000000"/>
                          </a:solidFill>
                          <a:latin typeface="TT Interphases"/>
                        </a:rPr>
                        <a:t>En términos generales, el temperamento se define alrededor de los seis años de edad y a partir de ese momento se construye una base de identidad sobre la que paulatinamente configuras tu personalidad.</a:t>
                      </a:r>
                    </a:p>
                    <a:p>
                      <a:pPr algn="just">
                        <a:lnSpc>
                          <a:spcPts val="2100"/>
                        </a:lnSpc>
                      </a:pPr>
                      <a:endParaRPr lang="en-US" sz="1500">
                        <a:solidFill>
                          <a:srgbClr val="000000"/>
                        </a:solidFill>
                        <a:latin typeface="TT Interphases"/>
                      </a:endParaRPr>
                    </a:p>
                    <a:p>
                      <a:pPr algn="just">
                        <a:lnSpc>
                          <a:spcPts val="2100"/>
                        </a:lnSpc>
                      </a:pPr>
                      <a:r>
                        <a:rPr lang="en-US" sz="1500">
                          <a:solidFill>
                            <a:srgbClr val="000000"/>
                          </a:solidFill>
                          <a:latin typeface="TT Interphases"/>
                        </a:rPr>
                        <a:t>·Sanguíneo (dominado por la sangre): carismático, extrovertido, empático, sociable y emotivo.</a:t>
                      </a:r>
                    </a:p>
                    <a:p>
                      <a:pPr algn="just">
                        <a:lnSpc>
                          <a:spcPts val="2100"/>
                        </a:lnSpc>
                      </a:pPr>
                      <a:r>
                        <a:rPr lang="en-US" sz="1500">
                          <a:solidFill>
                            <a:srgbClr val="000000"/>
                          </a:solidFill>
                          <a:latin typeface="TT Interphases"/>
                        </a:rPr>
                        <a:t>·Melancólico (dominado por la bilis negra): soñador, idealista, poco práctico, creativo y un tanto depresivo.</a:t>
                      </a:r>
                    </a:p>
                    <a:p>
                      <a:pPr algn="just">
                        <a:lnSpc>
                          <a:spcPts val="2100"/>
                        </a:lnSpc>
                      </a:pPr>
                      <a:r>
                        <a:rPr lang="en-US" sz="1500">
                          <a:solidFill>
                            <a:srgbClr val="000000"/>
                          </a:solidFill>
                          <a:latin typeface="TT Interphases"/>
                        </a:rPr>
                        <a:t>·Flemático (dominado por la flema): estable, calmo, paciente, reflexivo, intuitivo y sistemático.</a:t>
                      </a:r>
                    </a:p>
                    <a:p>
                      <a:pPr algn="just">
                        <a:lnSpc>
                          <a:spcPts val="2100"/>
                        </a:lnSpc>
                      </a:pPr>
                      <a:r>
                        <a:rPr lang="en-US" sz="1500">
                          <a:solidFill>
                            <a:srgbClr val="000000"/>
                          </a:solidFill>
                          <a:latin typeface="TT Interphases"/>
                        </a:rPr>
                        <a:t>·Colérico (dominado por la bilis amarilla): determinado, crítico, aguerrido, perfeccionista e impaciente.</a:t>
                      </a:r>
                    </a:p>
                    <a:p>
                      <a:pPr algn="just">
                        <a:lnSpc>
                          <a:spcPts val="2100"/>
                        </a:lnSpc>
                      </a:pPr>
                      <a:endParaRPr lang="en-US" sz="1500">
                        <a:solidFill>
                          <a:srgbClr val="000000"/>
                        </a:solidFill>
                        <a:latin typeface="TT Interphases"/>
                      </a:endParaRPr>
                    </a:p>
                    <a:p>
                      <a:pPr algn="just">
                        <a:lnSpc>
                          <a:spcPts val="2100"/>
                        </a:lnSpc>
                      </a:pPr>
                      <a:r>
                        <a:rPr lang="en-US" sz="1500">
                          <a:solidFill>
                            <a:srgbClr val="000000"/>
                          </a:solidFill>
                          <a:latin typeface="TT Interphases"/>
                        </a:rPr>
                        <a:t>Tus conceptos del bien y el mal, se definen a través de tu carácter e intervienen en la toma de tus decisiones cotidianas. </a:t>
                      </a:r>
                    </a:p>
                    <a:p>
                      <a:pPr algn="just">
                        <a:lnSpc>
                          <a:spcPts val="2100"/>
                        </a:lnSpc>
                      </a:pPr>
                      <a:endParaRPr lang="en-US" sz="1500">
                        <a:solidFill>
                          <a:srgbClr val="000000"/>
                        </a:solidFill>
                        <a:latin typeface="TT Interphases"/>
                      </a:endParaRPr>
                    </a:p>
                  </a:txBody>
                  <a:tcPr marL="190500" marR="190500" marT="190500" marB="190500" anchor="ctr">
                    <a:lnL w="19050" cap="flat" cmpd="sng" algn="ctr">
                      <a:solidFill>
                        <a:srgbClr val="FEEFE8"/>
                      </a:solidFill>
                      <a:prstDash val="solid"/>
                      <a:round/>
                      <a:headEnd type="none" w="med" len="med"/>
                      <a:tailEnd type="none" w="med" len="med"/>
                    </a:lnL>
                    <a:lnR w="0" cap="flat" cmpd="sng" algn="ctr">
                      <a:solidFill>
                        <a:srgbClr val="000000"/>
                      </a:solidFill>
                      <a:prstDash val="solid"/>
                      <a:round/>
                      <a:headEnd type="none" w="med" len="med"/>
                      <a:tailEnd type="none" w="med" len="med"/>
                    </a:lnR>
                    <a:lnT w="19050" cap="flat" cmpd="sng" algn="ctr">
                      <a:solidFill>
                        <a:srgbClr val="FEEFE8"/>
                      </a:solidFill>
                      <a:prstDash val="solid"/>
                      <a:round/>
                      <a:headEnd type="none" w="med" len="med"/>
                      <a:tailEnd type="none" w="med" len="med"/>
                    </a:lnT>
                    <a:lnB w="0" cap="flat" cmpd="sng" algn="ctr">
                      <a:solidFill>
                        <a:srgbClr val="000000"/>
                      </a:solidFill>
                      <a:prstDash val="solid"/>
                      <a:round/>
                      <a:headEnd type="none" w="med" len="med"/>
                      <a:tailEnd type="none" w="med" len="med"/>
                    </a:lnB>
                    <a:solidFill>
                      <a:srgbClr val="D6EBEF"/>
                    </a:solidFill>
                  </a:tcPr>
                </a:tc>
                <a:extLst>
                  <a:ext uri="{0D108BD9-81ED-4DB2-BD59-A6C34878D82A}">
                    <a16:rowId xmlns:a16="http://schemas.microsoft.com/office/drawing/2014/main" val="10001"/>
                  </a:ext>
                </a:extLst>
              </a:tr>
            </a:tbl>
          </a:graphicData>
        </a:graphic>
      </p:graphicFrame>
      <p:sp>
        <p:nvSpPr>
          <p:cNvPr id="4" name="TextBox 4"/>
          <p:cNvSpPr txBox="1"/>
          <p:nvPr/>
        </p:nvSpPr>
        <p:spPr>
          <a:xfrm>
            <a:off x="1028700" y="531886"/>
            <a:ext cx="10884959" cy="1533525"/>
          </a:xfrm>
          <a:prstGeom prst="rect">
            <a:avLst/>
          </a:prstGeom>
        </p:spPr>
        <p:txBody>
          <a:bodyPr lIns="0" tIns="0" rIns="0" bIns="0" rtlCol="0" anchor="t">
            <a:spAutoFit/>
          </a:bodyPr>
          <a:lstStyle/>
          <a:p>
            <a:pPr>
              <a:lnSpc>
                <a:spcPts val="6000"/>
              </a:lnSpc>
            </a:pPr>
            <a:r>
              <a:rPr lang="en-US" sz="5000">
                <a:solidFill>
                  <a:srgbClr val="FEEFE8"/>
                </a:solidFill>
                <a:latin typeface="TT Interphases"/>
              </a:rPr>
              <a:t>¿CUÁLES SON LOS ELEMENTOS DE LA PERSONALIDAD?</a:t>
            </a:r>
          </a:p>
        </p:txBody>
      </p:sp>
      <p:sp>
        <p:nvSpPr>
          <p:cNvPr id="5" name="Freeform 5"/>
          <p:cNvSpPr/>
          <p:nvPr/>
        </p:nvSpPr>
        <p:spPr>
          <a:xfrm>
            <a:off x="14434763" y="-924250"/>
            <a:ext cx="3469693" cy="3469693"/>
          </a:xfrm>
          <a:custGeom>
            <a:avLst/>
            <a:gdLst/>
            <a:ahLst/>
            <a:cxnLst/>
            <a:rect l="l" t="t" r="r" b="b"/>
            <a:pathLst>
              <a:path w="3469693" h="3469693">
                <a:moveTo>
                  <a:pt x="0" y="0"/>
                </a:moveTo>
                <a:lnTo>
                  <a:pt x="3469693" y="0"/>
                </a:lnTo>
                <a:lnTo>
                  <a:pt x="3469693" y="3469693"/>
                </a:lnTo>
                <a:lnTo>
                  <a:pt x="0" y="346969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2392768" y="502527"/>
            <a:ext cx="1562885" cy="1562885"/>
          </a:xfrm>
          <a:custGeom>
            <a:avLst/>
            <a:gdLst/>
            <a:ahLst/>
            <a:cxnLst/>
            <a:rect l="l" t="t" r="r" b="b"/>
            <a:pathLst>
              <a:path w="1562885" h="1562885">
                <a:moveTo>
                  <a:pt x="0" y="0"/>
                </a:moveTo>
                <a:lnTo>
                  <a:pt x="1562885" y="0"/>
                </a:lnTo>
                <a:lnTo>
                  <a:pt x="1562885" y="1562884"/>
                </a:lnTo>
                <a:lnTo>
                  <a:pt x="0" y="15628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rgbClr val="8C52FF">
                <a:alpha val="100000"/>
              </a:srgbClr>
            </a:gs>
            <a:gs pos="100000">
              <a:srgbClr val="5CE1E6">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flipH="1">
            <a:off x="14434763" y="2591585"/>
            <a:ext cx="5555842" cy="5555842"/>
          </a:xfrm>
          <a:custGeom>
            <a:avLst/>
            <a:gdLst/>
            <a:ahLst/>
            <a:cxnLst/>
            <a:rect l="l" t="t" r="r" b="b"/>
            <a:pathLst>
              <a:path w="5555842" h="5555842">
                <a:moveTo>
                  <a:pt x="5555842" y="0"/>
                </a:moveTo>
                <a:lnTo>
                  <a:pt x="0" y="0"/>
                </a:lnTo>
                <a:lnTo>
                  <a:pt x="0" y="5555842"/>
                </a:lnTo>
                <a:lnTo>
                  <a:pt x="5555842" y="5555842"/>
                </a:lnTo>
                <a:lnTo>
                  <a:pt x="555584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aphicFrame>
        <p:nvGraphicFramePr>
          <p:cNvPr id="3" name="Table 3"/>
          <p:cNvGraphicFramePr>
            <a:graphicFrameLocks noGrp="1"/>
          </p:cNvGraphicFramePr>
          <p:nvPr/>
        </p:nvGraphicFramePr>
        <p:xfrm>
          <a:off x="1028700" y="1028700"/>
          <a:ext cx="8620125" cy="5347813"/>
        </p:xfrm>
        <a:graphic>
          <a:graphicData uri="http://schemas.openxmlformats.org/drawingml/2006/table">
            <a:tbl>
              <a:tblPr/>
              <a:tblGrid>
                <a:gridCol w="8115300">
                  <a:extLst>
                    <a:ext uri="{9D8B030D-6E8A-4147-A177-3AD203B41FA5}">
                      <a16:colId xmlns:a16="http://schemas.microsoft.com/office/drawing/2014/main" val="20000"/>
                    </a:ext>
                  </a:extLst>
                </a:gridCol>
                <a:gridCol w="504825">
                  <a:extLst>
                    <a:ext uri="{9D8B030D-6E8A-4147-A177-3AD203B41FA5}">
                      <a16:colId xmlns:a16="http://schemas.microsoft.com/office/drawing/2014/main" val="20001"/>
                    </a:ext>
                  </a:extLst>
                </a:gridCol>
              </a:tblGrid>
              <a:tr h="1061563">
                <a:tc>
                  <a:txBody>
                    <a:bodyPr/>
                    <a:lstStyle/>
                    <a:p>
                      <a:pPr algn="ctr">
                        <a:lnSpc>
                          <a:spcPts val="3780"/>
                        </a:lnSpc>
                        <a:defRPr/>
                      </a:pPr>
                      <a:r>
                        <a:rPr lang="en-US" sz="2700" spc="270">
                          <a:solidFill>
                            <a:srgbClr val="FEEFE8"/>
                          </a:solidFill>
                          <a:latin typeface="TT Interphases"/>
                        </a:rPr>
                        <a:t>CARÁCTER</a:t>
                      </a:r>
                      <a:endParaRPr lang="en-US" sz="1100"/>
                    </a:p>
                  </a:txBody>
                  <a:tcPr marL="190500" marR="190500" marT="190500" marB="190500" anchor="ctr">
                    <a:lnL w="0" cap="flat" cmpd="sng" algn="ctr">
                      <a:solidFill>
                        <a:srgbClr val="000000"/>
                      </a:solidFill>
                      <a:prstDash val="solid"/>
                      <a:round/>
                      <a:headEnd type="none" w="med" len="med"/>
                      <a:tailEnd type="none" w="med" len="med"/>
                    </a:lnL>
                    <a:lnR w="19050" cap="flat" cmpd="sng" algn="ctr">
                      <a:solidFill>
                        <a:srgbClr val="FEEFE8"/>
                      </a:solidFill>
                      <a:prstDash val="solid"/>
                      <a:round/>
                      <a:headEnd type="none" w="med" len="med"/>
                      <a:tailEnd type="none" w="med" len="med"/>
                    </a:lnR>
                    <a:lnT w="0" cap="flat" cmpd="sng" algn="ctr">
                      <a:solidFill>
                        <a:srgbClr val="000000"/>
                      </a:solidFill>
                      <a:prstDash val="solid"/>
                      <a:round/>
                      <a:headEnd type="none" w="med" len="med"/>
                      <a:tailEnd type="none" w="med" len="med"/>
                    </a:lnT>
                    <a:lnB w="19050" cap="flat" cmpd="sng" algn="ctr">
                      <a:solidFill>
                        <a:srgbClr val="FEEFE8"/>
                      </a:solidFill>
                      <a:prstDash val="solid"/>
                      <a:round/>
                      <a:headEnd type="none" w="med" len="med"/>
                      <a:tailEnd type="none" w="med" len="med"/>
                    </a:lnB>
                    <a:solidFill>
                      <a:srgbClr val="5271FF"/>
                    </a:solidFill>
                  </a:tcPr>
                </a:tc>
                <a:tc>
                  <a:txBody>
                    <a:bodyPr/>
                    <a:lstStyle/>
                    <a:p>
                      <a:pPr algn="ctr">
                        <a:lnSpc>
                          <a:spcPts val="3780"/>
                        </a:lnSpc>
                        <a:defRPr/>
                      </a:pPr>
                      <a:endParaRPr lang="en-US" sz="1100"/>
                    </a:p>
                  </a:txBody>
                  <a:tcPr marL="190500" marR="190500" marT="190500" marB="190500" anchor="ctr">
                    <a:lnL w="19050" cap="flat" cmpd="sng" algn="ctr">
                      <a:solidFill>
                        <a:srgbClr val="FEEFE8"/>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19050" cap="flat" cmpd="sng" algn="ctr">
                      <a:solidFill>
                        <a:srgbClr val="FEEFE8"/>
                      </a:solidFill>
                      <a:prstDash val="solid"/>
                      <a:round/>
                      <a:headEnd type="none" w="med" len="med"/>
                      <a:tailEnd type="none" w="med" len="med"/>
                    </a:lnB>
                    <a:solidFill>
                      <a:srgbClr val="5271FF"/>
                    </a:solidFill>
                  </a:tcPr>
                </a:tc>
                <a:extLst>
                  <a:ext uri="{0D108BD9-81ED-4DB2-BD59-A6C34878D82A}">
                    <a16:rowId xmlns:a16="http://schemas.microsoft.com/office/drawing/2014/main" val="10000"/>
                  </a:ext>
                </a:extLst>
              </a:tr>
              <a:tr h="4286250">
                <a:tc>
                  <a:txBody>
                    <a:bodyPr/>
                    <a:lstStyle/>
                    <a:p>
                      <a:pPr algn="just">
                        <a:lnSpc>
                          <a:spcPts val="2800"/>
                        </a:lnSpc>
                        <a:defRPr/>
                      </a:pPr>
                      <a:r>
                        <a:rPr lang="en-US" sz="2000">
                          <a:solidFill>
                            <a:srgbClr val="000000"/>
                          </a:solidFill>
                          <a:latin typeface="TT Interphases"/>
                        </a:rPr>
                        <a:t>Responde a una estructura cultural que configura el aspecto moral de las personas. Tu carácter crea patrones de conducta estables que definen tu desenvolvimiento en los círculos familiar, social y laboral.</a:t>
                      </a:r>
                      <a:endParaRPr lang="en-US" sz="1100"/>
                    </a:p>
                    <a:p>
                      <a:pPr algn="just">
                        <a:lnSpc>
                          <a:spcPts val="2800"/>
                        </a:lnSpc>
                      </a:pPr>
                      <a:r>
                        <a:rPr lang="en-US" sz="2000">
                          <a:solidFill>
                            <a:srgbClr val="000000"/>
                          </a:solidFill>
                          <a:latin typeface="TT Interphases"/>
                        </a:rPr>
                        <a:t>Muchos de los elementos que construyen tu carácter son de origen ético, y fueron implantados en ti a través de la educación en los primeros años de vida. Estos elementos suelen determinar tus conceptos de «bueno» y «malo», y crean en tu interior esa voz de la conciencia que te ayuda a tomar decisiones sobre la manera en la que debes comportarte.</a:t>
                      </a:r>
                    </a:p>
                    <a:p>
                      <a:pPr algn="just">
                        <a:lnSpc>
                          <a:spcPts val="2800"/>
                        </a:lnSpc>
                      </a:pPr>
                      <a:endParaRPr lang="en-US" sz="2000">
                        <a:solidFill>
                          <a:srgbClr val="000000"/>
                        </a:solidFill>
                        <a:latin typeface="TT Interphases"/>
                      </a:endParaRPr>
                    </a:p>
                  </a:txBody>
                  <a:tcPr marL="190500" marR="190500" marT="190500" marB="190500" anchor="ctr">
                    <a:lnL w="0" cap="flat" cmpd="sng" algn="ctr">
                      <a:solidFill>
                        <a:srgbClr val="000000"/>
                      </a:solidFill>
                      <a:prstDash val="solid"/>
                      <a:round/>
                      <a:headEnd type="none" w="med" len="med"/>
                      <a:tailEnd type="none" w="med" len="med"/>
                    </a:lnL>
                    <a:lnR w="19050" cap="flat" cmpd="sng" algn="ctr">
                      <a:solidFill>
                        <a:srgbClr val="FEEFE8"/>
                      </a:solidFill>
                      <a:prstDash val="solid"/>
                      <a:round/>
                      <a:headEnd type="none" w="med" len="med"/>
                      <a:tailEnd type="none" w="med" len="med"/>
                    </a:lnR>
                    <a:lnT w="19050" cap="flat" cmpd="sng" algn="ctr">
                      <a:solidFill>
                        <a:srgbClr val="FEEFE8"/>
                      </a:solidFill>
                      <a:prstDash val="solid"/>
                      <a:round/>
                      <a:headEnd type="none" w="med" len="med"/>
                      <a:tailEnd type="none" w="med" len="med"/>
                    </a:lnT>
                    <a:lnB w="0" cap="flat" cmpd="sng" algn="ctr">
                      <a:solidFill>
                        <a:srgbClr val="000000"/>
                      </a:solidFill>
                      <a:prstDash val="solid"/>
                      <a:round/>
                      <a:headEnd type="none" w="med" len="med"/>
                      <a:tailEnd type="none" w="med" len="med"/>
                    </a:lnB>
                    <a:solidFill>
                      <a:srgbClr val="D6EBEF"/>
                    </a:solidFill>
                  </a:tcPr>
                </a:tc>
                <a:tc>
                  <a:txBody>
                    <a:bodyPr/>
                    <a:lstStyle/>
                    <a:p>
                      <a:pPr algn="just">
                        <a:lnSpc>
                          <a:spcPts val="2100"/>
                        </a:lnSpc>
                        <a:defRPr/>
                      </a:pPr>
                      <a:endParaRPr lang="en-US" sz="1100"/>
                    </a:p>
                  </a:txBody>
                  <a:tcPr marL="190500" marR="190500" marT="190500" marB="190500" anchor="ctr">
                    <a:lnL w="19050" cap="flat" cmpd="sng" algn="ctr">
                      <a:solidFill>
                        <a:srgbClr val="FEEFE8"/>
                      </a:solidFill>
                      <a:prstDash val="solid"/>
                      <a:round/>
                      <a:headEnd type="none" w="med" len="med"/>
                      <a:tailEnd type="none" w="med" len="med"/>
                    </a:lnL>
                    <a:lnR w="0" cap="flat" cmpd="sng" algn="ctr">
                      <a:solidFill>
                        <a:srgbClr val="000000"/>
                      </a:solidFill>
                      <a:prstDash val="solid"/>
                      <a:round/>
                      <a:headEnd type="none" w="med" len="med"/>
                      <a:tailEnd type="none" w="med" len="med"/>
                    </a:lnR>
                    <a:lnT w="19050" cap="flat" cmpd="sng" algn="ctr">
                      <a:solidFill>
                        <a:srgbClr val="FEEFE8"/>
                      </a:solidFill>
                      <a:prstDash val="solid"/>
                      <a:round/>
                      <a:headEnd type="none" w="med" len="med"/>
                      <a:tailEnd type="none" w="med" len="med"/>
                    </a:lnT>
                    <a:lnB w="0" cap="flat" cmpd="sng" algn="ctr">
                      <a:solidFill>
                        <a:srgbClr val="000000"/>
                      </a:solidFill>
                      <a:prstDash val="solid"/>
                      <a:round/>
                      <a:headEnd type="none" w="med" len="med"/>
                      <a:tailEnd type="none" w="med" len="med"/>
                    </a:lnB>
                    <a:solidFill>
                      <a:srgbClr val="D6EBEF"/>
                    </a:solidFill>
                  </a:tcPr>
                </a:tc>
                <a:extLst>
                  <a:ext uri="{0D108BD9-81ED-4DB2-BD59-A6C34878D82A}">
                    <a16:rowId xmlns:a16="http://schemas.microsoft.com/office/drawing/2014/main" val="10001"/>
                  </a:ext>
                </a:extLst>
              </a:tr>
            </a:tbl>
          </a:graphicData>
        </a:graphic>
      </p:graphicFrame>
      <p:sp>
        <p:nvSpPr>
          <p:cNvPr id="4" name="Freeform 4"/>
          <p:cNvSpPr/>
          <p:nvPr/>
        </p:nvSpPr>
        <p:spPr>
          <a:xfrm>
            <a:off x="14434763" y="-924250"/>
            <a:ext cx="3469693" cy="3469693"/>
          </a:xfrm>
          <a:custGeom>
            <a:avLst/>
            <a:gdLst/>
            <a:ahLst/>
            <a:cxnLst/>
            <a:rect l="l" t="t" r="r" b="b"/>
            <a:pathLst>
              <a:path w="3469693" h="3469693">
                <a:moveTo>
                  <a:pt x="0" y="0"/>
                </a:moveTo>
                <a:lnTo>
                  <a:pt x="3469693" y="0"/>
                </a:lnTo>
                <a:lnTo>
                  <a:pt x="3469693" y="3469693"/>
                </a:lnTo>
                <a:lnTo>
                  <a:pt x="0" y="346969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12392768" y="502527"/>
            <a:ext cx="1562885" cy="1562885"/>
          </a:xfrm>
          <a:custGeom>
            <a:avLst/>
            <a:gdLst/>
            <a:ahLst/>
            <a:cxnLst/>
            <a:rect l="l" t="t" r="r" b="b"/>
            <a:pathLst>
              <a:path w="1562885" h="1562885">
                <a:moveTo>
                  <a:pt x="0" y="0"/>
                </a:moveTo>
                <a:lnTo>
                  <a:pt x="1562885" y="0"/>
                </a:lnTo>
                <a:lnTo>
                  <a:pt x="1562885" y="1562884"/>
                </a:lnTo>
                <a:lnTo>
                  <a:pt x="0" y="15628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a:off x="8914407" y="3702606"/>
            <a:ext cx="5714453" cy="6402749"/>
          </a:xfrm>
          <a:custGeom>
            <a:avLst/>
            <a:gdLst/>
            <a:ahLst/>
            <a:cxnLst/>
            <a:rect l="l" t="t" r="r" b="b"/>
            <a:pathLst>
              <a:path w="5714453" h="6402749">
                <a:moveTo>
                  <a:pt x="0" y="0"/>
                </a:moveTo>
                <a:lnTo>
                  <a:pt x="5714453" y="0"/>
                </a:lnTo>
                <a:lnTo>
                  <a:pt x="5714453" y="6402749"/>
                </a:lnTo>
                <a:lnTo>
                  <a:pt x="0" y="6402749"/>
                </a:lnTo>
                <a:lnTo>
                  <a:pt x="0" y="0"/>
                </a:lnTo>
                <a:close/>
              </a:path>
            </a:pathLst>
          </a:custGeom>
          <a:blipFill>
            <a:blip r:embed="rId8"/>
            <a:stretch>
              <a:fillRect/>
            </a:stretch>
          </a:blipFill>
        </p:spPr>
        <p:txBody>
          <a:bodyPr/>
          <a:lstStyle/>
          <a:p>
            <a:endParaRPr 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rotWithShape="1">
          <a:gsLst>
            <a:gs pos="0">
              <a:srgbClr val="8C52FF">
                <a:alpha val="100000"/>
              </a:srgbClr>
            </a:gs>
            <a:gs pos="100000">
              <a:srgbClr val="5CE1E6">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flipH="1">
            <a:off x="12120006" y="3430912"/>
            <a:ext cx="7336830" cy="7336830"/>
          </a:xfrm>
          <a:custGeom>
            <a:avLst/>
            <a:gdLst/>
            <a:ahLst/>
            <a:cxnLst/>
            <a:rect l="l" t="t" r="r" b="b"/>
            <a:pathLst>
              <a:path w="7336830" h="7336830">
                <a:moveTo>
                  <a:pt x="7336831" y="0"/>
                </a:moveTo>
                <a:lnTo>
                  <a:pt x="0" y="0"/>
                </a:lnTo>
                <a:lnTo>
                  <a:pt x="0" y="7336831"/>
                </a:lnTo>
                <a:lnTo>
                  <a:pt x="7336831" y="7336831"/>
                </a:lnTo>
                <a:lnTo>
                  <a:pt x="7336831"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aphicFrame>
        <p:nvGraphicFramePr>
          <p:cNvPr id="3" name="Table 3"/>
          <p:cNvGraphicFramePr>
            <a:graphicFrameLocks noGrp="1"/>
          </p:cNvGraphicFramePr>
          <p:nvPr/>
        </p:nvGraphicFramePr>
        <p:xfrm>
          <a:off x="1028700" y="1028700"/>
          <a:ext cx="8620125" cy="8574683"/>
        </p:xfrm>
        <a:graphic>
          <a:graphicData uri="http://schemas.openxmlformats.org/drawingml/2006/table">
            <a:tbl>
              <a:tblPr/>
              <a:tblGrid>
                <a:gridCol w="8115300">
                  <a:extLst>
                    <a:ext uri="{9D8B030D-6E8A-4147-A177-3AD203B41FA5}">
                      <a16:colId xmlns:a16="http://schemas.microsoft.com/office/drawing/2014/main" val="20000"/>
                    </a:ext>
                  </a:extLst>
                </a:gridCol>
                <a:gridCol w="504825">
                  <a:extLst>
                    <a:ext uri="{9D8B030D-6E8A-4147-A177-3AD203B41FA5}">
                      <a16:colId xmlns:a16="http://schemas.microsoft.com/office/drawing/2014/main" val="20001"/>
                    </a:ext>
                  </a:extLst>
                </a:gridCol>
              </a:tblGrid>
              <a:tr h="1061563">
                <a:tc>
                  <a:txBody>
                    <a:bodyPr/>
                    <a:lstStyle/>
                    <a:p>
                      <a:pPr algn="ctr">
                        <a:lnSpc>
                          <a:spcPts val="3780"/>
                        </a:lnSpc>
                        <a:defRPr/>
                      </a:pPr>
                      <a:r>
                        <a:rPr lang="en-US" sz="2700" spc="270">
                          <a:solidFill>
                            <a:srgbClr val="FEEFE8"/>
                          </a:solidFill>
                          <a:latin typeface="TT Interphases"/>
                        </a:rPr>
                        <a:t>INTELIGENCIA</a:t>
                      </a:r>
                      <a:endParaRPr lang="en-US" sz="1100"/>
                    </a:p>
                  </a:txBody>
                  <a:tcPr marL="190500" marR="190500" marT="190500" marB="190500" anchor="ctr">
                    <a:lnL w="0" cap="flat" cmpd="sng" algn="ctr">
                      <a:solidFill>
                        <a:srgbClr val="000000"/>
                      </a:solidFill>
                      <a:prstDash val="solid"/>
                      <a:round/>
                      <a:headEnd type="none" w="med" len="med"/>
                      <a:tailEnd type="none" w="med" len="med"/>
                    </a:lnL>
                    <a:lnR w="19050" cap="flat" cmpd="sng" algn="ctr">
                      <a:solidFill>
                        <a:srgbClr val="FEEFE8"/>
                      </a:solidFill>
                      <a:prstDash val="solid"/>
                      <a:round/>
                      <a:headEnd type="none" w="med" len="med"/>
                      <a:tailEnd type="none" w="med" len="med"/>
                    </a:lnR>
                    <a:lnT w="0" cap="flat" cmpd="sng" algn="ctr">
                      <a:solidFill>
                        <a:srgbClr val="000000"/>
                      </a:solidFill>
                      <a:prstDash val="solid"/>
                      <a:round/>
                      <a:headEnd type="none" w="med" len="med"/>
                      <a:tailEnd type="none" w="med" len="med"/>
                    </a:lnT>
                    <a:lnB w="19050" cap="flat" cmpd="sng" algn="ctr">
                      <a:solidFill>
                        <a:srgbClr val="FEEFE8"/>
                      </a:solidFill>
                      <a:prstDash val="solid"/>
                      <a:round/>
                      <a:headEnd type="none" w="med" len="med"/>
                      <a:tailEnd type="none" w="med" len="med"/>
                    </a:lnB>
                    <a:solidFill>
                      <a:srgbClr val="5271FF"/>
                    </a:solidFill>
                  </a:tcPr>
                </a:tc>
                <a:tc>
                  <a:txBody>
                    <a:bodyPr/>
                    <a:lstStyle/>
                    <a:p>
                      <a:pPr algn="ctr">
                        <a:lnSpc>
                          <a:spcPts val="3780"/>
                        </a:lnSpc>
                        <a:defRPr/>
                      </a:pPr>
                      <a:endParaRPr lang="en-US" sz="1100"/>
                    </a:p>
                  </a:txBody>
                  <a:tcPr marL="190500" marR="190500" marT="190500" marB="190500" anchor="ctr">
                    <a:lnL w="19050" cap="flat" cmpd="sng" algn="ctr">
                      <a:solidFill>
                        <a:srgbClr val="FEEFE8"/>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19050" cap="flat" cmpd="sng" algn="ctr">
                      <a:solidFill>
                        <a:srgbClr val="FEEFE8"/>
                      </a:solidFill>
                      <a:prstDash val="solid"/>
                      <a:round/>
                      <a:headEnd type="none" w="med" len="med"/>
                      <a:tailEnd type="none" w="med" len="med"/>
                    </a:lnB>
                    <a:solidFill>
                      <a:srgbClr val="5271FF"/>
                    </a:solidFill>
                  </a:tcPr>
                </a:tc>
                <a:extLst>
                  <a:ext uri="{0D108BD9-81ED-4DB2-BD59-A6C34878D82A}">
                    <a16:rowId xmlns:a16="http://schemas.microsoft.com/office/drawing/2014/main" val="10000"/>
                  </a:ext>
                </a:extLst>
              </a:tr>
              <a:tr h="7513120">
                <a:tc>
                  <a:txBody>
                    <a:bodyPr/>
                    <a:lstStyle/>
                    <a:p>
                      <a:pPr algn="just">
                        <a:lnSpc>
                          <a:spcPts val="2800"/>
                        </a:lnSpc>
                        <a:defRPr/>
                      </a:pPr>
                      <a:r>
                        <a:rPr lang="en-US" sz="2000">
                          <a:solidFill>
                            <a:srgbClr val="000000"/>
                          </a:solidFill>
                          <a:latin typeface="TT Interphases"/>
                        </a:rPr>
                        <a:t>Es quizá el aspecto más dinámico de tu personalidad, y se distingue por tu capacidad de amoldarte a nuevas situaciones y la habilidad para resolver los problemas que la vida te plantea.</a:t>
                      </a:r>
                      <a:endParaRPr lang="en-US" sz="1100"/>
                    </a:p>
                    <a:p>
                      <a:pPr algn="just">
                        <a:lnSpc>
                          <a:spcPts val="2800"/>
                        </a:lnSpc>
                      </a:pPr>
                      <a:r>
                        <a:rPr lang="en-US" sz="2000">
                          <a:solidFill>
                            <a:srgbClr val="000000"/>
                          </a:solidFill>
                          <a:latin typeface="TT Interphases"/>
                        </a:rPr>
                        <a:t>Aquí entra en juego la manera de interpretar la información que recibes del mundo exterior, y la disposición para enfrentarte a conceptos que contradigan lo que crees saber.</a:t>
                      </a:r>
                    </a:p>
                    <a:p>
                      <a:pPr algn="just">
                        <a:lnSpc>
                          <a:spcPts val="2800"/>
                        </a:lnSpc>
                      </a:pPr>
                      <a:endParaRPr lang="en-US" sz="2000">
                        <a:solidFill>
                          <a:srgbClr val="000000"/>
                        </a:solidFill>
                        <a:latin typeface="TT Interphases"/>
                      </a:endParaRPr>
                    </a:p>
                    <a:p>
                      <a:pPr algn="just">
                        <a:lnSpc>
                          <a:spcPts val="2800"/>
                        </a:lnSpc>
                      </a:pPr>
                      <a:r>
                        <a:rPr lang="en-US" sz="2000">
                          <a:solidFill>
                            <a:srgbClr val="000000"/>
                          </a:solidFill>
                          <a:latin typeface="TT Interphases"/>
                        </a:rPr>
                        <a:t>Aunque existen muchos factores que intervienen en el desarrollo de la inteligencia; es importante señalar que tu habilidad para resolver problemas, y asimilar información; no tiene una relación directa con tu nivel académico o cultural. Dicho de otra forma, una persona inteligente no es siempre la que estudia más; sino la que resuelve mejor – aunque claro, si te mantienes abierto/a al aprendizaje constante, y tienes buenos hábitos de estudio, podrás aprovechar mejor todo el potencial de tu intelecto. </a:t>
                      </a:r>
                    </a:p>
                    <a:p>
                      <a:pPr algn="just">
                        <a:lnSpc>
                          <a:spcPts val="2800"/>
                        </a:lnSpc>
                      </a:pPr>
                      <a:r>
                        <a:rPr lang="en-US" sz="2000">
                          <a:solidFill>
                            <a:srgbClr val="000000"/>
                          </a:solidFill>
                          <a:latin typeface="TT Interphases"/>
                        </a:rPr>
                        <a:t>Existen teorías que dividen la inteligencia en distintos tipos, precisando que cada individuo suele tener una mayor inclinación, hacia determinados tipos de inteligencia, mientras reduce el desarrollo de algunos otros.</a:t>
                      </a:r>
                    </a:p>
                    <a:p>
                      <a:pPr algn="just">
                        <a:lnSpc>
                          <a:spcPts val="2800"/>
                        </a:lnSpc>
                      </a:pPr>
                      <a:endParaRPr lang="en-US" sz="2000">
                        <a:solidFill>
                          <a:srgbClr val="000000"/>
                        </a:solidFill>
                        <a:latin typeface="TT Interphases"/>
                      </a:endParaRPr>
                    </a:p>
                  </a:txBody>
                  <a:tcPr marL="190500" marR="190500" marT="190500" marB="190500" anchor="ctr">
                    <a:lnL w="0" cap="flat" cmpd="sng" algn="ctr">
                      <a:solidFill>
                        <a:srgbClr val="000000"/>
                      </a:solidFill>
                      <a:prstDash val="solid"/>
                      <a:round/>
                      <a:headEnd type="none" w="med" len="med"/>
                      <a:tailEnd type="none" w="med" len="med"/>
                    </a:lnL>
                    <a:lnR w="19050" cap="flat" cmpd="sng" algn="ctr">
                      <a:solidFill>
                        <a:srgbClr val="FEEFE8"/>
                      </a:solidFill>
                      <a:prstDash val="solid"/>
                      <a:round/>
                      <a:headEnd type="none" w="med" len="med"/>
                      <a:tailEnd type="none" w="med" len="med"/>
                    </a:lnR>
                    <a:lnT w="19050" cap="flat" cmpd="sng" algn="ctr">
                      <a:solidFill>
                        <a:srgbClr val="FEEFE8"/>
                      </a:solidFill>
                      <a:prstDash val="solid"/>
                      <a:round/>
                      <a:headEnd type="none" w="med" len="med"/>
                      <a:tailEnd type="none" w="med" len="med"/>
                    </a:lnT>
                    <a:lnB w="0" cap="flat" cmpd="sng" algn="ctr">
                      <a:solidFill>
                        <a:srgbClr val="000000"/>
                      </a:solidFill>
                      <a:prstDash val="solid"/>
                      <a:round/>
                      <a:headEnd type="none" w="med" len="med"/>
                      <a:tailEnd type="none" w="med" len="med"/>
                    </a:lnB>
                    <a:solidFill>
                      <a:srgbClr val="D6EBEF"/>
                    </a:solidFill>
                  </a:tcPr>
                </a:tc>
                <a:tc>
                  <a:txBody>
                    <a:bodyPr/>
                    <a:lstStyle/>
                    <a:p>
                      <a:pPr algn="just">
                        <a:lnSpc>
                          <a:spcPts val="2100"/>
                        </a:lnSpc>
                        <a:defRPr/>
                      </a:pPr>
                      <a:endParaRPr lang="en-US" sz="1100"/>
                    </a:p>
                  </a:txBody>
                  <a:tcPr marL="190500" marR="190500" marT="190500" marB="190500" anchor="ctr">
                    <a:lnL w="19050" cap="flat" cmpd="sng" algn="ctr">
                      <a:solidFill>
                        <a:srgbClr val="FEEFE8"/>
                      </a:solidFill>
                      <a:prstDash val="solid"/>
                      <a:round/>
                      <a:headEnd type="none" w="med" len="med"/>
                      <a:tailEnd type="none" w="med" len="med"/>
                    </a:lnL>
                    <a:lnR w="0" cap="flat" cmpd="sng" algn="ctr">
                      <a:solidFill>
                        <a:srgbClr val="000000"/>
                      </a:solidFill>
                      <a:prstDash val="solid"/>
                      <a:round/>
                      <a:headEnd type="none" w="med" len="med"/>
                      <a:tailEnd type="none" w="med" len="med"/>
                    </a:lnR>
                    <a:lnT w="19050" cap="flat" cmpd="sng" algn="ctr">
                      <a:solidFill>
                        <a:srgbClr val="FEEFE8"/>
                      </a:solidFill>
                      <a:prstDash val="solid"/>
                      <a:round/>
                      <a:headEnd type="none" w="med" len="med"/>
                      <a:tailEnd type="none" w="med" len="med"/>
                    </a:lnT>
                    <a:lnB w="0" cap="flat" cmpd="sng" algn="ctr">
                      <a:solidFill>
                        <a:srgbClr val="000000"/>
                      </a:solidFill>
                      <a:prstDash val="solid"/>
                      <a:round/>
                      <a:headEnd type="none" w="med" len="med"/>
                      <a:tailEnd type="none" w="med" len="med"/>
                    </a:lnB>
                    <a:solidFill>
                      <a:srgbClr val="D6EBEF"/>
                    </a:solidFill>
                  </a:tcPr>
                </a:tc>
                <a:extLst>
                  <a:ext uri="{0D108BD9-81ED-4DB2-BD59-A6C34878D82A}">
                    <a16:rowId xmlns:a16="http://schemas.microsoft.com/office/drawing/2014/main" val="10001"/>
                  </a:ext>
                </a:extLst>
              </a:tr>
            </a:tbl>
          </a:graphicData>
        </a:graphic>
      </p:graphicFrame>
      <p:sp>
        <p:nvSpPr>
          <p:cNvPr id="4" name="Freeform 4"/>
          <p:cNvSpPr/>
          <p:nvPr/>
        </p:nvSpPr>
        <p:spPr>
          <a:xfrm>
            <a:off x="14818307" y="-366220"/>
            <a:ext cx="3469693" cy="3469693"/>
          </a:xfrm>
          <a:custGeom>
            <a:avLst/>
            <a:gdLst/>
            <a:ahLst/>
            <a:cxnLst/>
            <a:rect l="l" t="t" r="r" b="b"/>
            <a:pathLst>
              <a:path w="3469693" h="3469693">
                <a:moveTo>
                  <a:pt x="0" y="0"/>
                </a:moveTo>
                <a:lnTo>
                  <a:pt x="3469693" y="0"/>
                </a:lnTo>
                <a:lnTo>
                  <a:pt x="3469693" y="3469693"/>
                </a:lnTo>
                <a:lnTo>
                  <a:pt x="0" y="346969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11305197" y="228304"/>
            <a:ext cx="2620316" cy="2620316"/>
          </a:xfrm>
          <a:custGeom>
            <a:avLst/>
            <a:gdLst/>
            <a:ahLst/>
            <a:cxnLst/>
            <a:rect l="l" t="t" r="r" b="b"/>
            <a:pathLst>
              <a:path w="2620316" h="2620316">
                <a:moveTo>
                  <a:pt x="0" y="0"/>
                </a:moveTo>
                <a:lnTo>
                  <a:pt x="2620316" y="0"/>
                </a:lnTo>
                <a:lnTo>
                  <a:pt x="2620316" y="2620316"/>
                </a:lnTo>
                <a:lnTo>
                  <a:pt x="0" y="262031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1">
          <a:gsLst>
            <a:gs pos="0">
              <a:srgbClr val="8C52FF">
                <a:alpha val="100000"/>
              </a:srgbClr>
            </a:gs>
            <a:gs pos="100000">
              <a:srgbClr val="5CE1E6">
                <a:alpha val="100000"/>
              </a:srgbClr>
            </a:gs>
          </a:gsLst>
          <a:lin ang="0"/>
        </a:gradFill>
        <a:effectLst/>
      </p:bgPr>
    </p:bg>
    <p:spTree>
      <p:nvGrpSpPr>
        <p:cNvPr id="1" name=""/>
        <p:cNvGrpSpPr/>
        <p:nvPr/>
      </p:nvGrpSpPr>
      <p:grpSpPr>
        <a:xfrm>
          <a:off x="0" y="0"/>
          <a:ext cx="0" cy="0"/>
          <a:chOff x="0" y="0"/>
          <a:chExt cx="0" cy="0"/>
        </a:xfrm>
      </p:grpSpPr>
      <p:sp>
        <p:nvSpPr>
          <p:cNvPr id="2" name="Freeform 2"/>
          <p:cNvSpPr/>
          <p:nvPr/>
        </p:nvSpPr>
        <p:spPr>
          <a:xfrm flipH="1">
            <a:off x="15230764" y="3649272"/>
            <a:ext cx="7336830" cy="7336830"/>
          </a:xfrm>
          <a:custGeom>
            <a:avLst/>
            <a:gdLst/>
            <a:ahLst/>
            <a:cxnLst/>
            <a:rect l="l" t="t" r="r" b="b"/>
            <a:pathLst>
              <a:path w="7336830" h="7336830">
                <a:moveTo>
                  <a:pt x="7336830" y="0"/>
                </a:moveTo>
                <a:lnTo>
                  <a:pt x="0" y="0"/>
                </a:lnTo>
                <a:lnTo>
                  <a:pt x="0" y="7336830"/>
                </a:lnTo>
                <a:lnTo>
                  <a:pt x="7336830" y="7336830"/>
                </a:lnTo>
                <a:lnTo>
                  <a:pt x="733683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aphicFrame>
        <p:nvGraphicFramePr>
          <p:cNvPr id="3" name="Table 3"/>
          <p:cNvGraphicFramePr>
            <a:graphicFrameLocks noGrp="1"/>
          </p:cNvGraphicFramePr>
          <p:nvPr/>
        </p:nvGraphicFramePr>
        <p:xfrm>
          <a:off x="1152102" y="0"/>
          <a:ext cx="11851191" cy="10112599"/>
        </p:xfrm>
        <a:graphic>
          <a:graphicData uri="http://schemas.openxmlformats.org/drawingml/2006/table">
            <a:tbl>
              <a:tblPr/>
              <a:tblGrid>
                <a:gridCol w="11157144">
                  <a:extLst>
                    <a:ext uri="{9D8B030D-6E8A-4147-A177-3AD203B41FA5}">
                      <a16:colId xmlns:a16="http://schemas.microsoft.com/office/drawing/2014/main" val="20000"/>
                    </a:ext>
                  </a:extLst>
                </a:gridCol>
                <a:gridCol w="694048">
                  <a:extLst>
                    <a:ext uri="{9D8B030D-6E8A-4147-A177-3AD203B41FA5}">
                      <a16:colId xmlns:a16="http://schemas.microsoft.com/office/drawing/2014/main" val="20001"/>
                    </a:ext>
                  </a:extLst>
                </a:gridCol>
              </a:tblGrid>
              <a:tr h="1111474">
                <a:tc>
                  <a:txBody>
                    <a:bodyPr/>
                    <a:lstStyle/>
                    <a:p>
                      <a:pPr algn="ctr">
                        <a:lnSpc>
                          <a:spcPts val="3780"/>
                        </a:lnSpc>
                        <a:defRPr/>
                      </a:pPr>
                      <a:r>
                        <a:rPr lang="en-US" sz="2700" spc="270">
                          <a:solidFill>
                            <a:srgbClr val="FEEFE8"/>
                          </a:solidFill>
                          <a:latin typeface="TT Interphases"/>
                        </a:rPr>
                        <a:t>INTELIGENCIA</a:t>
                      </a:r>
                      <a:endParaRPr lang="en-US" sz="1100"/>
                    </a:p>
                  </a:txBody>
                  <a:tcPr marL="190500" marR="190500" marT="190500" marB="190500" anchor="ctr">
                    <a:lnL w="0" cap="flat" cmpd="sng" algn="ctr">
                      <a:solidFill>
                        <a:srgbClr val="000000"/>
                      </a:solidFill>
                      <a:prstDash val="solid"/>
                      <a:round/>
                      <a:headEnd type="none" w="med" len="med"/>
                      <a:tailEnd type="none" w="med" len="med"/>
                    </a:lnL>
                    <a:lnR w="19050" cap="flat" cmpd="sng" algn="ctr">
                      <a:solidFill>
                        <a:srgbClr val="FEEFE8"/>
                      </a:solidFill>
                      <a:prstDash val="solid"/>
                      <a:round/>
                      <a:headEnd type="none" w="med" len="med"/>
                      <a:tailEnd type="none" w="med" len="med"/>
                    </a:lnR>
                    <a:lnT w="0" cap="flat" cmpd="sng" algn="ctr">
                      <a:solidFill>
                        <a:srgbClr val="000000"/>
                      </a:solidFill>
                      <a:prstDash val="solid"/>
                      <a:round/>
                      <a:headEnd type="none" w="med" len="med"/>
                      <a:tailEnd type="none" w="med" len="med"/>
                    </a:lnT>
                    <a:lnB w="19050" cap="flat" cmpd="sng" algn="ctr">
                      <a:solidFill>
                        <a:srgbClr val="FEEFE8"/>
                      </a:solidFill>
                      <a:prstDash val="solid"/>
                      <a:round/>
                      <a:headEnd type="none" w="med" len="med"/>
                      <a:tailEnd type="none" w="med" len="med"/>
                    </a:lnB>
                    <a:solidFill>
                      <a:srgbClr val="5271FF"/>
                    </a:solidFill>
                  </a:tcPr>
                </a:tc>
                <a:tc>
                  <a:txBody>
                    <a:bodyPr/>
                    <a:lstStyle/>
                    <a:p>
                      <a:pPr algn="ctr">
                        <a:lnSpc>
                          <a:spcPts val="3780"/>
                        </a:lnSpc>
                        <a:defRPr/>
                      </a:pPr>
                      <a:endParaRPr lang="en-US" sz="1100"/>
                    </a:p>
                  </a:txBody>
                  <a:tcPr marL="190500" marR="190500" marT="190500" marB="190500" anchor="ctr">
                    <a:lnL w="19050" cap="flat" cmpd="sng" algn="ctr">
                      <a:solidFill>
                        <a:srgbClr val="FEEFE8"/>
                      </a:solidFill>
                      <a:prstDash val="solid"/>
                      <a:round/>
                      <a:headEnd type="none" w="med" len="med"/>
                      <a:tailEnd type="none" w="med" len="med"/>
                    </a:lnL>
                    <a:lnR w="0" cap="flat" cmpd="sng" algn="ctr">
                      <a:solidFill>
                        <a:srgbClr val="000000"/>
                      </a:solidFill>
                      <a:prstDash val="solid"/>
                      <a:round/>
                      <a:headEnd type="none" w="med" len="med"/>
                      <a:tailEnd type="none" w="med" len="med"/>
                    </a:lnR>
                    <a:lnT w="0" cap="flat" cmpd="sng" algn="ctr">
                      <a:solidFill>
                        <a:srgbClr val="000000"/>
                      </a:solidFill>
                      <a:prstDash val="solid"/>
                      <a:round/>
                      <a:headEnd type="none" w="med" len="med"/>
                      <a:tailEnd type="none" w="med" len="med"/>
                    </a:lnT>
                    <a:lnB w="19050" cap="flat" cmpd="sng" algn="ctr">
                      <a:solidFill>
                        <a:srgbClr val="FEEFE8"/>
                      </a:solidFill>
                      <a:prstDash val="solid"/>
                      <a:round/>
                      <a:headEnd type="none" w="med" len="med"/>
                      <a:tailEnd type="none" w="med" len="med"/>
                    </a:lnB>
                    <a:solidFill>
                      <a:srgbClr val="5271FF"/>
                    </a:solidFill>
                  </a:tcPr>
                </a:tc>
                <a:extLst>
                  <a:ext uri="{0D108BD9-81ED-4DB2-BD59-A6C34878D82A}">
                    <a16:rowId xmlns:a16="http://schemas.microsoft.com/office/drawing/2014/main" val="10000"/>
                  </a:ext>
                </a:extLst>
              </a:tr>
              <a:tr h="9001125">
                <a:tc>
                  <a:txBody>
                    <a:bodyPr/>
                    <a:lstStyle/>
                    <a:p>
                      <a:pPr algn="just">
                        <a:lnSpc>
                          <a:spcPts val="3079"/>
                        </a:lnSpc>
                        <a:defRPr/>
                      </a:pPr>
                      <a:r>
                        <a:rPr lang="en-US" sz="2199">
                          <a:solidFill>
                            <a:srgbClr val="000000"/>
                          </a:solidFill>
                          <a:latin typeface="TT Interphases"/>
                        </a:rPr>
                        <a:t>La inteligencia es:</a:t>
                      </a:r>
                      <a:endParaRPr lang="en-US" sz="1100"/>
                    </a:p>
                    <a:p>
                      <a:pPr algn="just">
                        <a:lnSpc>
                          <a:spcPts val="3079"/>
                        </a:lnSpc>
                      </a:pPr>
                      <a:r>
                        <a:rPr lang="en-US" sz="2199">
                          <a:solidFill>
                            <a:srgbClr val="000000"/>
                          </a:solidFill>
                          <a:latin typeface="TT Interphases"/>
                        </a:rPr>
                        <a:t>· Lógica – matemática: Habilidad para los números y el pensamiento práctico.</a:t>
                      </a:r>
                    </a:p>
                    <a:p>
                      <a:pPr algn="just">
                        <a:lnSpc>
                          <a:spcPts val="3079"/>
                        </a:lnSpc>
                      </a:pPr>
                      <a:r>
                        <a:rPr lang="en-US" sz="2199">
                          <a:solidFill>
                            <a:srgbClr val="000000"/>
                          </a:solidFill>
                          <a:latin typeface="TT Interphases"/>
                        </a:rPr>
                        <a:t>· Lingüística – verbal: Habilidades de expresión oral y escrita.</a:t>
                      </a:r>
                    </a:p>
                    <a:p>
                      <a:pPr algn="just">
                        <a:lnSpc>
                          <a:spcPts val="3079"/>
                        </a:lnSpc>
                      </a:pPr>
                      <a:r>
                        <a:rPr lang="en-US" sz="2199">
                          <a:solidFill>
                            <a:srgbClr val="000000"/>
                          </a:solidFill>
                          <a:latin typeface="TT Interphases"/>
                        </a:rPr>
                        <a:t>·Visual – espacial: Capacidad de reconocer las dimensiones de los objetos y       manipular eficientemente herramientas que implican desplazamiento y ubicación.</a:t>
                      </a:r>
                    </a:p>
                    <a:p>
                      <a:pPr algn="just">
                        <a:lnSpc>
                          <a:spcPts val="3079"/>
                        </a:lnSpc>
                      </a:pPr>
                      <a:r>
                        <a:rPr lang="en-US" sz="2199">
                          <a:solidFill>
                            <a:srgbClr val="000000"/>
                          </a:solidFill>
                          <a:latin typeface="TT Interphases"/>
                        </a:rPr>
                        <a:t>· Musical: Sensibilidad para la apreciación, reconocimiento y creación de sonidos,   ritmos y melodías.</a:t>
                      </a:r>
                    </a:p>
                    <a:p>
                      <a:pPr algn="just">
                        <a:lnSpc>
                          <a:spcPts val="3079"/>
                        </a:lnSpc>
                      </a:pPr>
                      <a:r>
                        <a:rPr lang="en-US" sz="2199">
                          <a:solidFill>
                            <a:srgbClr val="000000"/>
                          </a:solidFill>
                          <a:latin typeface="TT Interphases"/>
                        </a:rPr>
                        <a:t>· Natural: Capacidad para relacionarse armónicamente con flora y fauna.</a:t>
                      </a:r>
                    </a:p>
                    <a:p>
                      <a:pPr algn="just">
                        <a:lnSpc>
                          <a:spcPts val="3079"/>
                        </a:lnSpc>
                      </a:pPr>
                      <a:r>
                        <a:rPr lang="en-US" sz="2199">
                          <a:solidFill>
                            <a:srgbClr val="000000"/>
                          </a:solidFill>
                          <a:latin typeface="TT Interphases"/>
                        </a:rPr>
                        <a:t>· Corporal: Habilidad para controlar el propio cuerpo (flexibilidad, reflejos, velocidad)  y consciencia de la expresión física (lenguaje corporal).</a:t>
                      </a:r>
                    </a:p>
                    <a:p>
                      <a:pPr algn="just">
                        <a:lnSpc>
                          <a:spcPts val="3079"/>
                        </a:lnSpc>
                      </a:pPr>
                      <a:r>
                        <a:rPr lang="en-US" sz="2199">
                          <a:solidFill>
                            <a:srgbClr val="000000"/>
                          </a:solidFill>
                          <a:latin typeface="TT Interphases"/>
                        </a:rPr>
                        <a:t>· Interpersonal: Habilidad para empatizar con las demás personas y reconocer sus necesidades y sensaciones.</a:t>
                      </a:r>
                    </a:p>
                    <a:p>
                      <a:pPr algn="just">
                        <a:lnSpc>
                          <a:spcPts val="3079"/>
                        </a:lnSpc>
                      </a:pPr>
                      <a:r>
                        <a:rPr lang="en-US" sz="2199">
                          <a:solidFill>
                            <a:srgbClr val="000000"/>
                          </a:solidFill>
                          <a:latin typeface="TT Interphases"/>
                        </a:rPr>
                        <a:t>· Intrapersonal: Capacidad de conectar con uno mismo, reflexionar y construir una visión objetiva de tus habilidades y defectos.</a:t>
                      </a:r>
                    </a:p>
                    <a:p>
                      <a:pPr algn="just">
                        <a:lnSpc>
                          <a:spcPts val="3079"/>
                        </a:lnSpc>
                      </a:pPr>
                      <a:endParaRPr lang="en-US" sz="2199">
                        <a:solidFill>
                          <a:srgbClr val="000000"/>
                        </a:solidFill>
                        <a:latin typeface="TT Interphases"/>
                      </a:endParaRPr>
                    </a:p>
                    <a:p>
                      <a:pPr algn="just">
                        <a:lnSpc>
                          <a:spcPts val="3079"/>
                        </a:lnSpc>
                      </a:pPr>
                      <a:r>
                        <a:rPr lang="en-US" sz="2199">
                          <a:solidFill>
                            <a:srgbClr val="5271FF"/>
                          </a:solidFill>
                          <a:latin typeface="TT Interphases"/>
                        </a:rPr>
                        <a:t>Como puedes observar, tu personalidad tiene diferentes factores que se conectan entre sí y te convierten en un individuo único. Las condiciones biológicas, genéticas, físicas, sociales y culturales son fuerzas que conviven entre sí y construyen tu identidad. </a:t>
                      </a:r>
                    </a:p>
                    <a:p>
                      <a:pPr algn="just">
                        <a:lnSpc>
                          <a:spcPts val="3079"/>
                        </a:lnSpc>
                      </a:pPr>
                      <a:r>
                        <a:rPr lang="en-US" sz="2199">
                          <a:solidFill>
                            <a:srgbClr val="5271FF"/>
                          </a:solidFill>
                          <a:latin typeface="TT Interphases"/>
                        </a:rPr>
                        <a:t>Ahora hagamos una prueba rápida de personalidad que te ayudará a identificarte mejor y a considerar algunos aspectos donde puedes mejorar. </a:t>
                      </a:r>
                    </a:p>
                    <a:p>
                      <a:pPr algn="just">
                        <a:lnSpc>
                          <a:spcPts val="3079"/>
                        </a:lnSpc>
                      </a:pPr>
                      <a:endParaRPr lang="en-US" sz="2199">
                        <a:solidFill>
                          <a:srgbClr val="5271FF"/>
                        </a:solidFill>
                        <a:latin typeface="TT Interphases"/>
                      </a:endParaRPr>
                    </a:p>
                  </a:txBody>
                  <a:tcPr marL="190500" marR="190500" marT="190500" marB="190500" anchor="ctr">
                    <a:lnL w="0" cap="flat" cmpd="sng" algn="ctr">
                      <a:solidFill>
                        <a:srgbClr val="000000"/>
                      </a:solidFill>
                      <a:prstDash val="solid"/>
                      <a:round/>
                      <a:headEnd type="none" w="med" len="med"/>
                      <a:tailEnd type="none" w="med" len="med"/>
                    </a:lnL>
                    <a:lnR w="19050" cap="flat" cmpd="sng" algn="ctr">
                      <a:solidFill>
                        <a:srgbClr val="FEEFE8"/>
                      </a:solidFill>
                      <a:prstDash val="solid"/>
                      <a:round/>
                      <a:headEnd type="none" w="med" len="med"/>
                      <a:tailEnd type="none" w="med" len="med"/>
                    </a:lnR>
                    <a:lnT w="19050" cap="flat" cmpd="sng" algn="ctr">
                      <a:solidFill>
                        <a:srgbClr val="FEEFE8"/>
                      </a:solidFill>
                      <a:prstDash val="solid"/>
                      <a:round/>
                      <a:headEnd type="none" w="med" len="med"/>
                      <a:tailEnd type="none" w="med" len="med"/>
                    </a:lnT>
                    <a:lnB w="0" cap="flat" cmpd="sng" algn="ctr">
                      <a:solidFill>
                        <a:srgbClr val="000000"/>
                      </a:solidFill>
                      <a:prstDash val="solid"/>
                      <a:round/>
                      <a:headEnd type="none" w="med" len="med"/>
                      <a:tailEnd type="none" w="med" len="med"/>
                    </a:lnB>
                    <a:solidFill>
                      <a:srgbClr val="D6EBEF"/>
                    </a:solidFill>
                  </a:tcPr>
                </a:tc>
                <a:tc>
                  <a:txBody>
                    <a:bodyPr/>
                    <a:lstStyle/>
                    <a:p>
                      <a:pPr algn="just">
                        <a:lnSpc>
                          <a:spcPts val="2100"/>
                        </a:lnSpc>
                        <a:defRPr/>
                      </a:pPr>
                      <a:endParaRPr lang="en-US" sz="1100"/>
                    </a:p>
                  </a:txBody>
                  <a:tcPr marL="190500" marR="190500" marT="190500" marB="190500" anchor="ctr">
                    <a:lnL w="19050" cap="flat" cmpd="sng" algn="ctr">
                      <a:solidFill>
                        <a:srgbClr val="FEEFE8"/>
                      </a:solidFill>
                      <a:prstDash val="solid"/>
                      <a:round/>
                      <a:headEnd type="none" w="med" len="med"/>
                      <a:tailEnd type="none" w="med" len="med"/>
                    </a:lnL>
                    <a:lnR w="0" cap="flat" cmpd="sng" algn="ctr">
                      <a:solidFill>
                        <a:srgbClr val="000000"/>
                      </a:solidFill>
                      <a:prstDash val="solid"/>
                      <a:round/>
                      <a:headEnd type="none" w="med" len="med"/>
                      <a:tailEnd type="none" w="med" len="med"/>
                    </a:lnR>
                    <a:lnT w="19050" cap="flat" cmpd="sng" algn="ctr">
                      <a:solidFill>
                        <a:srgbClr val="FEEFE8"/>
                      </a:solidFill>
                      <a:prstDash val="solid"/>
                      <a:round/>
                      <a:headEnd type="none" w="med" len="med"/>
                      <a:tailEnd type="none" w="med" len="med"/>
                    </a:lnT>
                    <a:lnB w="0" cap="flat" cmpd="sng" algn="ctr">
                      <a:solidFill>
                        <a:srgbClr val="000000"/>
                      </a:solidFill>
                      <a:prstDash val="solid"/>
                      <a:round/>
                      <a:headEnd type="none" w="med" len="med"/>
                      <a:tailEnd type="none" w="med" len="med"/>
                    </a:lnB>
                    <a:solidFill>
                      <a:srgbClr val="D6EBEF"/>
                    </a:solidFill>
                  </a:tcPr>
                </a:tc>
                <a:extLst>
                  <a:ext uri="{0D108BD9-81ED-4DB2-BD59-A6C34878D82A}">
                    <a16:rowId xmlns:a16="http://schemas.microsoft.com/office/drawing/2014/main" val="10001"/>
                  </a:ext>
                </a:extLst>
              </a:tr>
            </a:tbl>
          </a:graphicData>
        </a:graphic>
      </p:graphicFrame>
      <p:sp>
        <p:nvSpPr>
          <p:cNvPr id="4" name="Freeform 4"/>
          <p:cNvSpPr/>
          <p:nvPr/>
        </p:nvSpPr>
        <p:spPr>
          <a:xfrm>
            <a:off x="15230764" y="-196385"/>
            <a:ext cx="3469693" cy="3469693"/>
          </a:xfrm>
          <a:custGeom>
            <a:avLst/>
            <a:gdLst/>
            <a:ahLst/>
            <a:cxnLst/>
            <a:rect l="l" t="t" r="r" b="b"/>
            <a:pathLst>
              <a:path w="3469693" h="3469693">
                <a:moveTo>
                  <a:pt x="0" y="0"/>
                </a:moveTo>
                <a:lnTo>
                  <a:pt x="3469693" y="0"/>
                </a:lnTo>
                <a:lnTo>
                  <a:pt x="3469693" y="3469693"/>
                </a:lnTo>
                <a:lnTo>
                  <a:pt x="0" y="346969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5" name="Freeform 5"/>
          <p:cNvSpPr/>
          <p:nvPr/>
        </p:nvSpPr>
        <p:spPr>
          <a:xfrm>
            <a:off x="13003294" y="810340"/>
            <a:ext cx="1819920" cy="1819920"/>
          </a:xfrm>
          <a:custGeom>
            <a:avLst/>
            <a:gdLst/>
            <a:ahLst/>
            <a:cxnLst/>
            <a:rect l="l" t="t" r="r" b="b"/>
            <a:pathLst>
              <a:path w="1819920" h="1819920">
                <a:moveTo>
                  <a:pt x="0" y="0"/>
                </a:moveTo>
                <a:lnTo>
                  <a:pt x="1819920" y="0"/>
                </a:lnTo>
                <a:lnTo>
                  <a:pt x="1819920" y="1819920"/>
                </a:lnTo>
                <a:lnTo>
                  <a:pt x="0" y="1819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6" name="Freeform 6"/>
          <p:cNvSpPr/>
          <p:nvPr/>
        </p:nvSpPr>
        <p:spPr>
          <a:xfrm>
            <a:off x="11989165" y="4098014"/>
            <a:ext cx="3375470" cy="3543801"/>
          </a:xfrm>
          <a:custGeom>
            <a:avLst/>
            <a:gdLst/>
            <a:ahLst/>
            <a:cxnLst/>
            <a:rect l="l" t="t" r="r" b="b"/>
            <a:pathLst>
              <a:path w="3375470" h="3543801">
                <a:moveTo>
                  <a:pt x="0" y="0"/>
                </a:moveTo>
                <a:lnTo>
                  <a:pt x="3375471" y="0"/>
                </a:lnTo>
                <a:lnTo>
                  <a:pt x="3375471" y="3543801"/>
                </a:lnTo>
                <a:lnTo>
                  <a:pt x="0" y="354380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271FF"/>
        </a:solidFill>
        <a:effectLst/>
      </p:bgPr>
    </p:bg>
    <p:spTree>
      <p:nvGrpSpPr>
        <p:cNvPr id="1" name=""/>
        <p:cNvGrpSpPr/>
        <p:nvPr/>
      </p:nvGrpSpPr>
      <p:grpSpPr>
        <a:xfrm>
          <a:off x="0" y="0"/>
          <a:ext cx="0" cy="0"/>
          <a:chOff x="0" y="0"/>
          <a:chExt cx="0" cy="0"/>
        </a:xfrm>
      </p:grpSpPr>
      <p:grpSp>
        <p:nvGrpSpPr>
          <p:cNvPr id="2" name="Group 2"/>
          <p:cNvGrpSpPr/>
          <p:nvPr/>
        </p:nvGrpSpPr>
        <p:grpSpPr>
          <a:xfrm>
            <a:off x="8537732" y="1628304"/>
            <a:ext cx="8721568" cy="8087258"/>
            <a:chOff x="0" y="0"/>
            <a:chExt cx="11628757" cy="10783011"/>
          </a:xfrm>
        </p:grpSpPr>
        <p:sp>
          <p:nvSpPr>
            <p:cNvPr id="3" name="TextBox 3"/>
            <p:cNvSpPr txBox="1"/>
            <p:nvPr/>
          </p:nvSpPr>
          <p:spPr>
            <a:xfrm>
              <a:off x="0" y="2275952"/>
              <a:ext cx="11628757" cy="8507059"/>
            </a:xfrm>
            <a:prstGeom prst="rect">
              <a:avLst/>
            </a:prstGeom>
          </p:spPr>
          <p:txBody>
            <a:bodyPr lIns="0" tIns="0" rIns="0" bIns="0" rtlCol="0" anchor="t">
              <a:spAutoFit/>
            </a:bodyPr>
            <a:lstStyle/>
            <a:p>
              <a:pPr algn="r">
                <a:lnSpc>
                  <a:spcPts val="3650"/>
                </a:lnSpc>
              </a:pPr>
              <a:r>
                <a:rPr lang="en-US" sz="2807">
                  <a:solidFill>
                    <a:srgbClr val="FFFFFF"/>
                  </a:solidFill>
                  <a:latin typeface="TT Interphases"/>
                </a:rPr>
                <a:t>El desarrollo de la personalidad se inicia desde que nacemos, aunque es en la adolescencia cuando comienzan a sentarse las bases que nos definirán mentalmente. La búsqueda de nuestra propia identidad requiere de la dirección del Espíritu Santo para que nuestra personalidad sea de agrado al Señor. En la etapa de la adolescencia surgen muchas inquietudes, pero recuerda que Cristo nos da la seguridad que está con nosotros todos los días; que su gracia y su poder te acompañen y que tengas un desarrollo pleno para que mediante tu personalidad glorifiques a Dios tu Creador. </a:t>
              </a:r>
            </a:p>
            <a:p>
              <a:pPr algn="r">
                <a:lnSpc>
                  <a:spcPts val="3650"/>
                </a:lnSpc>
              </a:pPr>
              <a:endParaRPr lang="en-US" sz="2807">
                <a:solidFill>
                  <a:srgbClr val="FFFFFF"/>
                </a:solidFill>
                <a:latin typeface="TT Interphases"/>
              </a:endParaRPr>
            </a:p>
            <a:p>
              <a:pPr algn="r">
                <a:lnSpc>
                  <a:spcPts val="3650"/>
                </a:lnSpc>
              </a:pPr>
              <a:endParaRPr lang="en-US" sz="2807">
                <a:solidFill>
                  <a:srgbClr val="FFFFFF"/>
                </a:solidFill>
                <a:latin typeface="TT Interphases"/>
              </a:endParaRPr>
            </a:p>
          </p:txBody>
        </p:sp>
        <p:sp>
          <p:nvSpPr>
            <p:cNvPr id="4" name="TextBox 4"/>
            <p:cNvSpPr txBox="1"/>
            <p:nvPr/>
          </p:nvSpPr>
          <p:spPr>
            <a:xfrm>
              <a:off x="0" y="0"/>
              <a:ext cx="11628757" cy="1552965"/>
            </a:xfrm>
            <a:prstGeom prst="rect">
              <a:avLst/>
            </a:prstGeom>
          </p:spPr>
          <p:txBody>
            <a:bodyPr lIns="0" tIns="0" rIns="0" bIns="0" rtlCol="0" anchor="t">
              <a:spAutoFit/>
            </a:bodyPr>
            <a:lstStyle/>
            <a:p>
              <a:pPr algn="r">
                <a:lnSpc>
                  <a:spcPts val="9238"/>
                </a:lnSpc>
              </a:pPr>
              <a:r>
                <a:rPr lang="en-US" sz="7699">
                  <a:solidFill>
                    <a:srgbClr val="FFFFFF"/>
                  </a:solidFill>
                  <a:latin typeface="TT Interphases"/>
                </a:rPr>
                <a:t>Conclusión</a:t>
              </a:r>
            </a:p>
          </p:txBody>
        </p:sp>
      </p:grpSp>
      <p:grpSp>
        <p:nvGrpSpPr>
          <p:cNvPr id="5" name="Group 5"/>
          <p:cNvGrpSpPr/>
          <p:nvPr/>
        </p:nvGrpSpPr>
        <p:grpSpPr>
          <a:xfrm rot="-10800000">
            <a:off x="1148401" y="2695503"/>
            <a:ext cx="5967177" cy="8970501"/>
            <a:chOff x="0" y="0"/>
            <a:chExt cx="4224020" cy="6350000"/>
          </a:xfrm>
        </p:grpSpPr>
        <p:sp>
          <p:nvSpPr>
            <p:cNvPr id="6" name="Freeform 6"/>
            <p:cNvSpPr/>
            <p:nvPr/>
          </p:nvSpPr>
          <p:spPr>
            <a:xfrm>
              <a:off x="0" y="0"/>
              <a:ext cx="4224020" cy="6350000"/>
            </a:xfrm>
            <a:custGeom>
              <a:avLst/>
              <a:gdLst/>
              <a:ahLst/>
              <a:cxnLst/>
              <a:rect l="l" t="t" r="r" b="b"/>
              <a:pathLst>
                <a:path w="4224020" h="6350000">
                  <a:moveTo>
                    <a:pt x="4224020" y="6350000"/>
                  </a:moveTo>
                  <a:lnTo>
                    <a:pt x="2441575" y="6350000"/>
                  </a:lnTo>
                  <a:cubicBezTo>
                    <a:pt x="1093089" y="6350000"/>
                    <a:pt x="0" y="5256911"/>
                    <a:pt x="0" y="3908425"/>
                  </a:cubicBezTo>
                  <a:lnTo>
                    <a:pt x="0" y="0"/>
                  </a:lnTo>
                  <a:lnTo>
                    <a:pt x="1782445" y="0"/>
                  </a:lnTo>
                  <a:cubicBezTo>
                    <a:pt x="3130931" y="0"/>
                    <a:pt x="4224020" y="1093089"/>
                    <a:pt x="4224020" y="2441575"/>
                  </a:cubicBezTo>
                  <a:lnTo>
                    <a:pt x="4224020" y="6350000"/>
                  </a:lnTo>
                  <a:close/>
                </a:path>
              </a:pathLst>
            </a:custGeom>
            <a:gradFill rotWithShape="1">
              <a:gsLst>
                <a:gs pos="0">
                  <a:srgbClr val="8C52FF">
                    <a:alpha val="100000"/>
                  </a:srgbClr>
                </a:gs>
                <a:gs pos="100000">
                  <a:srgbClr val="5CE1E6">
                    <a:alpha val="100000"/>
                  </a:srgbClr>
                </a:gs>
              </a:gsLst>
              <a:lin ang="0"/>
            </a:gradFill>
          </p:spPr>
          <p:txBody>
            <a:bodyPr/>
            <a:lstStyle/>
            <a:p>
              <a:endParaRPr lang="en-US"/>
            </a:p>
          </p:txBody>
        </p:sp>
      </p:grpSp>
      <p:sp>
        <p:nvSpPr>
          <p:cNvPr id="7" name="Freeform 7"/>
          <p:cNvSpPr/>
          <p:nvPr/>
        </p:nvSpPr>
        <p:spPr>
          <a:xfrm rot="-10800000" flipH="1">
            <a:off x="5971692" y="7179290"/>
            <a:ext cx="3172308" cy="3172308"/>
          </a:xfrm>
          <a:custGeom>
            <a:avLst/>
            <a:gdLst/>
            <a:ahLst/>
            <a:cxnLst/>
            <a:rect l="l" t="t" r="r" b="b"/>
            <a:pathLst>
              <a:path w="3172308" h="3172308">
                <a:moveTo>
                  <a:pt x="3172308" y="0"/>
                </a:moveTo>
                <a:lnTo>
                  <a:pt x="0" y="0"/>
                </a:lnTo>
                <a:lnTo>
                  <a:pt x="0" y="3172308"/>
                </a:lnTo>
                <a:lnTo>
                  <a:pt x="3172308" y="3172308"/>
                </a:lnTo>
                <a:lnTo>
                  <a:pt x="317230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8" name="Freeform 8"/>
          <p:cNvSpPr/>
          <p:nvPr/>
        </p:nvSpPr>
        <p:spPr>
          <a:xfrm rot="-10800000">
            <a:off x="-1199462" y="3806345"/>
            <a:ext cx="3996950" cy="3996950"/>
          </a:xfrm>
          <a:custGeom>
            <a:avLst/>
            <a:gdLst/>
            <a:ahLst/>
            <a:cxnLst/>
            <a:rect l="l" t="t" r="r" b="b"/>
            <a:pathLst>
              <a:path w="3996950" h="3996950">
                <a:moveTo>
                  <a:pt x="0" y="0"/>
                </a:moveTo>
                <a:lnTo>
                  <a:pt x="3996950" y="0"/>
                </a:lnTo>
                <a:lnTo>
                  <a:pt x="3996950" y="3996950"/>
                </a:lnTo>
                <a:lnTo>
                  <a:pt x="0" y="399695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9" name="Freeform 9"/>
          <p:cNvSpPr/>
          <p:nvPr/>
        </p:nvSpPr>
        <p:spPr>
          <a:xfrm rot="-10800000">
            <a:off x="1131587" y="1225764"/>
            <a:ext cx="1469739" cy="1469739"/>
          </a:xfrm>
          <a:custGeom>
            <a:avLst/>
            <a:gdLst/>
            <a:ahLst/>
            <a:cxnLst/>
            <a:rect l="l" t="t" r="r" b="b"/>
            <a:pathLst>
              <a:path w="1469739" h="1469739">
                <a:moveTo>
                  <a:pt x="0" y="0"/>
                </a:moveTo>
                <a:lnTo>
                  <a:pt x="1469739" y="0"/>
                </a:lnTo>
                <a:lnTo>
                  <a:pt x="1469739" y="1469739"/>
                </a:lnTo>
                <a:lnTo>
                  <a:pt x="0" y="146973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271FF"/>
        </a:solidFill>
        <a:effectLst/>
      </p:bgPr>
    </p:bg>
    <p:spTree>
      <p:nvGrpSpPr>
        <p:cNvPr id="1" name=""/>
        <p:cNvGrpSpPr/>
        <p:nvPr/>
      </p:nvGrpSpPr>
      <p:grpSpPr>
        <a:xfrm>
          <a:off x="0" y="0"/>
          <a:ext cx="0" cy="0"/>
          <a:chOff x="0" y="0"/>
          <a:chExt cx="0" cy="0"/>
        </a:xfrm>
      </p:grpSpPr>
      <p:grpSp>
        <p:nvGrpSpPr>
          <p:cNvPr id="2" name="Group 2"/>
          <p:cNvGrpSpPr/>
          <p:nvPr/>
        </p:nvGrpSpPr>
        <p:grpSpPr>
          <a:xfrm>
            <a:off x="16696951" y="5521306"/>
            <a:ext cx="2532243" cy="2532243"/>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0000">
                <a:alpha val="0"/>
              </a:srgbClr>
            </a:solidFill>
          </p:spPr>
          <p:txBody>
            <a:bodyPr/>
            <a:lstStyle/>
            <a:p>
              <a:endParaRPr lang="en-US"/>
            </a:p>
          </p:txBody>
        </p:sp>
      </p:grpSp>
      <p:sp>
        <p:nvSpPr>
          <p:cNvPr id="4" name="Freeform 4"/>
          <p:cNvSpPr/>
          <p:nvPr/>
        </p:nvSpPr>
        <p:spPr>
          <a:xfrm flipH="1">
            <a:off x="16432731" y="-801364"/>
            <a:ext cx="3043026" cy="3043026"/>
          </a:xfrm>
          <a:custGeom>
            <a:avLst/>
            <a:gdLst/>
            <a:ahLst/>
            <a:cxnLst/>
            <a:rect l="l" t="t" r="r" b="b"/>
            <a:pathLst>
              <a:path w="3043026" h="3043026">
                <a:moveTo>
                  <a:pt x="3043026" y="0"/>
                </a:moveTo>
                <a:lnTo>
                  <a:pt x="0" y="0"/>
                </a:lnTo>
                <a:lnTo>
                  <a:pt x="0" y="3043026"/>
                </a:lnTo>
                <a:lnTo>
                  <a:pt x="3043026" y="3043026"/>
                </a:lnTo>
                <a:lnTo>
                  <a:pt x="304302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flipH="1">
            <a:off x="12987373" y="1385758"/>
            <a:ext cx="4078398" cy="4078398"/>
          </a:xfrm>
          <a:custGeom>
            <a:avLst/>
            <a:gdLst/>
            <a:ahLst/>
            <a:cxnLst/>
            <a:rect l="l" t="t" r="r" b="b"/>
            <a:pathLst>
              <a:path w="4078398" h="4078398">
                <a:moveTo>
                  <a:pt x="4078399" y="0"/>
                </a:moveTo>
                <a:lnTo>
                  <a:pt x="0" y="0"/>
                </a:lnTo>
                <a:lnTo>
                  <a:pt x="0" y="4078398"/>
                </a:lnTo>
                <a:lnTo>
                  <a:pt x="4078399" y="4078398"/>
                </a:lnTo>
                <a:lnTo>
                  <a:pt x="407839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0994440" y="-1134126"/>
            <a:ext cx="3431689" cy="3431689"/>
          </a:xfrm>
          <a:custGeom>
            <a:avLst/>
            <a:gdLst/>
            <a:ahLst/>
            <a:cxnLst/>
            <a:rect l="l" t="t" r="r" b="b"/>
            <a:pathLst>
              <a:path w="3431689" h="3431689">
                <a:moveTo>
                  <a:pt x="0" y="0"/>
                </a:moveTo>
                <a:lnTo>
                  <a:pt x="3431689" y="0"/>
                </a:lnTo>
                <a:lnTo>
                  <a:pt x="3431689" y="3431689"/>
                </a:lnTo>
                <a:lnTo>
                  <a:pt x="0" y="343168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rot="-10800000">
            <a:off x="17065772" y="4690102"/>
            <a:ext cx="774055" cy="774055"/>
          </a:xfrm>
          <a:custGeom>
            <a:avLst/>
            <a:gdLst/>
            <a:ahLst/>
            <a:cxnLst/>
            <a:rect l="l" t="t" r="r" b="b"/>
            <a:pathLst>
              <a:path w="774055" h="774055">
                <a:moveTo>
                  <a:pt x="0" y="0"/>
                </a:moveTo>
                <a:lnTo>
                  <a:pt x="774054" y="0"/>
                </a:lnTo>
                <a:lnTo>
                  <a:pt x="774054" y="774054"/>
                </a:lnTo>
                <a:lnTo>
                  <a:pt x="0" y="77405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8" name="Freeform 8"/>
          <p:cNvSpPr/>
          <p:nvPr/>
        </p:nvSpPr>
        <p:spPr>
          <a:xfrm>
            <a:off x="1028700" y="966016"/>
            <a:ext cx="530018" cy="687523"/>
          </a:xfrm>
          <a:custGeom>
            <a:avLst/>
            <a:gdLst/>
            <a:ahLst/>
            <a:cxnLst/>
            <a:rect l="l" t="t" r="r" b="b"/>
            <a:pathLst>
              <a:path w="530018" h="687523">
                <a:moveTo>
                  <a:pt x="0" y="0"/>
                </a:moveTo>
                <a:lnTo>
                  <a:pt x="530018" y="0"/>
                </a:lnTo>
                <a:lnTo>
                  <a:pt x="530018" y="687523"/>
                </a:lnTo>
                <a:lnTo>
                  <a:pt x="0" y="68752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9" name="Freeform 9"/>
          <p:cNvSpPr/>
          <p:nvPr/>
        </p:nvSpPr>
        <p:spPr>
          <a:xfrm>
            <a:off x="13112980" y="6611055"/>
            <a:ext cx="3827185" cy="2152792"/>
          </a:xfrm>
          <a:custGeom>
            <a:avLst/>
            <a:gdLst/>
            <a:ahLst/>
            <a:cxnLst/>
            <a:rect l="l" t="t" r="r" b="b"/>
            <a:pathLst>
              <a:path w="3827185" h="2152792">
                <a:moveTo>
                  <a:pt x="0" y="0"/>
                </a:moveTo>
                <a:lnTo>
                  <a:pt x="3827185" y="0"/>
                </a:lnTo>
                <a:lnTo>
                  <a:pt x="3827185" y="2152791"/>
                </a:lnTo>
                <a:lnTo>
                  <a:pt x="0" y="2152791"/>
                </a:lnTo>
                <a:lnTo>
                  <a:pt x="0" y="0"/>
                </a:lnTo>
                <a:close/>
              </a:path>
            </a:pathLst>
          </a:custGeom>
          <a:blipFill>
            <a:blip r:embed="rId12"/>
            <a:stretch>
              <a:fillRect/>
            </a:stretch>
          </a:blipFill>
        </p:spPr>
        <p:txBody>
          <a:bodyPr/>
          <a:lstStyle/>
          <a:p>
            <a:endParaRPr lang="en-US"/>
          </a:p>
        </p:txBody>
      </p:sp>
      <p:sp>
        <p:nvSpPr>
          <p:cNvPr id="10" name="TextBox 10"/>
          <p:cNvSpPr txBox="1"/>
          <p:nvPr/>
        </p:nvSpPr>
        <p:spPr>
          <a:xfrm>
            <a:off x="1293709" y="2863865"/>
            <a:ext cx="10857410" cy="6566759"/>
          </a:xfrm>
          <a:prstGeom prst="rect">
            <a:avLst/>
          </a:prstGeom>
        </p:spPr>
        <p:txBody>
          <a:bodyPr lIns="0" tIns="0" rIns="0" bIns="0" rtlCol="0" anchor="t">
            <a:spAutoFit/>
          </a:bodyPr>
          <a:lstStyle/>
          <a:p>
            <a:pPr>
              <a:lnSpc>
                <a:spcPts val="3487"/>
              </a:lnSpc>
            </a:pPr>
            <a:r>
              <a:rPr lang="en-US" sz="2682">
                <a:solidFill>
                  <a:srgbClr val="FEEFE8"/>
                </a:solidFill>
                <a:latin typeface="Belleza"/>
              </a:rPr>
              <a:t>“Y Jehová respondió a Samuel: No mires a su parecer, ni a lo grande de su estatura, porque yo lo desecho; porque Jehová no mira lo que mira el hombre; pues el hombre mira lo que está delante de sus ojos, pero Jehová mira el corazón”. 1 Samuel 16:7</a:t>
            </a:r>
          </a:p>
          <a:p>
            <a:pPr>
              <a:lnSpc>
                <a:spcPts val="3487"/>
              </a:lnSpc>
            </a:pPr>
            <a:endParaRPr lang="en-US" sz="2682">
              <a:solidFill>
                <a:srgbClr val="FEEFE8"/>
              </a:solidFill>
              <a:latin typeface="Belleza"/>
            </a:endParaRPr>
          </a:p>
          <a:p>
            <a:pPr>
              <a:lnSpc>
                <a:spcPts val="3487"/>
              </a:lnSpc>
            </a:pPr>
            <a:endParaRPr lang="en-US" sz="2682">
              <a:solidFill>
                <a:srgbClr val="FEEFE8"/>
              </a:solidFill>
              <a:latin typeface="Belleza"/>
            </a:endParaRPr>
          </a:p>
          <a:p>
            <a:pPr>
              <a:lnSpc>
                <a:spcPts val="3487"/>
              </a:lnSpc>
            </a:pPr>
            <a:r>
              <a:rPr lang="en-US" sz="2682">
                <a:solidFill>
                  <a:srgbClr val="FEEFE8"/>
                </a:solidFill>
                <a:latin typeface="Belleza"/>
              </a:rPr>
              <a:t>Espíritu de Profecía:</a:t>
            </a:r>
          </a:p>
          <a:p>
            <a:pPr>
              <a:lnSpc>
                <a:spcPts val="3487"/>
              </a:lnSpc>
            </a:pPr>
            <a:r>
              <a:rPr lang="en-US" sz="2682">
                <a:solidFill>
                  <a:srgbClr val="FEEFE8"/>
                </a:solidFill>
                <a:latin typeface="Belleza"/>
              </a:rPr>
              <a:t>“Se necesitan jóvenes que sean hombres de entendimiento, que aprecien las facultades intelectuales que Dios les ha dado y las cultiven con el mayor cuidado. El ejercicio amplía estas facultades, y si no se descuida el cultivo del corazón, el carácter será bien equilibrado. Los medios para mejorar están al alcance de todos. Que ninguno chasquee al Maestro cuando venga a buscar frutos, presentando solo hojas. Un propósito resuelto, santificado por la gracia de Cristo, obrará maravillas”. Mente Carácter y Personalidad 1 pág. 51.1</a:t>
            </a:r>
          </a:p>
          <a:p>
            <a:pPr>
              <a:lnSpc>
                <a:spcPts val="3487"/>
              </a:lnSpc>
            </a:pPr>
            <a:endParaRPr lang="en-US" sz="2682">
              <a:solidFill>
                <a:srgbClr val="FEEFE8"/>
              </a:solidFill>
              <a:latin typeface="Belleza"/>
            </a:endParaRPr>
          </a:p>
        </p:txBody>
      </p:sp>
      <p:sp>
        <p:nvSpPr>
          <p:cNvPr id="11" name="Freeform 11"/>
          <p:cNvSpPr/>
          <p:nvPr/>
        </p:nvSpPr>
        <p:spPr>
          <a:xfrm>
            <a:off x="12284944" y="6436661"/>
            <a:ext cx="5483257" cy="2501578"/>
          </a:xfrm>
          <a:custGeom>
            <a:avLst/>
            <a:gdLst/>
            <a:ahLst/>
            <a:cxnLst/>
            <a:rect l="l" t="t" r="r" b="b"/>
            <a:pathLst>
              <a:path w="5483257" h="2501578">
                <a:moveTo>
                  <a:pt x="0" y="0"/>
                </a:moveTo>
                <a:lnTo>
                  <a:pt x="5483257" y="0"/>
                </a:lnTo>
                <a:lnTo>
                  <a:pt x="5483257" y="2501578"/>
                </a:lnTo>
                <a:lnTo>
                  <a:pt x="0" y="250157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12" name="TextBox 12"/>
          <p:cNvSpPr txBox="1"/>
          <p:nvPr/>
        </p:nvSpPr>
        <p:spPr>
          <a:xfrm>
            <a:off x="1701795" y="666840"/>
            <a:ext cx="8629650" cy="1285875"/>
          </a:xfrm>
          <a:prstGeom prst="rect">
            <a:avLst/>
          </a:prstGeom>
        </p:spPr>
        <p:txBody>
          <a:bodyPr lIns="0" tIns="0" rIns="0" bIns="0" rtlCol="0" anchor="t">
            <a:spAutoFit/>
          </a:bodyPr>
          <a:lstStyle/>
          <a:p>
            <a:pPr marL="0" lvl="0" indent="0" algn="l">
              <a:lnSpc>
                <a:spcPts val="10199"/>
              </a:lnSpc>
            </a:pPr>
            <a:r>
              <a:rPr lang="en-US" sz="8499">
                <a:solidFill>
                  <a:srgbClr val="D6EBEF"/>
                </a:solidFill>
                <a:latin typeface="TT Interphases"/>
              </a:rPr>
              <a:t>Base Bíblica</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6EBEF"/>
        </a:solidFill>
        <a:effectLst/>
      </p:bgPr>
    </p:bg>
    <p:spTree>
      <p:nvGrpSpPr>
        <p:cNvPr id="1" name=""/>
        <p:cNvGrpSpPr/>
        <p:nvPr/>
      </p:nvGrpSpPr>
      <p:grpSpPr>
        <a:xfrm>
          <a:off x="0" y="0"/>
          <a:ext cx="0" cy="0"/>
          <a:chOff x="0" y="0"/>
          <a:chExt cx="0" cy="0"/>
        </a:xfrm>
      </p:grpSpPr>
      <p:sp>
        <p:nvSpPr>
          <p:cNvPr id="2" name="TextBox 2"/>
          <p:cNvSpPr txBox="1"/>
          <p:nvPr/>
        </p:nvSpPr>
        <p:spPr>
          <a:xfrm>
            <a:off x="0" y="1533562"/>
            <a:ext cx="8197951" cy="7452360"/>
          </a:xfrm>
          <a:prstGeom prst="rect">
            <a:avLst/>
          </a:prstGeom>
        </p:spPr>
        <p:txBody>
          <a:bodyPr lIns="0" tIns="0" rIns="0" bIns="0" rtlCol="0" anchor="t">
            <a:spAutoFit/>
          </a:bodyPr>
          <a:lstStyle/>
          <a:p>
            <a:pPr>
              <a:lnSpc>
                <a:spcPts val="3510"/>
              </a:lnSpc>
            </a:pPr>
            <a:r>
              <a:rPr lang="en-US" sz="2700">
                <a:solidFill>
                  <a:srgbClr val="000000"/>
                </a:solidFill>
                <a:latin typeface="TT Interphases"/>
              </a:rPr>
              <a:t>¿Alguna vez alguien te ha identificado o tú has identificado a alguien por una característica que posee?</a:t>
            </a:r>
          </a:p>
          <a:p>
            <a:pPr>
              <a:lnSpc>
                <a:spcPts val="3510"/>
              </a:lnSpc>
            </a:pPr>
            <a:endParaRPr lang="en-US" sz="2700">
              <a:solidFill>
                <a:srgbClr val="000000"/>
              </a:solidFill>
              <a:latin typeface="TT Interphases"/>
            </a:endParaRPr>
          </a:p>
          <a:p>
            <a:pPr>
              <a:lnSpc>
                <a:spcPts val="3510"/>
              </a:lnSpc>
            </a:pPr>
            <a:r>
              <a:rPr lang="en-US" sz="2700">
                <a:solidFill>
                  <a:srgbClr val="000000"/>
                </a:solidFill>
                <a:latin typeface="TT Interphases"/>
              </a:rPr>
              <a:t>Aquí te daré algunos ejemplos:</a:t>
            </a:r>
          </a:p>
          <a:p>
            <a:pPr marL="582930" lvl="1" indent="-291465">
              <a:lnSpc>
                <a:spcPts val="3510"/>
              </a:lnSpc>
              <a:buFont typeface="Arial"/>
              <a:buChar char="•"/>
            </a:pPr>
            <a:r>
              <a:rPr lang="en-US" sz="2700">
                <a:solidFill>
                  <a:srgbClr val="000000"/>
                </a:solidFill>
                <a:latin typeface="TT Interphases"/>
              </a:rPr>
              <a:t>Alfonso “el sabio”</a:t>
            </a:r>
          </a:p>
          <a:p>
            <a:pPr marL="582930" lvl="1" indent="-291465">
              <a:lnSpc>
                <a:spcPts val="3510"/>
              </a:lnSpc>
              <a:buFont typeface="Arial"/>
              <a:buChar char="•"/>
            </a:pPr>
            <a:r>
              <a:rPr lang="en-US" sz="2700">
                <a:solidFill>
                  <a:srgbClr val="000000"/>
                </a:solidFill>
                <a:latin typeface="TT Interphases"/>
              </a:rPr>
              <a:t>Sandra “la sonriente”</a:t>
            </a:r>
          </a:p>
          <a:p>
            <a:pPr marL="582930" lvl="1" indent="-291465">
              <a:lnSpc>
                <a:spcPts val="3510"/>
              </a:lnSpc>
              <a:buFont typeface="Arial"/>
              <a:buChar char="•"/>
            </a:pPr>
            <a:r>
              <a:rPr lang="en-US" sz="2700">
                <a:solidFill>
                  <a:srgbClr val="000000"/>
                </a:solidFill>
                <a:latin typeface="TT Interphases"/>
              </a:rPr>
              <a:t>Pedro “el ceremonioso”</a:t>
            </a:r>
          </a:p>
          <a:p>
            <a:pPr marL="582930" lvl="1" indent="-291465">
              <a:lnSpc>
                <a:spcPts val="3510"/>
              </a:lnSpc>
              <a:buFont typeface="Arial"/>
              <a:buChar char="•"/>
            </a:pPr>
            <a:r>
              <a:rPr lang="en-US" sz="2700">
                <a:solidFill>
                  <a:srgbClr val="000000"/>
                </a:solidFill>
                <a:latin typeface="TT Interphases"/>
              </a:rPr>
              <a:t>Nora “la amigable”</a:t>
            </a:r>
          </a:p>
          <a:p>
            <a:pPr>
              <a:lnSpc>
                <a:spcPts val="3510"/>
              </a:lnSpc>
            </a:pPr>
            <a:endParaRPr lang="en-US" sz="2700">
              <a:solidFill>
                <a:srgbClr val="000000"/>
              </a:solidFill>
              <a:latin typeface="TT Interphases"/>
            </a:endParaRPr>
          </a:p>
          <a:p>
            <a:pPr>
              <a:lnSpc>
                <a:spcPts val="3510"/>
              </a:lnSpc>
            </a:pPr>
            <a:r>
              <a:rPr lang="en-US" sz="2700">
                <a:solidFill>
                  <a:srgbClr val="000000"/>
                </a:solidFill>
                <a:latin typeface="TT Interphases"/>
              </a:rPr>
              <a:t>Bueno todas esas características que nos permiten identificar a alguien o sentirnos identificados con ellos, son parte de la personalidad que poseemos. Ser introvertido, sensible, racional, dominante, relajado o seguro solo reflejan aspectos de nuestra personalidad. </a:t>
            </a:r>
          </a:p>
          <a:p>
            <a:pPr>
              <a:lnSpc>
                <a:spcPts val="3510"/>
              </a:lnSpc>
            </a:pPr>
            <a:endParaRPr lang="en-US" sz="2700">
              <a:solidFill>
                <a:srgbClr val="000000"/>
              </a:solidFill>
              <a:latin typeface="TT Interphases"/>
            </a:endParaRPr>
          </a:p>
        </p:txBody>
      </p:sp>
      <p:grpSp>
        <p:nvGrpSpPr>
          <p:cNvPr id="3" name="Group 3"/>
          <p:cNvGrpSpPr/>
          <p:nvPr/>
        </p:nvGrpSpPr>
        <p:grpSpPr>
          <a:xfrm>
            <a:off x="10549373" y="0"/>
            <a:ext cx="7000276" cy="10523566"/>
            <a:chOff x="0" y="0"/>
            <a:chExt cx="4224020" cy="6350000"/>
          </a:xfrm>
        </p:grpSpPr>
        <p:sp>
          <p:nvSpPr>
            <p:cNvPr id="4" name="Freeform 4"/>
            <p:cNvSpPr/>
            <p:nvPr/>
          </p:nvSpPr>
          <p:spPr>
            <a:xfrm>
              <a:off x="0" y="0"/>
              <a:ext cx="4224020" cy="6350000"/>
            </a:xfrm>
            <a:custGeom>
              <a:avLst/>
              <a:gdLst/>
              <a:ahLst/>
              <a:cxnLst/>
              <a:rect l="l" t="t" r="r" b="b"/>
              <a:pathLst>
                <a:path w="4224020" h="6350000">
                  <a:moveTo>
                    <a:pt x="4224020" y="6350000"/>
                  </a:moveTo>
                  <a:lnTo>
                    <a:pt x="2441575" y="6350000"/>
                  </a:lnTo>
                  <a:cubicBezTo>
                    <a:pt x="1093089" y="6350000"/>
                    <a:pt x="0" y="5256911"/>
                    <a:pt x="0" y="3908425"/>
                  </a:cubicBezTo>
                  <a:lnTo>
                    <a:pt x="0" y="0"/>
                  </a:lnTo>
                  <a:lnTo>
                    <a:pt x="1782445" y="0"/>
                  </a:lnTo>
                  <a:cubicBezTo>
                    <a:pt x="3130931" y="0"/>
                    <a:pt x="4224020" y="1093089"/>
                    <a:pt x="4224020" y="2441575"/>
                  </a:cubicBezTo>
                  <a:lnTo>
                    <a:pt x="4224020" y="6350000"/>
                  </a:lnTo>
                  <a:close/>
                </a:path>
              </a:pathLst>
            </a:custGeom>
            <a:solidFill>
              <a:srgbClr val="27B8D5"/>
            </a:solidFill>
          </p:spPr>
          <p:txBody>
            <a:bodyPr/>
            <a:lstStyle/>
            <a:p>
              <a:endParaRPr lang="en-US"/>
            </a:p>
          </p:txBody>
        </p:sp>
      </p:grpSp>
      <p:sp>
        <p:nvSpPr>
          <p:cNvPr id="5" name="Freeform 5"/>
          <p:cNvSpPr/>
          <p:nvPr/>
        </p:nvSpPr>
        <p:spPr>
          <a:xfrm>
            <a:off x="9391044" y="5458419"/>
            <a:ext cx="3527503" cy="3527503"/>
          </a:xfrm>
          <a:custGeom>
            <a:avLst/>
            <a:gdLst/>
            <a:ahLst/>
            <a:cxnLst/>
            <a:rect l="l" t="t" r="r" b="b"/>
            <a:pathLst>
              <a:path w="3527503" h="3527503">
                <a:moveTo>
                  <a:pt x="0" y="0"/>
                </a:moveTo>
                <a:lnTo>
                  <a:pt x="3527502" y="0"/>
                </a:lnTo>
                <a:lnTo>
                  <a:pt x="3527502" y="3527503"/>
                </a:lnTo>
                <a:lnTo>
                  <a:pt x="0" y="352750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6" name="Group 6"/>
          <p:cNvGrpSpPr>
            <a:grpSpLocks noChangeAspect="1"/>
          </p:cNvGrpSpPr>
          <p:nvPr/>
        </p:nvGrpSpPr>
        <p:grpSpPr>
          <a:xfrm>
            <a:off x="12291819" y="2521056"/>
            <a:ext cx="3781765" cy="7765944"/>
            <a:chOff x="0" y="0"/>
            <a:chExt cx="2847340" cy="5847080"/>
          </a:xfrm>
        </p:grpSpPr>
        <p:sp>
          <p:nvSpPr>
            <p:cNvPr id="7" name="Freeform 7"/>
            <p:cNvSpPr/>
            <p:nvPr/>
          </p:nvSpPr>
          <p:spPr>
            <a:xfrm>
              <a:off x="0" y="0"/>
              <a:ext cx="2847340" cy="5847080"/>
            </a:xfrm>
            <a:custGeom>
              <a:avLst/>
              <a:gdLst/>
              <a:ahLst/>
              <a:cxnLst/>
              <a:rect l="l" t="t" r="r" b="b"/>
              <a:pathLst>
                <a:path w="2847340" h="5847080">
                  <a:moveTo>
                    <a:pt x="2847340" y="5847080"/>
                  </a:moveTo>
                  <a:lnTo>
                    <a:pt x="0" y="5847080"/>
                  </a:lnTo>
                  <a:lnTo>
                    <a:pt x="0" y="0"/>
                  </a:lnTo>
                  <a:lnTo>
                    <a:pt x="1280160" y="0"/>
                  </a:lnTo>
                  <a:cubicBezTo>
                    <a:pt x="2146300" y="0"/>
                    <a:pt x="2847340" y="702310"/>
                    <a:pt x="2847340" y="1567180"/>
                  </a:cubicBezTo>
                  <a:lnTo>
                    <a:pt x="2847340" y="5847080"/>
                  </a:lnTo>
                  <a:close/>
                </a:path>
              </a:pathLst>
            </a:custGeom>
            <a:blipFill>
              <a:blip r:embed="rId4"/>
              <a:stretch>
                <a:fillRect l="-18408" r="-18407"/>
              </a:stretch>
            </a:blipFill>
          </p:spPr>
          <p:txBody>
            <a:bodyPr/>
            <a:lstStyle/>
            <a:p>
              <a:endParaRPr lang="en-US"/>
            </a:p>
          </p:txBody>
        </p:sp>
      </p:grpSp>
      <p:sp>
        <p:nvSpPr>
          <p:cNvPr id="8" name="Freeform 8"/>
          <p:cNvSpPr/>
          <p:nvPr/>
        </p:nvSpPr>
        <p:spPr>
          <a:xfrm flipH="1">
            <a:off x="16411151" y="2605299"/>
            <a:ext cx="2538201" cy="2538201"/>
          </a:xfrm>
          <a:custGeom>
            <a:avLst/>
            <a:gdLst/>
            <a:ahLst/>
            <a:cxnLst/>
            <a:rect l="l" t="t" r="r" b="b"/>
            <a:pathLst>
              <a:path w="2538201" h="2538201">
                <a:moveTo>
                  <a:pt x="2538201" y="0"/>
                </a:moveTo>
                <a:lnTo>
                  <a:pt x="0" y="0"/>
                </a:lnTo>
                <a:lnTo>
                  <a:pt x="0" y="2538201"/>
                </a:lnTo>
                <a:lnTo>
                  <a:pt x="2538201" y="2538201"/>
                </a:lnTo>
                <a:lnTo>
                  <a:pt x="2538201"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9" name="Freeform 9"/>
          <p:cNvSpPr/>
          <p:nvPr/>
        </p:nvSpPr>
        <p:spPr>
          <a:xfrm>
            <a:off x="12291819" y="1215097"/>
            <a:ext cx="1305959" cy="1305959"/>
          </a:xfrm>
          <a:custGeom>
            <a:avLst/>
            <a:gdLst/>
            <a:ahLst/>
            <a:cxnLst/>
            <a:rect l="l" t="t" r="r" b="b"/>
            <a:pathLst>
              <a:path w="1305959" h="1305959">
                <a:moveTo>
                  <a:pt x="0" y="0"/>
                </a:moveTo>
                <a:lnTo>
                  <a:pt x="1305959" y="0"/>
                </a:lnTo>
                <a:lnTo>
                  <a:pt x="1305959" y="1305959"/>
                </a:lnTo>
                <a:lnTo>
                  <a:pt x="0" y="130595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6EBEF"/>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4524549" y="-1486691"/>
            <a:ext cx="9006759" cy="13539926"/>
            <a:chOff x="0" y="0"/>
            <a:chExt cx="4224020" cy="6350000"/>
          </a:xfrm>
        </p:grpSpPr>
        <p:sp>
          <p:nvSpPr>
            <p:cNvPr id="3" name="Freeform 3"/>
            <p:cNvSpPr/>
            <p:nvPr/>
          </p:nvSpPr>
          <p:spPr>
            <a:xfrm>
              <a:off x="0" y="0"/>
              <a:ext cx="4224020" cy="6350000"/>
            </a:xfrm>
            <a:custGeom>
              <a:avLst/>
              <a:gdLst/>
              <a:ahLst/>
              <a:cxnLst/>
              <a:rect l="l" t="t" r="r" b="b"/>
              <a:pathLst>
                <a:path w="4224020" h="6350000">
                  <a:moveTo>
                    <a:pt x="4224020" y="6350000"/>
                  </a:moveTo>
                  <a:lnTo>
                    <a:pt x="2441575" y="6350000"/>
                  </a:lnTo>
                  <a:cubicBezTo>
                    <a:pt x="1093089" y="6350000"/>
                    <a:pt x="0" y="5256911"/>
                    <a:pt x="0" y="3908425"/>
                  </a:cubicBezTo>
                  <a:lnTo>
                    <a:pt x="0" y="0"/>
                  </a:lnTo>
                  <a:lnTo>
                    <a:pt x="1782445" y="0"/>
                  </a:lnTo>
                  <a:cubicBezTo>
                    <a:pt x="3130931" y="0"/>
                    <a:pt x="4224020" y="1093089"/>
                    <a:pt x="4224020" y="2441575"/>
                  </a:cubicBezTo>
                  <a:lnTo>
                    <a:pt x="4224020" y="6350000"/>
                  </a:lnTo>
                  <a:close/>
                </a:path>
              </a:pathLst>
            </a:custGeom>
            <a:gradFill rotWithShape="1">
              <a:gsLst>
                <a:gs pos="0">
                  <a:srgbClr val="8C52FF">
                    <a:alpha val="100000"/>
                  </a:srgbClr>
                </a:gs>
                <a:gs pos="100000">
                  <a:srgbClr val="5CE1E6">
                    <a:alpha val="100000"/>
                  </a:srgbClr>
                </a:gs>
              </a:gsLst>
              <a:lin ang="0"/>
            </a:gradFill>
          </p:spPr>
          <p:txBody>
            <a:bodyPr/>
            <a:lstStyle/>
            <a:p>
              <a:endParaRPr lang="en-US"/>
            </a:p>
          </p:txBody>
        </p:sp>
      </p:grpSp>
      <p:sp>
        <p:nvSpPr>
          <p:cNvPr id="4" name="Freeform 4"/>
          <p:cNvSpPr/>
          <p:nvPr/>
        </p:nvSpPr>
        <p:spPr>
          <a:xfrm rot="-5338113">
            <a:off x="13768646" y="7355282"/>
            <a:ext cx="1762020" cy="1762020"/>
          </a:xfrm>
          <a:custGeom>
            <a:avLst/>
            <a:gdLst/>
            <a:ahLst/>
            <a:cxnLst/>
            <a:rect l="l" t="t" r="r" b="b"/>
            <a:pathLst>
              <a:path w="1762020" h="1762020">
                <a:moveTo>
                  <a:pt x="0" y="0"/>
                </a:moveTo>
                <a:lnTo>
                  <a:pt x="1762020" y="0"/>
                </a:lnTo>
                <a:lnTo>
                  <a:pt x="1762020" y="1762020"/>
                </a:lnTo>
                <a:lnTo>
                  <a:pt x="0" y="17620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338113" flipV="1">
            <a:off x="1208864" y="2768075"/>
            <a:ext cx="1039826" cy="1039826"/>
          </a:xfrm>
          <a:custGeom>
            <a:avLst/>
            <a:gdLst/>
            <a:ahLst/>
            <a:cxnLst/>
            <a:rect l="l" t="t" r="r" b="b"/>
            <a:pathLst>
              <a:path w="1039826" h="1039826">
                <a:moveTo>
                  <a:pt x="0" y="1039826"/>
                </a:moveTo>
                <a:lnTo>
                  <a:pt x="1039826" y="1039826"/>
                </a:lnTo>
                <a:lnTo>
                  <a:pt x="1039826" y="0"/>
                </a:lnTo>
                <a:lnTo>
                  <a:pt x="0" y="0"/>
                </a:lnTo>
                <a:lnTo>
                  <a:pt x="0" y="1039826"/>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5400000">
            <a:off x="11307287" y="-704430"/>
            <a:ext cx="3466261" cy="3466261"/>
          </a:xfrm>
          <a:custGeom>
            <a:avLst/>
            <a:gdLst/>
            <a:ahLst/>
            <a:cxnLst/>
            <a:rect l="l" t="t" r="r" b="b"/>
            <a:pathLst>
              <a:path w="3466261" h="3466261">
                <a:moveTo>
                  <a:pt x="0" y="0"/>
                </a:moveTo>
                <a:lnTo>
                  <a:pt x="3466261" y="0"/>
                </a:lnTo>
                <a:lnTo>
                  <a:pt x="3466261" y="3466260"/>
                </a:lnTo>
                <a:lnTo>
                  <a:pt x="0" y="34662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rot="-10800000">
            <a:off x="612440" y="5838113"/>
            <a:ext cx="2776700" cy="2776700"/>
          </a:xfrm>
          <a:custGeom>
            <a:avLst/>
            <a:gdLst/>
            <a:ahLst/>
            <a:cxnLst/>
            <a:rect l="l" t="t" r="r" b="b"/>
            <a:pathLst>
              <a:path w="2776700" h="2776700">
                <a:moveTo>
                  <a:pt x="0" y="0"/>
                </a:moveTo>
                <a:lnTo>
                  <a:pt x="2776700" y="0"/>
                </a:lnTo>
                <a:lnTo>
                  <a:pt x="2776700" y="2776700"/>
                </a:lnTo>
                <a:lnTo>
                  <a:pt x="0" y="27767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8" name="Freeform 8"/>
          <p:cNvSpPr/>
          <p:nvPr/>
        </p:nvSpPr>
        <p:spPr>
          <a:xfrm rot="-5400000">
            <a:off x="15797891" y="779892"/>
            <a:ext cx="1821922" cy="1821922"/>
          </a:xfrm>
          <a:custGeom>
            <a:avLst/>
            <a:gdLst/>
            <a:ahLst/>
            <a:cxnLst/>
            <a:rect l="l" t="t" r="r" b="b"/>
            <a:pathLst>
              <a:path w="1821922" h="1821922">
                <a:moveTo>
                  <a:pt x="0" y="0"/>
                </a:moveTo>
                <a:lnTo>
                  <a:pt x="1821922" y="0"/>
                </a:lnTo>
                <a:lnTo>
                  <a:pt x="1821922" y="1821922"/>
                </a:lnTo>
                <a:lnTo>
                  <a:pt x="0" y="182192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9" name="TextBox 9"/>
          <p:cNvSpPr txBox="1"/>
          <p:nvPr/>
        </p:nvSpPr>
        <p:spPr>
          <a:xfrm>
            <a:off x="3389140" y="2582764"/>
            <a:ext cx="11011311" cy="5190490"/>
          </a:xfrm>
          <a:prstGeom prst="rect">
            <a:avLst/>
          </a:prstGeom>
        </p:spPr>
        <p:txBody>
          <a:bodyPr lIns="0" tIns="0" rIns="0" bIns="0" rtlCol="0" anchor="t">
            <a:spAutoFit/>
          </a:bodyPr>
          <a:lstStyle/>
          <a:p>
            <a:pPr>
              <a:lnSpc>
                <a:spcPts val="2990"/>
              </a:lnSpc>
            </a:pPr>
            <a:r>
              <a:rPr lang="en-US" sz="2300">
                <a:solidFill>
                  <a:srgbClr val="000000"/>
                </a:solidFill>
                <a:latin typeface="TT Interphases"/>
              </a:rPr>
              <a:t>Nuestra personalidad se construye a lo largo de toda nuestra vida.</a:t>
            </a:r>
          </a:p>
          <a:p>
            <a:pPr>
              <a:lnSpc>
                <a:spcPts val="2990"/>
              </a:lnSpc>
            </a:pPr>
            <a:r>
              <a:rPr lang="en-US" sz="2300">
                <a:solidFill>
                  <a:srgbClr val="000000"/>
                </a:solidFill>
                <a:latin typeface="TT Interphases"/>
              </a:rPr>
              <a:t>Pero existe un periodo clave en este proceso, y se trata de la querida “adolescencia” </a:t>
            </a:r>
          </a:p>
          <a:p>
            <a:pPr>
              <a:lnSpc>
                <a:spcPts val="2990"/>
              </a:lnSpc>
            </a:pPr>
            <a:r>
              <a:rPr lang="en-US" sz="2300">
                <a:solidFill>
                  <a:srgbClr val="000000"/>
                </a:solidFill>
                <a:latin typeface="TT Interphases"/>
              </a:rPr>
              <a:t>Pero, ¿QUÉ ES REALMENTE LA PERSONALIDAD?</a:t>
            </a:r>
          </a:p>
          <a:p>
            <a:pPr>
              <a:lnSpc>
                <a:spcPts val="2990"/>
              </a:lnSpc>
            </a:pPr>
            <a:r>
              <a:rPr lang="en-US" sz="2300">
                <a:solidFill>
                  <a:srgbClr val="000000"/>
                </a:solidFill>
                <a:latin typeface="TT Interphases"/>
              </a:rPr>
              <a:t>Podemos definirla como un patrón de pensamiento, emoción y comportamiento, que se mantiene medianamente estable en el tiempo y en los momentos en los cuales afrontamos situaciones durante nuestra vida. </a:t>
            </a:r>
          </a:p>
          <a:p>
            <a:pPr>
              <a:lnSpc>
                <a:spcPts val="2990"/>
              </a:lnSpc>
            </a:pPr>
            <a:endParaRPr lang="en-US" sz="2300">
              <a:solidFill>
                <a:srgbClr val="000000"/>
              </a:solidFill>
              <a:latin typeface="TT Interphases"/>
            </a:endParaRPr>
          </a:p>
          <a:p>
            <a:pPr>
              <a:lnSpc>
                <a:spcPts val="2990"/>
              </a:lnSpc>
            </a:pPr>
            <a:r>
              <a:rPr lang="en-US" sz="2300">
                <a:solidFill>
                  <a:srgbClr val="000000"/>
                </a:solidFill>
                <a:latin typeface="TT Interphases"/>
              </a:rPr>
              <a:t>Revisa estas otras definiciones: </a:t>
            </a:r>
          </a:p>
          <a:p>
            <a:pPr marL="496571" lvl="1" indent="-248285">
              <a:lnSpc>
                <a:spcPts val="2990"/>
              </a:lnSpc>
              <a:buFont typeface="Arial"/>
              <a:buChar char="•"/>
            </a:pPr>
            <a:r>
              <a:rPr lang="en-US" sz="2300">
                <a:solidFill>
                  <a:srgbClr val="000000"/>
                </a:solidFill>
                <a:latin typeface="TT Interphases"/>
              </a:rPr>
              <a:t>Personalidad: Conjunto de rasgos físicos, psíquicos y culturales. </a:t>
            </a:r>
          </a:p>
          <a:p>
            <a:pPr marL="496571" lvl="1" indent="-248285">
              <a:lnSpc>
                <a:spcPts val="2990"/>
              </a:lnSpc>
              <a:buFont typeface="Arial"/>
              <a:buChar char="•"/>
            </a:pPr>
            <a:r>
              <a:rPr lang="en-US" sz="2300">
                <a:solidFill>
                  <a:srgbClr val="000000"/>
                </a:solidFill>
                <a:latin typeface="TT Interphases"/>
              </a:rPr>
              <a:t>Personalidad: Es el conjunto de características físicas, genéticas y sociales que reúne un individuo, y que lo hacen diferente y único respecto del resto de los individuos. </a:t>
            </a:r>
          </a:p>
          <a:p>
            <a:pPr marL="496571" lvl="1" indent="-248285">
              <a:lnSpc>
                <a:spcPts val="2990"/>
              </a:lnSpc>
              <a:buFont typeface="Arial"/>
              <a:buChar char="•"/>
            </a:pPr>
            <a:r>
              <a:rPr lang="en-US" sz="2300">
                <a:solidFill>
                  <a:srgbClr val="000000"/>
                </a:solidFill>
                <a:latin typeface="TT Interphases"/>
              </a:rPr>
              <a:t>Personalidad: Modelo relativamente distinto y consistente de pensamiento, sentimiento y acción de un individuo.</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271FF"/>
        </a:solidFill>
        <a:effectLst/>
      </p:bgPr>
    </p:bg>
    <p:spTree>
      <p:nvGrpSpPr>
        <p:cNvPr id="1" name=""/>
        <p:cNvGrpSpPr/>
        <p:nvPr/>
      </p:nvGrpSpPr>
      <p:grpSpPr>
        <a:xfrm>
          <a:off x="0" y="0"/>
          <a:ext cx="0" cy="0"/>
          <a:chOff x="0" y="0"/>
          <a:chExt cx="0" cy="0"/>
        </a:xfrm>
      </p:grpSpPr>
      <p:grpSp>
        <p:nvGrpSpPr>
          <p:cNvPr id="2" name="Group 2"/>
          <p:cNvGrpSpPr/>
          <p:nvPr/>
        </p:nvGrpSpPr>
        <p:grpSpPr>
          <a:xfrm>
            <a:off x="16696951" y="5521306"/>
            <a:ext cx="2532243" cy="2532243"/>
            <a:chOff x="0" y="0"/>
            <a:chExt cx="6350000" cy="6350000"/>
          </a:xfrm>
        </p:grpSpPr>
        <p:sp>
          <p:nvSpPr>
            <p:cNvPr id="3" name="Freeform 3"/>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0000">
                <a:alpha val="0"/>
              </a:srgbClr>
            </a:solidFill>
          </p:spPr>
          <p:txBody>
            <a:bodyPr/>
            <a:lstStyle/>
            <a:p>
              <a:endParaRPr lang="en-US"/>
            </a:p>
          </p:txBody>
        </p:sp>
      </p:grpSp>
      <p:sp>
        <p:nvSpPr>
          <p:cNvPr id="4" name="Freeform 4"/>
          <p:cNvSpPr/>
          <p:nvPr/>
        </p:nvSpPr>
        <p:spPr>
          <a:xfrm flipH="1">
            <a:off x="16432731" y="-801364"/>
            <a:ext cx="3043026" cy="3043026"/>
          </a:xfrm>
          <a:custGeom>
            <a:avLst/>
            <a:gdLst/>
            <a:ahLst/>
            <a:cxnLst/>
            <a:rect l="l" t="t" r="r" b="b"/>
            <a:pathLst>
              <a:path w="3043026" h="3043026">
                <a:moveTo>
                  <a:pt x="3043026" y="0"/>
                </a:moveTo>
                <a:lnTo>
                  <a:pt x="0" y="0"/>
                </a:lnTo>
                <a:lnTo>
                  <a:pt x="0" y="3043026"/>
                </a:lnTo>
                <a:lnTo>
                  <a:pt x="3043026" y="3043026"/>
                </a:lnTo>
                <a:lnTo>
                  <a:pt x="3043026"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flipH="1">
            <a:off x="12987373" y="1385758"/>
            <a:ext cx="4078398" cy="4078398"/>
          </a:xfrm>
          <a:custGeom>
            <a:avLst/>
            <a:gdLst/>
            <a:ahLst/>
            <a:cxnLst/>
            <a:rect l="l" t="t" r="r" b="b"/>
            <a:pathLst>
              <a:path w="4078398" h="4078398">
                <a:moveTo>
                  <a:pt x="4078399" y="0"/>
                </a:moveTo>
                <a:lnTo>
                  <a:pt x="0" y="0"/>
                </a:lnTo>
                <a:lnTo>
                  <a:pt x="0" y="4078398"/>
                </a:lnTo>
                <a:lnTo>
                  <a:pt x="4078399" y="4078398"/>
                </a:lnTo>
                <a:lnTo>
                  <a:pt x="4078399"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0994440" y="-1134126"/>
            <a:ext cx="3431689" cy="3431689"/>
          </a:xfrm>
          <a:custGeom>
            <a:avLst/>
            <a:gdLst/>
            <a:ahLst/>
            <a:cxnLst/>
            <a:rect l="l" t="t" r="r" b="b"/>
            <a:pathLst>
              <a:path w="3431689" h="3431689">
                <a:moveTo>
                  <a:pt x="0" y="0"/>
                </a:moveTo>
                <a:lnTo>
                  <a:pt x="3431689" y="0"/>
                </a:lnTo>
                <a:lnTo>
                  <a:pt x="3431689" y="3431689"/>
                </a:lnTo>
                <a:lnTo>
                  <a:pt x="0" y="343168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rot="-10800000">
            <a:off x="17065772" y="4690102"/>
            <a:ext cx="774055" cy="774055"/>
          </a:xfrm>
          <a:custGeom>
            <a:avLst/>
            <a:gdLst/>
            <a:ahLst/>
            <a:cxnLst/>
            <a:rect l="l" t="t" r="r" b="b"/>
            <a:pathLst>
              <a:path w="774055" h="774055">
                <a:moveTo>
                  <a:pt x="0" y="0"/>
                </a:moveTo>
                <a:lnTo>
                  <a:pt x="774054" y="0"/>
                </a:lnTo>
                <a:lnTo>
                  <a:pt x="774054" y="774054"/>
                </a:lnTo>
                <a:lnTo>
                  <a:pt x="0" y="77405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8" name="Freeform 8"/>
          <p:cNvSpPr/>
          <p:nvPr/>
        </p:nvSpPr>
        <p:spPr>
          <a:xfrm>
            <a:off x="1028700" y="918391"/>
            <a:ext cx="530018" cy="687523"/>
          </a:xfrm>
          <a:custGeom>
            <a:avLst/>
            <a:gdLst/>
            <a:ahLst/>
            <a:cxnLst/>
            <a:rect l="l" t="t" r="r" b="b"/>
            <a:pathLst>
              <a:path w="530018" h="687523">
                <a:moveTo>
                  <a:pt x="0" y="0"/>
                </a:moveTo>
                <a:lnTo>
                  <a:pt x="530018" y="0"/>
                </a:lnTo>
                <a:lnTo>
                  <a:pt x="530018" y="687523"/>
                </a:lnTo>
                <a:lnTo>
                  <a:pt x="0" y="68752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9" name="TextBox 9"/>
          <p:cNvSpPr txBox="1"/>
          <p:nvPr/>
        </p:nvSpPr>
        <p:spPr>
          <a:xfrm>
            <a:off x="1701795" y="666840"/>
            <a:ext cx="8629650" cy="1600200"/>
          </a:xfrm>
          <a:prstGeom prst="rect">
            <a:avLst/>
          </a:prstGeom>
        </p:spPr>
        <p:txBody>
          <a:bodyPr lIns="0" tIns="0" rIns="0" bIns="0" rtlCol="0" anchor="t">
            <a:spAutoFit/>
          </a:bodyPr>
          <a:lstStyle/>
          <a:p>
            <a:pPr>
              <a:lnSpc>
                <a:spcPts val="4200"/>
              </a:lnSpc>
            </a:pPr>
            <a:r>
              <a:rPr lang="en-US" sz="3500">
                <a:solidFill>
                  <a:srgbClr val="D6EBEF"/>
                </a:solidFill>
                <a:latin typeface="TT Interphases"/>
              </a:rPr>
              <a:t>¿CÓMO SE DESARROLLA LA PERSONALIDAD EN LA ADOLESCENCIA? </a:t>
            </a:r>
          </a:p>
          <a:p>
            <a:pPr marL="0" lvl="0" indent="0" algn="l">
              <a:lnSpc>
                <a:spcPts val="4200"/>
              </a:lnSpc>
            </a:pPr>
            <a:endParaRPr lang="en-US" sz="3500">
              <a:solidFill>
                <a:srgbClr val="D6EBEF"/>
              </a:solidFill>
              <a:latin typeface="TT Interphases"/>
            </a:endParaRPr>
          </a:p>
        </p:txBody>
      </p:sp>
      <p:sp>
        <p:nvSpPr>
          <p:cNvPr id="10" name="TextBox 10"/>
          <p:cNvSpPr txBox="1"/>
          <p:nvPr/>
        </p:nvSpPr>
        <p:spPr>
          <a:xfrm>
            <a:off x="1558718" y="3424957"/>
            <a:ext cx="10857410" cy="5334000"/>
          </a:xfrm>
          <a:prstGeom prst="rect">
            <a:avLst/>
          </a:prstGeom>
        </p:spPr>
        <p:txBody>
          <a:bodyPr lIns="0" tIns="0" rIns="0" bIns="0" rtlCol="0" anchor="t">
            <a:spAutoFit/>
          </a:bodyPr>
          <a:lstStyle/>
          <a:p>
            <a:pPr algn="just">
              <a:lnSpc>
                <a:spcPts val="4200"/>
              </a:lnSpc>
              <a:spcBef>
                <a:spcPct val="0"/>
              </a:spcBef>
            </a:pPr>
            <a:r>
              <a:rPr lang="en-US" sz="3500">
                <a:solidFill>
                  <a:srgbClr val="D6EBEF"/>
                </a:solidFill>
                <a:latin typeface="TT Interphases"/>
              </a:rPr>
              <a:t>Cada persona es única y su personalidad se crea a partir de un conjunto de características y rasgos que definen el comportamiento y la forma en la que actuamos en cada situación. La neurocientífica cognitiva Sarah-Jayne Blakemore, especializada en el estudio del cerebro adolescente, describe esta etapa como “la tormenta perfecta” debido al aumento de alteraciones sociales, neuronales y hormonales que confluyen en ella.</a:t>
            </a:r>
          </a:p>
          <a:p>
            <a:pPr algn="just">
              <a:lnSpc>
                <a:spcPts val="4200"/>
              </a:lnSpc>
              <a:spcBef>
                <a:spcPct val="0"/>
              </a:spcBef>
            </a:pPr>
            <a:endParaRPr lang="en-US" sz="3500">
              <a:solidFill>
                <a:srgbClr val="D6EBEF"/>
              </a:solidFill>
              <a:latin typeface="TT Interphase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6EBEF"/>
        </a:solidFill>
        <a:effectLst/>
      </p:bgPr>
    </p:bg>
    <p:spTree>
      <p:nvGrpSpPr>
        <p:cNvPr id="1" name=""/>
        <p:cNvGrpSpPr/>
        <p:nvPr/>
      </p:nvGrpSpPr>
      <p:grpSpPr>
        <a:xfrm>
          <a:off x="0" y="0"/>
          <a:ext cx="0" cy="0"/>
          <a:chOff x="0" y="0"/>
          <a:chExt cx="0" cy="0"/>
        </a:xfrm>
      </p:grpSpPr>
      <p:grpSp>
        <p:nvGrpSpPr>
          <p:cNvPr id="2" name="Group 2"/>
          <p:cNvGrpSpPr/>
          <p:nvPr/>
        </p:nvGrpSpPr>
        <p:grpSpPr>
          <a:xfrm>
            <a:off x="13601515" y="2575213"/>
            <a:ext cx="3394822" cy="5103460"/>
            <a:chOff x="0" y="0"/>
            <a:chExt cx="4224020" cy="6350000"/>
          </a:xfrm>
        </p:grpSpPr>
        <p:sp>
          <p:nvSpPr>
            <p:cNvPr id="3" name="Freeform 3"/>
            <p:cNvSpPr/>
            <p:nvPr/>
          </p:nvSpPr>
          <p:spPr>
            <a:xfrm>
              <a:off x="0" y="0"/>
              <a:ext cx="4224020" cy="6350000"/>
            </a:xfrm>
            <a:custGeom>
              <a:avLst/>
              <a:gdLst/>
              <a:ahLst/>
              <a:cxnLst/>
              <a:rect l="l" t="t" r="r" b="b"/>
              <a:pathLst>
                <a:path w="4224020" h="6350000">
                  <a:moveTo>
                    <a:pt x="4224020" y="6350000"/>
                  </a:moveTo>
                  <a:lnTo>
                    <a:pt x="2441575" y="6350000"/>
                  </a:lnTo>
                  <a:cubicBezTo>
                    <a:pt x="1093089" y="6350000"/>
                    <a:pt x="0" y="5256911"/>
                    <a:pt x="0" y="3908425"/>
                  </a:cubicBezTo>
                  <a:lnTo>
                    <a:pt x="0" y="0"/>
                  </a:lnTo>
                  <a:lnTo>
                    <a:pt x="1782445" y="0"/>
                  </a:lnTo>
                  <a:cubicBezTo>
                    <a:pt x="3130931" y="0"/>
                    <a:pt x="4224020" y="1093089"/>
                    <a:pt x="4224020" y="2441575"/>
                  </a:cubicBezTo>
                  <a:lnTo>
                    <a:pt x="4224020" y="6350000"/>
                  </a:lnTo>
                  <a:close/>
                </a:path>
              </a:pathLst>
            </a:custGeom>
            <a:gradFill rotWithShape="1">
              <a:gsLst>
                <a:gs pos="0">
                  <a:srgbClr val="8C52FF">
                    <a:alpha val="100000"/>
                  </a:srgbClr>
                </a:gs>
                <a:gs pos="100000">
                  <a:srgbClr val="5CE1E6">
                    <a:alpha val="100000"/>
                  </a:srgbClr>
                </a:gs>
              </a:gsLst>
              <a:lin ang="0"/>
            </a:gradFill>
          </p:spPr>
          <p:txBody>
            <a:bodyPr/>
            <a:lstStyle/>
            <a:p>
              <a:endParaRPr lang="en-US"/>
            </a:p>
          </p:txBody>
        </p:sp>
      </p:grpSp>
      <p:sp>
        <p:nvSpPr>
          <p:cNvPr id="4" name="Freeform 4"/>
          <p:cNvSpPr/>
          <p:nvPr/>
        </p:nvSpPr>
        <p:spPr>
          <a:xfrm flipH="1">
            <a:off x="16996336" y="6604109"/>
            <a:ext cx="3682891" cy="3682891"/>
          </a:xfrm>
          <a:custGeom>
            <a:avLst/>
            <a:gdLst/>
            <a:ahLst/>
            <a:cxnLst/>
            <a:rect l="l" t="t" r="r" b="b"/>
            <a:pathLst>
              <a:path w="3682891" h="3682891">
                <a:moveTo>
                  <a:pt x="3682892" y="0"/>
                </a:moveTo>
                <a:lnTo>
                  <a:pt x="0" y="0"/>
                </a:lnTo>
                <a:lnTo>
                  <a:pt x="0" y="3682891"/>
                </a:lnTo>
                <a:lnTo>
                  <a:pt x="3682892" y="3682891"/>
                </a:lnTo>
                <a:lnTo>
                  <a:pt x="3682892"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flipH="1">
            <a:off x="15417854" y="-928854"/>
            <a:ext cx="3682891" cy="3682891"/>
          </a:xfrm>
          <a:custGeom>
            <a:avLst/>
            <a:gdLst/>
            <a:ahLst/>
            <a:cxnLst/>
            <a:rect l="l" t="t" r="r" b="b"/>
            <a:pathLst>
              <a:path w="3682891" h="3682891">
                <a:moveTo>
                  <a:pt x="3682892" y="0"/>
                </a:moveTo>
                <a:lnTo>
                  <a:pt x="0" y="0"/>
                </a:lnTo>
                <a:lnTo>
                  <a:pt x="0" y="3682892"/>
                </a:lnTo>
                <a:lnTo>
                  <a:pt x="3682892" y="3682892"/>
                </a:lnTo>
                <a:lnTo>
                  <a:pt x="3682892"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a:off x="14400448" y="7678673"/>
            <a:ext cx="2595888" cy="2595888"/>
          </a:xfrm>
          <a:custGeom>
            <a:avLst/>
            <a:gdLst/>
            <a:ahLst/>
            <a:cxnLst/>
            <a:rect l="l" t="t" r="r" b="b"/>
            <a:pathLst>
              <a:path w="2595888" h="2595888">
                <a:moveTo>
                  <a:pt x="0" y="0"/>
                </a:moveTo>
                <a:lnTo>
                  <a:pt x="2595888" y="0"/>
                </a:lnTo>
                <a:lnTo>
                  <a:pt x="2595888" y="2595888"/>
                </a:lnTo>
                <a:lnTo>
                  <a:pt x="0" y="259588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a:off x="16996336" y="5830054"/>
            <a:ext cx="774055" cy="774055"/>
          </a:xfrm>
          <a:custGeom>
            <a:avLst/>
            <a:gdLst/>
            <a:ahLst/>
            <a:cxnLst/>
            <a:rect l="l" t="t" r="r" b="b"/>
            <a:pathLst>
              <a:path w="774055" h="774055">
                <a:moveTo>
                  <a:pt x="0" y="0"/>
                </a:moveTo>
                <a:lnTo>
                  <a:pt x="774055" y="0"/>
                </a:lnTo>
                <a:lnTo>
                  <a:pt x="774055" y="774055"/>
                </a:lnTo>
                <a:lnTo>
                  <a:pt x="0" y="77405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nvGrpSpPr>
          <p:cNvPr id="8" name="Group 8"/>
          <p:cNvGrpSpPr>
            <a:grpSpLocks noChangeAspect="1"/>
          </p:cNvGrpSpPr>
          <p:nvPr/>
        </p:nvGrpSpPr>
        <p:grpSpPr>
          <a:xfrm>
            <a:off x="494931" y="1629093"/>
            <a:ext cx="2991523" cy="2991511"/>
            <a:chOff x="0" y="0"/>
            <a:chExt cx="6350000" cy="6349975"/>
          </a:xfrm>
        </p:grpSpPr>
        <p:sp>
          <p:nvSpPr>
            <p:cNvPr id="9" name="Freeform 9"/>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0"/>
              <a:stretch>
                <a:fillRect l="-26628" r="-26628"/>
              </a:stretch>
            </a:blipFill>
          </p:spPr>
          <p:txBody>
            <a:bodyPr/>
            <a:lstStyle/>
            <a:p>
              <a:endParaRPr lang="en-US"/>
            </a:p>
          </p:txBody>
        </p:sp>
      </p:grpSp>
      <p:grpSp>
        <p:nvGrpSpPr>
          <p:cNvPr id="10" name="Group 10"/>
          <p:cNvGrpSpPr>
            <a:grpSpLocks noChangeAspect="1"/>
          </p:cNvGrpSpPr>
          <p:nvPr/>
        </p:nvGrpSpPr>
        <p:grpSpPr>
          <a:xfrm>
            <a:off x="494931" y="5454043"/>
            <a:ext cx="2991523" cy="2991511"/>
            <a:chOff x="0" y="0"/>
            <a:chExt cx="6350000" cy="6349975"/>
          </a:xfrm>
        </p:grpSpPr>
        <p:sp>
          <p:nvSpPr>
            <p:cNvPr id="11" name="Freeform 11"/>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11"/>
              <a:stretch>
                <a:fillRect l="-23394" r="-23394"/>
              </a:stretch>
            </a:blipFill>
          </p:spPr>
          <p:txBody>
            <a:bodyPr/>
            <a:lstStyle/>
            <a:p>
              <a:endParaRPr lang="en-US"/>
            </a:p>
          </p:txBody>
        </p:sp>
      </p:grpSp>
      <p:sp>
        <p:nvSpPr>
          <p:cNvPr id="12" name="TextBox 12"/>
          <p:cNvSpPr txBox="1"/>
          <p:nvPr/>
        </p:nvSpPr>
        <p:spPr>
          <a:xfrm>
            <a:off x="4200829" y="1920586"/>
            <a:ext cx="8478910" cy="7047865"/>
          </a:xfrm>
          <a:prstGeom prst="rect">
            <a:avLst/>
          </a:prstGeom>
        </p:spPr>
        <p:txBody>
          <a:bodyPr lIns="0" tIns="0" rIns="0" bIns="0" rtlCol="0" anchor="t">
            <a:spAutoFit/>
          </a:bodyPr>
          <a:lstStyle/>
          <a:p>
            <a:pPr>
              <a:lnSpc>
                <a:spcPts val="2990"/>
              </a:lnSpc>
            </a:pPr>
            <a:r>
              <a:rPr lang="en-US" sz="2300">
                <a:solidFill>
                  <a:srgbClr val="000000"/>
                </a:solidFill>
                <a:latin typeface="TT Interphases"/>
              </a:rPr>
              <a:t>Veamos más a profundidad CÓMO SE FORMA LA PERSONALIDAD</a:t>
            </a:r>
          </a:p>
          <a:p>
            <a:pPr>
              <a:lnSpc>
                <a:spcPts val="2990"/>
              </a:lnSpc>
            </a:pPr>
            <a:r>
              <a:rPr lang="en-US" sz="2300">
                <a:solidFill>
                  <a:srgbClr val="000000"/>
                </a:solidFill>
                <a:latin typeface="TT Interphases"/>
              </a:rPr>
              <a:t>La personalidad se desarrolla como respuesta a un conjunto de:</a:t>
            </a:r>
          </a:p>
          <a:p>
            <a:pPr>
              <a:lnSpc>
                <a:spcPts val="2990"/>
              </a:lnSpc>
            </a:pPr>
            <a:endParaRPr lang="en-US" sz="2300">
              <a:solidFill>
                <a:srgbClr val="000000"/>
              </a:solidFill>
              <a:latin typeface="TT Interphases"/>
            </a:endParaRPr>
          </a:p>
          <a:p>
            <a:pPr marL="496571" lvl="1" indent="-248285">
              <a:lnSpc>
                <a:spcPts val="2990"/>
              </a:lnSpc>
              <a:buFont typeface="Arial"/>
              <a:buChar char="•"/>
            </a:pPr>
            <a:r>
              <a:rPr lang="en-US" sz="2300">
                <a:solidFill>
                  <a:srgbClr val="000000"/>
                </a:solidFill>
                <a:latin typeface="TT Interphases"/>
              </a:rPr>
              <a:t>Estímulos internos, como los factores hereditarios, biológicos, el temperamento de cada persona, el carácter.</a:t>
            </a:r>
          </a:p>
          <a:p>
            <a:pPr>
              <a:lnSpc>
                <a:spcPts val="2990"/>
              </a:lnSpc>
            </a:pPr>
            <a:endParaRPr lang="en-US" sz="2300">
              <a:solidFill>
                <a:srgbClr val="000000"/>
              </a:solidFill>
              <a:latin typeface="TT Interphases"/>
            </a:endParaRPr>
          </a:p>
          <a:p>
            <a:pPr marL="496571" lvl="1" indent="-248285">
              <a:lnSpc>
                <a:spcPts val="2990"/>
              </a:lnSpc>
              <a:buFont typeface="Arial"/>
              <a:buChar char="•"/>
            </a:pPr>
            <a:r>
              <a:rPr lang="en-US" sz="2300">
                <a:solidFill>
                  <a:srgbClr val="000000"/>
                </a:solidFill>
                <a:latin typeface="TT Interphases"/>
              </a:rPr>
              <a:t>Factores externos o ambientales, como la cultura, las experiencias vividas, la situación familiar, los modelos con los que convivimos y en los que nos reflejamos…</a:t>
            </a:r>
          </a:p>
          <a:p>
            <a:pPr>
              <a:lnSpc>
                <a:spcPts val="2990"/>
              </a:lnSpc>
            </a:pPr>
            <a:endParaRPr lang="en-US" sz="2300">
              <a:solidFill>
                <a:srgbClr val="000000"/>
              </a:solidFill>
              <a:latin typeface="TT Interphases"/>
            </a:endParaRPr>
          </a:p>
          <a:p>
            <a:pPr>
              <a:lnSpc>
                <a:spcPts val="2990"/>
              </a:lnSpc>
            </a:pPr>
            <a:r>
              <a:rPr lang="en-US" sz="2300">
                <a:solidFill>
                  <a:srgbClr val="000000"/>
                </a:solidFill>
                <a:latin typeface="TT Interphases"/>
              </a:rPr>
              <a:t>Todos estos aspectos influyen de manera decisiva en nuestra manera de comprender el mundo y nuestra forma de desenvolvernos. Y eso es algo que nos hace únicos e irrepetibles. Observa y te darás cuenta que, aunque en casa hay varios hermanos, ninguno tendrá las características iguales, incluso en los hermanos gemelos; esto es algo que nos debe hacer sentir únicos y especiales.</a:t>
            </a:r>
          </a:p>
          <a:p>
            <a:pPr>
              <a:lnSpc>
                <a:spcPts val="2990"/>
              </a:lnSpc>
            </a:pPr>
            <a:endParaRPr lang="en-US" sz="2300">
              <a:solidFill>
                <a:srgbClr val="000000"/>
              </a:solidFill>
              <a:latin typeface="TT Interphase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6EBEF"/>
        </a:solidFill>
        <a:effectLst/>
      </p:bgPr>
    </p:bg>
    <p:spTree>
      <p:nvGrpSpPr>
        <p:cNvPr id="1" name=""/>
        <p:cNvGrpSpPr/>
        <p:nvPr/>
      </p:nvGrpSpPr>
      <p:grpSpPr>
        <a:xfrm>
          <a:off x="0" y="0"/>
          <a:ext cx="0" cy="0"/>
          <a:chOff x="0" y="0"/>
          <a:chExt cx="0" cy="0"/>
        </a:xfrm>
      </p:grpSpPr>
      <p:grpSp>
        <p:nvGrpSpPr>
          <p:cNvPr id="2" name="Group 2"/>
          <p:cNvGrpSpPr/>
          <p:nvPr/>
        </p:nvGrpSpPr>
        <p:grpSpPr>
          <a:xfrm rot="-5400000">
            <a:off x="4524549" y="-1486691"/>
            <a:ext cx="9006759" cy="13539926"/>
            <a:chOff x="0" y="0"/>
            <a:chExt cx="4224020" cy="6350000"/>
          </a:xfrm>
        </p:grpSpPr>
        <p:sp>
          <p:nvSpPr>
            <p:cNvPr id="3" name="Freeform 3"/>
            <p:cNvSpPr/>
            <p:nvPr/>
          </p:nvSpPr>
          <p:spPr>
            <a:xfrm>
              <a:off x="0" y="0"/>
              <a:ext cx="4224020" cy="6350000"/>
            </a:xfrm>
            <a:custGeom>
              <a:avLst/>
              <a:gdLst/>
              <a:ahLst/>
              <a:cxnLst/>
              <a:rect l="l" t="t" r="r" b="b"/>
              <a:pathLst>
                <a:path w="4224020" h="6350000">
                  <a:moveTo>
                    <a:pt x="4224020" y="6350000"/>
                  </a:moveTo>
                  <a:lnTo>
                    <a:pt x="2441575" y="6350000"/>
                  </a:lnTo>
                  <a:cubicBezTo>
                    <a:pt x="1093089" y="6350000"/>
                    <a:pt x="0" y="5256911"/>
                    <a:pt x="0" y="3908425"/>
                  </a:cubicBezTo>
                  <a:lnTo>
                    <a:pt x="0" y="0"/>
                  </a:lnTo>
                  <a:lnTo>
                    <a:pt x="1782445" y="0"/>
                  </a:lnTo>
                  <a:cubicBezTo>
                    <a:pt x="3130931" y="0"/>
                    <a:pt x="4224020" y="1093089"/>
                    <a:pt x="4224020" y="2441575"/>
                  </a:cubicBezTo>
                  <a:lnTo>
                    <a:pt x="4224020" y="6350000"/>
                  </a:lnTo>
                  <a:close/>
                </a:path>
              </a:pathLst>
            </a:custGeom>
            <a:gradFill rotWithShape="1">
              <a:gsLst>
                <a:gs pos="0">
                  <a:srgbClr val="8C52FF">
                    <a:alpha val="100000"/>
                  </a:srgbClr>
                </a:gs>
                <a:gs pos="100000">
                  <a:srgbClr val="5CE1E6">
                    <a:alpha val="100000"/>
                  </a:srgbClr>
                </a:gs>
              </a:gsLst>
              <a:lin ang="0"/>
            </a:gradFill>
          </p:spPr>
          <p:txBody>
            <a:bodyPr/>
            <a:lstStyle/>
            <a:p>
              <a:endParaRPr lang="en-US"/>
            </a:p>
          </p:txBody>
        </p:sp>
      </p:grpSp>
      <p:sp>
        <p:nvSpPr>
          <p:cNvPr id="4" name="Freeform 4"/>
          <p:cNvSpPr/>
          <p:nvPr/>
        </p:nvSpPr>
        <p:spPr>
          <a:xfrm rot="-5338113">
            <a:off x="13768646" y="7355282"/>
            <a:ext cx="1762020" cy="1762020"/>
          </a:xfrm>
          <a:custGeom>
            <a:avLst/>
            <a:gdLst/>
            <a:ahLst/>
            <a:cxnLst/>
            <a:rect l="l" t="t" r="r" b="b"/>
            <a:pathLst>
              <a:path w="1762020" h="1762020">
                <a:moveTo>
                  <a:pt x="0" y="0"/>
                </a:moveTo>
                <a:lnTo>
                  <a:pt x="1762020" y="0"/>
                </a:lnTo>
                <a:lnTo>
                  <a:pt x="1762020" y="1762020"/>
                </a:lnTo>
                <a:lnTo>
                  <a:pt x="0" y="17620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5" name="Freeform 5"/>
          <p:cNvSpPr/>
          <p:nvPr/>
        </p:nvSpPr>
        <p:spPr>
          <a:xfrm rot="-5338113" flipV="1">
            <a:off x="1208864" y="2768075"/>
            <a:ext cx="1039826" cy="1039826"/>
          </a:xfrm>
          <a:custGeom>
            <a:avLst/>
            <a:gdLst/>
            <a:ahLst/>
            <a:cxnLst/>
            <a:rect l="l" t="t" r="r" b="b"/>
            <a:pathLst>
              <a:path w="1039826" h="1039826">
                <a:moveTo>
                  <a:pt x="0" y="1039826"/>
                </a:moveTo>
                <a:lnTo>
                  <a:pt x="1039826" y="1039826"/>
                </a:lnTo>
                <a:lnTo>
                  <a:pt x="1039826" y="0"/>
                </a:lnTo>
                <a:lnTo>
                  <a:pt x="0" y="0"/>
                </a:lnTo>
                <a:lnTo>
                  <a:pt x="0" y="1039826"/>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6" name="Freeform 6"/>
          <p:cNvSpPr/>
          <p:nvPr/>
        </p:nvSpPr>
        <p:spPr>
          <a:xfrm rot="-5400000">
            <a:off x="11307287" y="-704430"/>
            <a:ext cx="3466261" cy="3466261"/>
          </a:xfrm>
          <a:custGeom>
            <a:avLst/>
            <a:gdLst/>
            <a:ahLst/>
            <a:cxnLst/>
            <a:rect l="l" t="t" r="r" b="b"/>
            <a:pathLst>
              <a:path w="3466261" h="3466261">
                <a:moveTo>
                  <a:pt x="0" y="0"/>
                </a:moveTo>
                <a:lnTo>
                  <a:pt x="3466261" y="0"/>
                </a:lnTo>
                <a:lnTo>
                  <a:pt x="3466261" y="3466260"/>
                </a:lnTo>
                <a:lnTo>
                  <a:pt x="0" y="346626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7" name="Freeform 7"/>
          <p:cNvSpPr/>
          <p:nvPr/>
        </p:nvSpPr>
        <p:spPr>
          <a:xfrm rot="-10800000">
            <a:off x="612440" y="5838113"/>
            <a:ext cx="2776700" cy="2776700"/>
          </a:xfrm>
          <a:custGeom>
            <a:avLst/>
            <a:gdLst/>
            <a:ahLst/>
            <a:cxnLst/>
            <a:rect l="l" t="t" r="r" b="b"/>
            <a:pathLst>
              <a:path w="2776700" h="2776700">
                <a:moveTo>
                  <a:pt x="0" y="0"/>
                </a:moveTo>
                <a:lnTo>
                  <a:pt x="2776700" y="0"/>
                </a:lnTo>
                <a:lnTo>
                  <a:pt x="2776700" y="2776700"/>
                </a:lnTo>
                <a:lnTo>
                  <a:pt x="0" y="27767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8" name="Freeform 8"/>
          <p:cNvSpPr/>
          <p:nvPr/>
        </p:nvSpPr>
        <p:spPr>
          <a:xfrm rot="-5400000">
            <a:off x="15797891" y="779892"/>
            <a:ext cx="1821922" cy="1821922"/>
          </a:xfrm>
          <a:custGeom>
            <a:avLst/>
            <a:gdLst/>
            <a:ahLst/>
            <a:cxnLst/>
            <a:rect l="l" t="t" r="r" b="b"/>
            <a:pathLst>
              <a:path w="1821922" h="1821922">
                <a:moveTo>
                  <a:pt x="0" y="0"/>
                </a:moveTo>
                <a:lnTo>
                  <a:pt x="1821922" y="0"/>
                </a:lnTo>
                <a:lnTo>
                  <a:pt x="1821922" y="1821922"/>
                </a:lnTo>
                <a:lnTo>
                  <a:pt x="0" y="182192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9" name="TextBox 9"/>
          <p:cNvSpPr txBox="1"/>
          <p:nvPr/>
        </p:nvSpPr>
        <p:spPr>
          <a:xfrm>
            <a:off x="3762237" y="2492764"/>
            <a:ext cx="11011311" cy="5561965"/>
          </a:xfrm>
          <a:prstGeom prst="rect">
            <a:avLst/>
          </a:prstGeom>
        </p:spPr>
        <p:txBody>
          <a:bodyPr lIns="0" tIns="0" rIns="0" bIns="0" rtlCol="0" anchor="t">
            <a:spAutoFit/>
          </a:bodyPr>
          <a:lstStyle/>
          <a:p>
            <a:pPr>
              <a:lnSpc>
                <a:spcPts val="2990"/>
              </a:lnSpc>
            </a:pPr>
            <a:r>
              <a:rPr lang="en-US" sz="2300">
                <a:solidFill>
                  <a:srgbClr val="000000"/>
                </a:solidFill>
                <a:latin typeface="TT Interphases"/>
              </a:rPr>
              <a:t>¿A QUÉ EDAD SE DESARROLLA LA PERSONALIDAD?</a:t>
            </a:r>
          </a:p>
          <a:p>
            <a:pPr>
              <a:lnSpc>
                <a:spcPts val="2990"/>
              </a:lnSpc>
            </a:pPr>
            <a:r>
              <a:rPr lang="en-US" sz="2300">
                <a:solidFill>
                  <a:srgbClr val="000000"/>
                </a:solidFill>
                <a:latin typeface="TT Interphases"/>
              </a:rPr>
              <a:t>Tal vez te preguntes a qué edad se desarrolla la personalidad. Esta empieza a desarrollarse desde que nacemos. Sin embargo, es hasta la adolescencia, cuando se comienzan a sentar las bases de lo que será nuestra personalidad adulta. De hecho, la adolescencia es considerada como el periodo de transición entre la infancia y la adultez. </a:t>
            </a:r>
          </a:p>
          <a:p>
            <a:pPr>
              <a:lnSpc>
                <a:spcPts val="2990"/>
              </a:lnSpc>
            </a:pPr>
            <a:r>
              <a:rPr lang="en-US" sz="2300">
                <a:solidFill>
                  <a:srgbClr val="000000"/>
                </a:solidFill>
                <a:latin typeface="TT Interphases"/>
              </a:rPr>
              <a:t> </a:t>
            </a:r>
          </a:p>
          <a:p>
            <a:pPr>
              <a:lnSpc>
                <a:spcPts val="2990"/>
              </a:lnSpc>
            </a:pPr>
            <a:r>
              <a:rPr lang="en-US" sz="2300">
                <a:solidFill>
                  <a:srgbClr val="000000"/>
                </a:solidFill>
                <a:latin typeface="TT Interphases"/>
              </a:rPr>
              <a:t>La adolescencia se caracteriza por ser un periodo de transición de la infancia a la adultez, es un momento de recapitulación del pasado y de preparación para determinados temas vitales como son la identidad personal, el grupo de amigos, los valores, la sexualidad, la experimentación de nuevos roles, etc. Y aunque en esta etapa en la que te encuentras, es en la que afianzas tu personalidad, debemos conocer cómo se desarrolla a lo largo de toda la vida. Para ello veamos una de las teorías más utilizadas en la psicología: </a:t>
            </a:r>
          </a:p>
          <a:p>
            <a:pPr>
              <a:lnSpc>
                <a:spcPts val="2990"/>
              </a:lnSpc>
            </a:pPr>
            <a:endParaRPr lang="en-US" sz="2300">
              <a:solidFill>
                <a:srgbClr val="000000"/>
              </a:solidFill>
              <a:latin typeface="TT Interphases"/>
            </a:endParaRPr>
          </a:p>
        </p:txBody>
      </p:sp>
      <p:sp>
        <p:nvSpPr>
          <p:cNvPr id="10" name="Freeform 10"/>
          <p:cNvSpPr/>
          <p:nvPr/>
        </p:nvSpPr>
        <p:spPr>
          <a:xfrm>
            <a:off x="9486252" y="7622592"/>
            <a:ext cx="2785182" cy="1984442"/>
          </a:xfrm>
          <a:custGeom>
            <a:avLst/>
            <a:gdLst/>
            <a:ahLst/>
            <a:cxnLst/>
            <a:rect l="l" t="t" r="r" b="b"/>
            <a:pathLst>
              <a:path w="2785182" h="1984442">
                <a:moveTo>
                  <a:pt x="0" y="0"/>
                </a:moveTo>
                <a:lnTo>
                  <a:pt x="2785182" y="0"/>
                </a:lnTo>
                <a:lnTo>
                  <a:pt x="2785182" y="1984442"/>
                </a:lnTo>
                <a:lnTo>
                  <a:pt x="0" y="198444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11" name="TextBox 11"/>
          <p:cNvSpPr txBox="1"/>
          <p:nvPr/>
        </p:nvSpPr>
        <p:spPr>
          <a:xfrm>
            <a:off x="9937676" y="8481463"/>
            <a:ext cx="1421160" cy="523875"/>
          </a:xfrm>
          <a:prstGeom prst="rect">
            <a:avLst/>
          </a:prstGeom>
        </p:spPr>
        <p:txBody>
          <a:bodyPr lIns="0" tIns="0" rIns="0" bIns="0" rtlCol="0" anchor="t">
            <a:spAutoFit/>
          </a:bodyPr>
          <a:lstStyle/>
          <a:p>
            <a:pPr algn="ctr">
              <a:lnSpc>
                <a:spcPts val="4200"/>
              </a:lnSpc>
            </a:pPr>
            <a:r>
              <a:rPr lang="en-US" sz="3000">
                <a:solidFill>
                  <a:srgbClr val="D6EBEF"/>
                </a:solidFill>
                <a:latin typeface="Anton"/>
              </a:rPr>
              <a:t>Siguiente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6EBEF"/>
        </a:solidFill>
        <a:effectLst/>
      </p:bgPr>
    </p:bg>
    <p:spTree>
      <p:nvGrpSpPr>
        <p:cNvPr id="1" name=""/>
        <p:cNvGrpSpPr/>
        <p:nvPr/>
      </p:nvGrpSpPr>
      <p:grpSpPr>
        <a:xfrm>
          <a:off x="0" y="0"/>
          <a:ext cx="0" cy="0"/>
          <a:chOff x="0" y="0"/>
          <a:chExt cx="0" cy="0"/>
        </a:xfrm>
      </p:grpSpPr>
      <p:sp>
        <p:nvSpPr>
          <p:cNvPr id="2" name="TextBox 2"/>
          <p:cNvSpPr txBox="1"/>
          <p:nvPr/>
        </p:nvSpPr>
        <p:spPr>
          <a:xfrm>
            <a:off x="246885" y="1183282"/>
            <a:ext cx="8362344" cy="8521700"/>
          </a:xfrm>
          <a:prstGeom prst="rect">
            <a:avLst/>
          </a:prstGeom>
        </p:spPr>
        <p:txBody>
          <a:bodyPr lIns="0" tIns="0" rIns="0" bIns="0" rtlCol="0" anchor="t">
            <a:spAutoFit/>
          </a:bodyPr>
          <a:lstStyle/>
          <a:p>
            <a:pPr>
              <a:lnSpc>
                <a:spcPts val="2600"/>
              </a:lnSpc>
            </a:pPr>
            <a:r>
              <a:rPr lang="en-US" sz="2000">
                <a:solidFill>
                  <a:srgbClr val="000000"/>
                </a:solidFill>
                <a:latin typeface="TT Interphases"/>
              </a:rPr>
              <a:t>¿El desarrollo de la personalidad según Erikson</a:t>
            </a:r>
          </a:p>
          <a:p>
            <a:pPr>
              <a:lnSpc>
                <a:spcPts val="2600"/>
              </a:lnSpc>
            </a:pPr>
            <a:r>
              <a:rPr lang="en-US" sz="2000">
                <a:solidFill>
                  <a:srgbClr val="000000"/>
                </a:solidFill>
                <a:latin typeface="TT Interphases"/>
              </a:rPr>
              <a:t>Según la teoría de la personalidad de Erik Erikson, se puede hablar de 8 etapas de desarrollo de la personalidad.</a:t>
            </a:r>
          </a:p>
          <a:p>
            <a:pPr>
              <a:lnSpc>
                <a:spcPts val="2600"/>
              </a:lnSpc>
            </a:pPr>
            <a:endParaRPr lang="en-US" sz="2000">
              <a:solidFill>
                <a:srgbClr val="000000"/>
              </a:solidFill>
              <a:latin typeface="TT Interphases"/>
            </a:endParaRPr>
          </a:p>
          <a:p>
            <a:pPr>
              <a:lnSpc>
                <a:spcPts val="2600"/>
              </a:lnSpc>
            </a:pPr>
            <a:r>
              <a:rPr lang="en-US" sz="2000">
                <a:solidFill>
                  <a:srgbClr val="000000"/>
                </a:solidFill>
                <a:latin typeface="TT Interphases"/>
              </a:rPr>
              <a:t>1.- Etapa sensorio-oral (0 – 18 meses), en la que se crean los vínculos de confianza y apego con los progenitores.</a:t>
            </a:r>
          </a:p>
          <a:p>
            <a:pPr>
              <a:lnSpc>
                <a:spcPts val="2600"/>
              </a:lnSpc>
            </a:pPr>
            <a:endParaRPr lang="en-US" sz="2000">
              <a:solidFill>
                <a:srgbClr val="000000"/>
              </a:solidFill>
              <a:latin typeface="TT Interphases"/>
            </a:endParaRPr>
          </a:p>
          <a:p>
            <a:pPr>
              <a:lnSpc>
                <a:spcPts val="2600"/>
              </a:lnSpc>
            </a:pPr>
            <a:r>
              <a:rPr lang="en-US" sz="2000">
                <a:solidFill>
                  <a:srgbClr val="000000"/>
                </a:solidFill>
                <a:latin typeface="TT Interphases"/>
              </a:rPr>
              <a:t>2.- Etapa anal-muscular (18 meses – 3 años), Comienza el control de movimientos y de los esfínteres. En esta etapa los niños necesitan ganar el equilibrio justo entre la autonomía, la impulsividad y el control externo. Es aquí cuando empieza la dificultad en la gestión de la libertad y la independencia, así como en la exploración.</a:t>
            </a:r>
          </a:p>
          <a:p>
            <a:pPr>
              <a:lnSpc>
                <a:spcPts val="2600"/>
              </a:lnSpc>
            </a:pPr>
            <a:endParaRPr lang="en-US" sz="2000">
              <a:solidFill>
                <a:srgbClr val="000000"/>
              </a:solidFill>
              <a:latin typeface="TT Interphases"/>
            </a:endParaRPr>
          </a:p>
          <a:p>
            <a:pPr>
              <a:lnSpc>
                <a:spcPts val="2600"/>
              </a:lnSpc>
            </a:pPr>
            <a:r>
              <a:rPr lang="en-US" sz="2000">
                <a:solidFill>
                  <a:srgbClr val="000000"/>
                </a:solidFill>
                <a:latin typeface="TT Interphases"/>
              </a:rPr>
              <a:t>3.- Etapa genital-locomotor (3-5 años) Cada vez somos más autónomos. Es el momento ideal para que los niños comprendan las responsabilidades de sus actos y se sientan libres actuando bajo ellas. Es el momento en el que nos identifican en el mundo.</a:t>
            </a:r>
          </a:p>
          <a:p>
            <a:pPr>
              <a:lnSpc>
                <a:spcPts val="2600"/>
              </a:lnSpc>
            </a:pPr>
            <a:endParaRPr lang="en-US" sz="2000">
              <a:solidFill>
                <a:srgbClr val="000000"/>
              </a:solidFill>
              <a:latin typeface="TT Interphases"/>
            </a:endParaRPr>
          </a:p>
          <a:p>
            <a:pPr>
              <a:lnSpc>
                <a:spcPts val="2600"/>
              </a:lnSpc>
            </a:pPr>
            <a:r>
              <a:rPr lang="en-US" sz="2000">
                <a:solidFill>
                  <a:srgbClr val="000000"/>
                </a:solidFill>
                <a:latin typeface="TT Interphases"/>
              </a:rPr>
              <a:t>4.- Etapa de latencia (5-13 años). Continúan madurando en sus comportamientos. La experimentación es vital para su desarrollo, ya que es una etapa decisiva desde el punto social. Las personas empezamos en este punto a obtener reconocimiento por lo que hacemos en el entorno (principalmente) escolar, y puede resultar clave para la sensación de competencia y eficacia.</a:t>
            </a:r>
          </a:p>
          <a:p>
            <a:pPr>
              <a:lnSpc>
                <a:spcPts val="1950"/>
              </a:lnSpc>
            </a:pPr>
            <a:endParaRPr lang="en-US" sz="2000">
              <a:solidFill>
                <a:srgbClr val="000000"/>
              </a:solidFill>
              <a:latin typeface="TT Interphases"/>
            </a:endParaRPr>
          </a:p>
          <a:p>
            <a:pPr>
              <a:lnSpc>
                <a:spcPts val="1950"/>
              </a:lnSpc>
            </a:pPr>
            <a:endParaRPr lang="en-US" sz="2000">
              <a:solidFill>
                <a:srgbClr val="000000"/>
              </a:solidFill>
              <a:latin typeface="TT Interphases"/>
            </a:endParaRPr>
          </a:p>
          <a:p>
            <a:pPr>
              <a:lnSpc>
                <a:spcPts val="1950"/>
              </a:lnSpc>
            </a:pPr>
            <a:endParaRPr lang="en-US" sz="2000">
              <a:solidFill>
                <a:srgbClr val="000000"/>
              </a:solidFill>
              <a:latin typeface="TT Interphases"/>
            </a:endParaRPr>
          </a:p>
        </p:txBody>
      </p:sp>
      <p:grpSp>
        <p:nvGrpSpPr>
          <p:cNvPr id="3" name="Group 3"/>
          <p:cNvGrpSpPr/>
          <p:nvPr/>
        </p:nvGrpSpPr>
        <p:grpSpPr>
          <a:xfrm>
            <a:off x="10549373" y="0"/>
            <a:ext cx="7000276" cy="10523566"/>
            <a:chOff x="0" y="0"/>
            <a:chExt cx="4224020" cy="6350000"/>
          </a:xfrm>
        </p:grpSpPr>
        <p:sp>
          <p:nvSpPr>
            <p:cNvPr id="4" name="Freeform 4"/>
            <p:cNvSpPr/>
            <p:nvPr/>
          </p:nvSpPr>
          <p:spPr>
            <a:xfrm>
              <a:off x="0" y="0"/>
              <a:ext cx="4224020" cy="6350000"/>
            </a:xfrm>
            <a:custGeom>
              <a:avLst/>
              <a:gdLst/>
              <a:ahLst/>
              <a:cxnLst/>
              <a:rect l="l" t="t" r="r" b="b"/>
              <a:pathLst>
                <a:path w="4224020" h="6350000">
                  <a:moveTo>
                    <a:pt x="4224020" y="6350000"/>
                  </a:moveTo>
                  <a:lnTo>
                    <a:pt x="2441575" y="6350000"/>
                  </a:lnTo>
                  <a:cubicBezTo>
                    <a:pt x="1093089" y="6350000"/>
                    <a:pt x="0" y="5256911"/>
                    <a:pt x="0" y="3908425"/>
                  </a:cubicBezTo>
                  <a:lnTo>
                    <a:pt x="0" y="0"/>
                  </a:lnTo>
                  <a:lnTo>
                    <a:pt x="1782445" y="0"/>
                  </a:lnTo>
                  <a:cubicBezTo>
                    <a:pt x="3130931" y="0"/>
                    <a:pt x="4224020" y="1093089"/>
                    <a:pt x="4224020" y="2441575"/>
                  </a:cubicBezTo>
                  <a:lnTo>
                    <a:pt x="4224020" y="6350000"/>
                  </a:lnTo>
                  <a:close/>
                </a:path>
              </a:pathLst>
            </a:custGeom>
            <a:solidFill>
              <a:srgbClr val="27B8D5"/>
            </a:solidFill>
          </p:spPr>
          <p:txBody>
            <a:bodyPr/>
            <a:lstStyle/>
            <a:p>
              <a:endParaRPr lang="en-US"/>
            </a:p>
          </p:txBody>
        </p:sp>
      </p:grpSp>
      <p:sp>
        <p:nvSpPr>
          <p:cNvPr id="5" name="Freeform 5"/>
          <p:cNvSpPr/>
          <p:nvPr/>
        </p:nvSpPr>
        <p:spPr>
          <a:xfrm>
            <a:off x="9391044" y="5458419"/>
            <a:ext cx="3527503" cy="3527503"/>
          </a:xfrm>
          <a:custGeom>
            <a:avLst/>
            <a:gdLst/>
            <a:ahLst/>
            <a:cxnLst/>
            <a:rect l="l" t="t" r="r" b="b"/>
            <a:pathLst>
              <a:path w="3527503" h="3527503">
                <a:moveTo>
                  <a:pt x="0" y="0"/>
                </a:moveTo>
                <a:lnTo>
                  <a:pt x="3527502" y="0"/>
                </a:lnTo>
                <a:lnTo>
                  <a:pt x="3527502" y="3527503"/>
                </a:lnTo>
                <a:lnTo>
                  <a:pt x="0" y="352750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6" name="Group 6"/>
          <p:cNvGrpSpPr>
            <a:grpSpLocks noChangeAspect="1"/>
          </p:cNvGrpSpPr>
          <p:nvPr/>
        </p:nvGrpSpPr>
        <p:grpSpPr>
          <a:xfrm>
            <a:off x="12291819" y="2521056"/>
            <a:ext cx="3781765" cy="7765944"/>
            <a:chOff x="0" y="0"/>
            <a:chExt cx="2847340" cy="5847080"/>
          </a:xfrm>
        </p:grpSpPr>
        <p:sp>
          <p:nvSpPr>
            <p:cNvPr id="7" name="Freeform 7"/>
            <p:cNvSpPr/>
            <p:nvPr/>
          </p:nvSpPr>
          <p:spPr>
            <a:xfrm>
              <a:off x="0" y="0"/>
              <a:ext cx="2847340" cy="5847080"/>
            </a:xfrm>
            <a:custGeom>
              <a:avLst/>
              <a:gdLst/>
              <a:ahLst/>
              <a:cxnLst/>
              <a:rect l="l" t="t" r="r" b="b"/>
              <a:pathLst>
                <a:path w="2847340" h="5847080">
                  <a:moveTo>
                    <a:pt x="2847340" y="5847080"/>
                  </a:moveTo>
                  <a:lnTo>
                    <a:pt x="0" y="5847080"/>
                  </a:lnTo>
                  <a:lnTo>
                    <a:pt x="0" y="0"/>
                  </a:lnTo>
                  <a:lnTo>
                    <a:pt x="1280160" y="0"/>
                  </a:lnTo>
                  <a:cubicBezTo>
                    <a:pt x="2146300" y="0"/>
                    <a:pt x="2847340" y="702310"/>
                    <a:pt x="2847340" y="1567180"/>
                  </a:cubicBezTo>
                  <a:lnTo>
                    <a:pt x="2847340" y="5847080"/>
                  </a:lnTo>
                  <a:close/>
                </a:path>
              </a:pathLst>
            </a:custGeom>
            <a:blipFill>
              <a:blip r:embed="rId4"/>
              <a:stretch>
                <a:fillRect l="-64402" r="-64402"/>
              </a:stretch>
            </a:blipFill>
          </p:spPr>
          <p:txBody>
            <a:bodyPr/>
            <a:lstStyle/>
            <a:p>
              <a:endParaRPr lang="en-US"/>
            </a:p>
          </p:txBody>
        </p:sp>
      </p:grpSp>
      <p:sp>
        <p:nvSpPr>
          <p:cNvPr id="8" name="Freeform 8"/>
          <p:cNvSpPr/>
          <p:nvPr/>
        </p:nvSpPr>
        <p:spPr>
          <a:xfrm flipH="1">
            <a:off x="16411151" y="2605299"/>
            <a:ext cx="2538201" cy="2538201"/>
          </a:xfrm>
          <a:custGeom>
            <a:avLst/>
            <a:gdLst/>
            <a:ahLst/>
            <a:cxnLst/>
            <a:rect l="l" t="t" r="r" b="b"/>
            <a:pathLst>
              <a:path w="2538201" h="2538201">
                <a:moveTo>
                  <a:pt x="2538201" y="0"/>
                </a:moveTo>
                <a:lnTo>
                  <a:pt x="0" y="0"/>
                </a:lnTo>
                <a:lnTo>
                  <a:pt x="0" y="2538201"/>
                </a:lnTo>
                <a:lnTo>
                  <a:pt x="2538201" y="2538201"/>
                </a:lnTo>
                <a:lnTo>
                  <a:pt x="2538201"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9" name="Freeform 9"/>
          <p:cNvSpPr/>
          <p:nvPr/>
        </p:nvSpPr>
        <p:spPr>
          <a:xfrm>
            <a:off x="12291819" y="1215097"/>
            <a:ext cx="1305959" cy="1305959"/>
          </a:xfrm>
          <a:custGeom>
            <a:avLst/>
            <a:gdLst/>
            <a:ahLst/>
            <a:cxnLst/>
            <a:rect l="l" t="t" r="r" b="b"/>
            <a:pathLst>
              <a:path w="1305959" h="1305959">
                <a:moveTo>
                  <a:pt x="0" y="0"/>
                </a:moveTo>
                <a:lnTo>
                  <a:pt x="1305959" y="0"/>
                </a:lnTo>
                <a:lnTo>
                  <a:pt x="1305959" y="1305959"/>
                </a:lnTo>
                <a:lnTo>
                  <a:pt x="0" y="130595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6EBEF"/>
        </a:solidFill>
        <a:effectLst/>
      </p:bgPr>
    </p:bg>
    <p:spTree>
      <p:nvGrpSpPr>
        <p:cNvPr id="1" name=""/>
        <p:cNvGrpSpPr/>
        <p:nvPr/>
      </p:nvGrpSpPr>
      <p:grpSpPr>
        <a:xfrm>
          <a:off x="0" y="0"/>
          <a:ext cx="0" cy="0"/>
          <a:chOff x="0" y="0"/>
          <a:chExt cx="0" cy="0"/>
        </a:xfrm>
      </p:grpSpPr>
      <p:grpSp>
        <p:nvGrpSpPr>
          <p:cNvPr id="2" name="Group 2"/>
          <p:cNvGrpSpPr/>
          <p:nvPr/>
        </p:nvGrpSpPr>
        <p:grpSpPr>
          <a:xfrm>
            <a:off x="10549373" y="0"/>
            <a:ext cx="7000276" cy="10523566"/>
            <a:chOff x="0" y="0"/>
            <a:chExt cx="4224020" cy="6350000"/>
          </a:xfrm>
        </p:grpSpPr>
        <p:sp>
          <p:nvSpPr>
            <p:cNvPr id="3" name="Freeform 3"/>
            <p:cNvSpPr/>
            <p:nvPr/>
          </p:nvSpPr>
          <p:spPr>
            <a:xfrm>
              <a:off x="0" y="0"/>
              <a:ext cx="4224020" cy="6350000"/>
            </a:xfrm>
            <a:custGeom>
              <a:avLst/>
              <a:gdLst/>
              <a:ahLst/>
              <a:cxnLst/>
              <a:rect l="l" t="t" r="r" b="b"/>
              <a:pathLst>
                <a:path w="4224020" h="6350000">
                  <a:moveTo>
                    <a:pt x="4224020" y="6350000"/>
                  </a:moveTo>
                  <a:lnTo>
                    <a:pt x="2441575" y="6350000"/>
                  </a:lnTo>
                  <a:cubicBezTo>
                    <a:pt x="1093089" y="6350000"/>
                    <a:pt x="0" y="5256911"/>
                    <a:pt x="0" y="3908425"/>
                  </a:cubicBezTo>
                  <a:lnTo>
                    <a:pt x="0" y="0"/>
                  </a:lnTo>
                  <a:lnTo>
                    <a:pt x="1782445" y="0"/>
                  </a:lnTo>
                  <a:cubicBezTo>
                    <a:pt x="3130931" y="0"/>
                    <a:pt x="4224020" y="1093089"/>
                    <a:pt x="4224020" y="2441575"/>
                  </a:cubicBezTo>
                  <a:lnTo>
                    <a:pt x="4224020" y="6350000"/>
                  </a:lnTo>
                  <a:close/>
                </a:path>
              </a:pathLst>
            </a:custGeom>
            <a:solidFill>
              <a:srgbClr val="27B8D5"/>
            </a:solidFill>
          </p:spPr>
          <p:txBody>
            <a:bodyPr/>
            <a:lstStyle/>
            <a:p>
              <a:endParaRPr lang="en-US"/>
            </a:p>
          </p:txBody>
        </p:sp>
      </p:grpSp>
      <p:sp>
        <p:nvSpPr>
          <p:cNvPr id="4" name="Freeform 4"/>
          <p:cNvSpPr/>
          <p:nvPr/>
        </p:nvSpPr>
        <p:spPr>
          <a:xfrm>
            <a:off x="9391044" y="5458419"/>
            <a:ext cx="3527503" cy="3527503"/>
          </a:xfrm>
          <a:custGeom>
            <a:avLst/>
            <a:gdLst/>
            <a:ahLst/>
            <a:cxnLst/>
            <a:rect l="l" t="t" r="r" b="b"/>
            <a:pathLst>
              <a:path w="3527503" h="3527503">
                <a:moveTo>
                  <a:pt x="0" y="0"/>
                </a:moveTo>
                <a:lnTo>
                  <a:pt x="3527502" y="0"/>
                </a:lnTo>
                <a:lnTo>
                  <a:pt x="3527502" y="3527503"/>
                </a:lnTo>
                <a:lnTo>
                  <a:pt x="0" y="352750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5" name="Group 5"/>
          <p:cNvGrpSpPr>
            <a:grpSpLocks noChangeAspect="1"/>
          </p:cNvGrpSpPr>
          <p:nvPr/>
        </p:nvGrpSpPr>
        <p:grpSpPr>
          <a:xfrm>
            <a:off x="12291819" y="2521056"/>
            <a:ext cx="3781765" cy="7765944"/>
            <a:chOff x="0" y="0"/>
            <a:chExt cx="2847340" cy="5847080"/>
          </a:xfrm>
        </p:grpSpPr>
        <p:sp>
          <p:nvSpPr>
            <p:cNvPr id="6" name="Freeform 6"/>
            <p:cNvSpPr/>
            <p:nvPr/>
          </p:nvSpPr>
          <p:spPr>
            <a:xfrm>
              <a:off x="0" y="0"/>
              <a:ext cx="2847340" cy="5847080"/>
            </a:xfrm>
            <a:custGeom>
              <a:avLst/>
              <a:gdLst/>
              <a:ahLst/>
              <a:cxnLst/>
              <a:rect l="l" t="t" r="r" b="b"/>
              <a:pathLst>
                <a:path w="2847340" h="5847080">
                  <a:moveTo>
                    <a:pt x="2847340" y="5847080"/>
                  </a:moveTo>
                  <a:lnTo>
                    <a:pt x="0" y="5847080"/>
                  </a:lnTo>
                  <a:lnTo>
                    <a:pt x="0" y="0"/>
                  </a:lnTo>
                  <a:lnTo>
                    <a:pt x="1280160" y="0"/>
                  </a:lnTo>
                  <a:cubicBezTo>
                    <a:pt x="2146300" y="0"/>
                    <a:pt x="2847340" y="702310"/>
                    <a:pt x="2847340" y="1567180"/>
                  </a:cubicBezTo>
                  <a:lnTo>
                    <a:pt x="2847340" y="5847080"/>
                  </a:lnTo>
                  <a:close/>
                </a:path>
              </a:pathLst>
            </a:custGeom>
            <a:blipFill>
              <a:blip r:embed="rId4"/>
              <a:stretch>
                <a:fillRect l="-104400" r="-104400"/>
              </a:stretch>
            </a:blipFill>
          </p:spPr>
          <p:txBody>
            <a:bodyPr/>
            <a:lstStyle/>
            <a:p>
              <a:endParaRPr lang="en-US"/>
            </a:p>
          </p:txBody>
        </p:sp>
      </p:grpSp>
      <p:sp>
        <p:nvSpPr>
          <p:cNvPr id="7" name="Freeform 7"/>
          <p:cNvSpPr/>
          <p:nvPr/>
        </p:nvSpPr>
        <p:spPr>
          <a:xfrm flipH="1">
            <a:off x="16411151" y="2605299"/>
            <a:ext cx="2538201" cy="2538201"/>
          </a:xfrm>
          <a:custGeom>
            <a:avLst/>
            <a:gdLst/>
            <a:ahLst/>
            <a:cxnLst/>
            <a:rect l="l" t="t" r="r" b="b"/>
            <a:pathLst>
              <a:path w="2538201" h="2538201">
                <a:moveTo>
                  <a:pt x="2538201" y="0"/>
                </a:moveTo>
                <a:lnTo>
                  <a:pt x="0" y="0"/>
                </a:lnTo>
                <a:lnTo>
                  <a:pt x="0" y="2538201"/>
                </a:lnTo>
                <a:lnTo>
                  <a:pt x="2538201" y="2538201"/>
                </a:lnTo>
                <a:lnTo>
                  <a:pt x="2538201"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8" name="Freeform 8"/>
          <p:cNvSpPr/>
          <p:nvPr/>
        </p:nvSpPr>
        <p:spPr>
          <a:xfrm>
            <a:off x="12291819" y="1215097"/>
            <a:ext cx="1305959" cy="1305959"/>
          </a:xfrm>
          <a:custGeom>
            <a:avLst/>
            <a:gdLst/>
            <a:ahLst/>
            <a:cxnLst/>
            <a:rect l="l" t="t" r="r" b="b"/>
            <a:pathLst>
              <a:path w="1305959" h="1305959">
                <a:moveTo>
                  <a:pt x="0" y="0"/>
                </a:moveTo>
                <a:lnTo>
                  <a:pt x="1305959" y="0"/>
                </a:lnTo>
                <a:lnTo>
                  <a:pt x="1305959" y="1305959"/>
                </a:lnTo>
                <a:lnTo>
                  <a:pt x="0" y="130595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9" name="TextBox 9"/>
          <p:cNvSpPr txBox="1"/>
          <p:nvPr/>
        </p:nvSpPr>
        <p:spPr>
          <a:xfrm>
            <a:off x="1028700" y="1839502"/>
            <a:ext cx="8362344" cy="8197850"/>
          </a:xfrm>
          <a:prstGeom prst="rect">
            <a:avLst/>
          </a:prstGeom>
        </p:spPr>
        <p:txBody>
          <a:bodyPr lIns="0" tIns="0" rIns="0" bIns="0" rtlCol="0" anchor="t">
            <a:spAutoFit/>
          </a:bodyPr>
          <a:lstStyle/>
          <a:p>
            <a:pPr>
              <a:lnSpc>
                <a:spcPts val="2600"/>
              </a:lnSpc>
            </a:pPr>
            <a:r>
              <a:rPr lang="en-US" sz="2000">
                <a:solidFill>
                  <a:srgbClr val="000000"/>
                </a:solidFill>
                <a:latin typeface="TT Interphases"/>
              </a:rPr>
              <a:t>5.- Etapa de adolescencia (13 -21 años). Es la etapa clave en el desarrollo de la personalidad. Los adolescentes empiezan a descubrir quiénes son y qué es lo que quieren. Es el momento de explorar nuevas opciones, y poner en duda los conocimientos, habilidades, valores y experiencias adquiridas hasta ahora.</a:t>
            </a:r>
          </a:p>
          <a:p>
            <a:pPr>
              <a:lnSpc>
                <a:spcPts val="2600"/>
              </a:lnSpc>
            </a:pPr>
            <a:endParaRPr lang="en-US" sz="2000">
              <a:solidFill>
                <a:srgbClr val="000000"/>
              </a:solidFill>
              <a:latin typeface="TT Interphases"/>
            </a:endParaRPr>
          </a:p>
          <a:p>
            <a:pPr>
              <a:lnSpc>
                <a:spcPts val="2600"/>
              </a:lnSpc>
            </a:pPr>
            <a:r>
              <a:rPr lang="en-US" sz="2000">
                <a:solidFill>
                  <a:srgbClr val="000000"/>
                </a:solidFill>
                <a:latin typeface="TT Interphases"/>
              </a:rPr>
              <a:t>6.- Etapa de la adultez joven (21 -40 años). Suele dedicarse a la búsqueda de vínculos emocionales estables, ajustando nuestros roles y compromiso hacia la intimidad.</a:t>
            </a:r>
          </a:p>
          <a:p>
            <a:pPr>
              <a:lnSpc>
                <a:spcPts val="2600"/>
              </a:lnSpc>
            </a:pPr>
            <a:endParaRPr lang="en-US" sz="2000">
              <a:solidFill>
                <a:srgbClr val="000000"/>
              </a:solidFill>
              <a:latin typeface="TT Interphases"/>
            </a:endParaRPr>
          </a:p>
          <a:p>
            <a:pPr>
              <a:lnSpc>
                <a:spcPts val="2600"/>
              </a:lnSpc>
            </a:pPr>
            <a:r>
              <a:rPr lang="en-US" sz="2000">
                <a:solidFill>
                  <a:srgbClr val="000000"/>
                </a:solidFill>
                <a:latin typeface="TT Interphases"/>
              </a:rPr>
              <a:t>7.- Etapa de la adultez media (de los 40 a los 60 años). Durante esta etapa se inicia una lucha entre la productividad y el estancamiento.</a:t>
            </a:r>
          </a:p>
          <a:p>
            <a:pPr>
              <a:lnSpc>
                <a:spcPts val="2600"/>
              </a:lnSpc>
            </a:pPr>
            <a:endParaRPr lang="en-US" sz="2000">
              <a:solidFill>
                <a:srgbClr val="000000"/>
              </a:solidFill>
              <a:latin typeface="TT Interphases"/>
            </a:endParaRPr>
          </a:p>
          <a:p>
            <a:pPr>
              <a:lnSpc>
                <a:spcPts val="2600"/>
              </a:lnSpc>
            </a:pPr>
            <a:r>
              <a:rPr lang="en-US" sz="2000">
                <a:solidFill>
                  <a:srgbClr val="000000"/>
                </a:solidFill>
                <a:latin typeface="TT Interphases"/>
              </a:rPr>
              <a:t>8.- Etapa de la adultez tardía (a partir de los 60 años). Es el momento dedicado a valorar el sentido de la existencia, ya que se atraviesan crisis vitales como la “jubilación”, el envejecimiento y la preocupación por la salud, pérdidas de seres queridos…etc. Todo esto nos hace echar la vista atrás, valorando nuestra historia y siendo críticos con nuestros logros y errores. </a:t>
            </a:r>
          </a:p>
          <a:p>
            <a:pPr>
              <a:lnSpc>
                <a:spcPts val="2600"/>
              </a:lnSpc>
            </a:pPr>
            <a:endParaRPr lang="en-US" sz="2000">
              <a:solidFill>
                <a:srgbClr val="000000"/>
              </a:solidFill>
              <a:latin typeface="TT Interphases"/>
            </a:endParaRPr>
          </a:p>
          <a:p>
            <a:pPr>
              <a:lnSpc>
                <a:spcPts val="2600"/>
              </a:lnSpc>
            </a:pPr>
            <a:r>
              <a:rPr lang="en-US" sz="2000">
                <a:solidFill>
                  <a:srgbClr val="000000"/>
                </a:solidFill>
                <a:latin typeface="TT Interphases"/>
              </a:rPr>
              <a:t>Parte de nuestra personalidad depende de factores conocidos como hereditarios, mientras que otra parte es adquirida y formada durante nuestras experiencias de vida.</a:t>
            </a:r>
          </a:p>
          <a:p>
            <a:pPr>
              <a:lnSpc>
                <a:spcPts val="1950"/>
              </a:lnSpc>
            </a:pPr>
            <a:endParaRPr lang="en-US" sz="2000">
              <a:solidFill>
                <a:srgbClr val="000000"/>
              </a:solidFill>
              <a:latin typeface="TT Interphases"/>
            </a:endParaRPr>
          </a:p>
          <a:p>
            <a:pPr>
              <a:lnSpc>
                <a:spcPts val="1950"/>
              </a:lnSpc>
            </a:pPr>
            <a:endParaRPr lang="en-US" sz="2000">
              <a:solidFill>
                <a:srgbClr val="000000"/>
              </a:solidFill>
              <a:latin typeface="TT Interphases"/>
            </a:endParaRPr>
          </a:p>
          <a:p>
            <a:pPr>
              <a:lnSpc>
                <a:spcPts val="1950"/>
              </a:lnSpc>
            </a:pPr>
            <a:endParaRPr lang="en-US" sz="2000">
              <a:solidFill>
                <a:srgbClr val="000000"/>
              </a:solidFill>
              <a:latin typeface="TT Interphases"/>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2345</Words>
  <Application>Microsoft Office PowerPoint</Application>
  <PresentationFormat>Custom</PresentationFormat>
  <Paragraphs>113</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Calibri</vt:lpstr>
      <vt:lpstr>Arial</vt:lpstr>
      <vt:lpstr>Arapey Bold</vt:lpstr>
      <vt:lpstr>Belleza</vt:lpstr>
      <vt:lpstr>TT Interphases</vt:lpstr>
      <vt:lpstr>TT Interphases Bold</vt:lpstr>
      <vt:lpstr>Anton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PERSONALIDAD</dc:title>
  <dc:creator>Zoraida Powell</dc:creator>
  <cp:lastModifiedBy>Zoraida Powell</cp:lastModifiedBy>
  <cp:revision>1</cp:revision>
  <dcterms:created xsi:type="dcterms:W3CDTF">2006-08-16T00:00:00Z</dcterms:created>
  <dcterms:modified xsi:type="dcterms:W3CDTF">2023-10-26T17:18:12Z</dcterms:modified>
  <dc:identifier>DAFr6RS3Rlo</dc:identifier>
</cp:coreProperties>
</file>