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8288000" cy="10287000"/>
  <p:notesSz cx="6858000" cy="9144000"/>
  <p:embeddedFontLst>
    <p:embeddedFont>
      <p:font typeface="Calibri" panose="020F0502020204030204" pitchFamily="34" charset="0"/>
      <p:regular r:id="rId13"/>
      <p:bold r:id="rId14"/>
      <p:italic r:id="rId15"/>
      <p:boldItalic r:id="rId16"/>
    </p:embeddedFont>
    <p:embeddedFont>
      <p:font typeface="Margin" charset="0"/>
      <p:regular r:id="rId17"/>
    </p:embeddedFont>
    <p:embeddedFont>
      <p:font typeface="Montserrat" panose="00000500000000000000" pitchFamily="2" charset="0"/>
      <p:regular r:id="rId18"/>
      <p:bold r:id="rId19"/>
      <p:italic r:id="rId20"/>
      <p:boldItalic r:id="rId21"/>
    </p:embeddedFont>
    <p:embeddedFont>
      <p:font typeface="Montserrat Bold" panose="00000800000000000000" charset="0"/>
      <p:regular r:id="rId22"/>
    </p:embeddedFont>
    <p:embeddedFont>
      <p:font typeface="Montserrat Medium" panose="00000600000000000000" pitchFamily="2"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68" d="100"/>
          <a:sy n="68" d="100"/>
        </p:scale>
        <p:origin x="28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22.sv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dailyverses.net/es/1-corintios/10/13" TargetMode="External"/><Relationship Id="rId5" Type="http://schemas.openxmlformats.org/officeDocument/2006/relationships/image" Target="../media/image6.sv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svg"/><Relationship Id="rId7"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6.sv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sv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26078" y="3591545"/>
            <a:ext cx="11493601" cy="2836559"/>
          </a:xfrm>
          <a:prstGeom prst="rect">
            <a:avLst/>
          </a:prstGeom>
        </p:spPr>
        <p:txBody>
          <a:bodyPr lIns="0" tIns="0" rIns="0" bIns="0" rtlCol="0" anchor="t">
            <a:spAutoFit/>
          </a:bodyPr>
          <a:lstStyle/>
          <a:p>
            <a:pPr marL="0" lvl="0" indent="0" algn="ctr">
              <a:lnSpc>
                <a:spcPts val="10374"/>
              </a:lnSpc>
            </a:pPr>
            <a:r>
              <a:rPr lang="en-US" sz="14820">
                <a:solidFill>
                  <a:srgbClr val="79A3A0"/>
                </a:solidFill>
                <a:latin typeface="Margin"/>
              </a:rPr>
              <a:t>IR CONTRA LA CORRIENTE</a:t>
            </a:r>
          </a:p>
        </p:txBody>
      </p:sp>
      <p:sp>
        <p:nvSpPr>
          <p:cNvPr id="3" name="TextBox 3"/>
          <p:cNvSpPr txBox="1"/>
          <p:nvPr/>
        </p:nvSpPr>
        <p:spPr>
          <a:xfrm>
            <a:off x="3568321" y="6858229"/>
            <a:ext cx="11151357" cy="1189740"/>
          </a:xfrm>
          <a:prstGeom prst="rect">
            <a:avLst/>
          </a:prstGeom>
        </p:spPr>
        <p:txBody>
          <a:bodyPr lIns="0" tIns="0" rIns="0" bIns="0" rtlCol="0" anchor="t">
            <a:spAutoFit/>
          </a:bodyPr>
          <a:lstStyle/>
          <a:p>
            <a:pPr algn="ctr">
              <a:lnSpc>
                <a:spcPts val="2272"/>
              </a:lnSpc>
            </a:pPr>
            <a:r>
              <a:rPr lang="en-US" sz="3200" spc="448">
                <a:solidFill>
                  <a:srgbClr val="79A3A0"/>
                </a:solidFill>
                <a:latin typeface="Montserrat Bold"/>
              </a:rPr>
              <a:t>Ministerio Infantil y del Adolescente</a:t>
            </a:r>
          </a:p>
          <a:p>
            <a:pPr algn="ctr">
              <a:lnSpc>
                <a:spcPts val="2272"/>
              </a:lnSpc>
            </a:pPr>
            <a:endParaRPr lang="en-US" sz="3200" spc="448">
              <a:solidFill>
                <a:srgbClr val="79A3A0"/>
              </a:solidFill>
              <a:latin typeface="Montserrat Bold"/>
            </a:endParaRPr>
          </a:p>
          <a:p>
            <a:pPr algn="ctr">
              <a:lnSpc>
                <a:spcPts val="2272"/>
              </a:lnSpc>
            </a:pPr>
            <a:r>
              <a:rPr lang="en-US" sz="3200" spc="448">
                <a:solidFill>
                  <a:srgbClr val="79A3A0"/>
                </a:solidFill>
                <a:latin typeface="Montserrat Bold"/>
              </a:rPr>
              <a:t>División Interamericana </a:t>
            </a:r>
          </a:p>
          <a:p>
            <a:pPr marL="0" lvl="0" indent="0" algn="ctr">
              <a:lnSpc>
                <a:spcPts val="2272"/>
              </a:lnSpc>
              <a:spcBef>
                <a:spcPct val="0"/>
              </a:spcBef>
            </a:pPr>
            <a:endParaRPr lang="en-US" sz="3200" spc="448">
              <a:solidFill>
                <a:srgbClr val="79A3A0"/>
              </a:solidFill>
              <a:latin typeface="Montserrat Bold"/>
            </a:endParaRPr>
          </a:p>
        </p:txBody>
      </p:sp>
      <p:sp>
        <p:nvSpPr>
          <p:cNvPr id="4" name="Freeform 4"/>
          <p:cNvSpPr/>
          <p:nvPr/>
        </p:nvSpPr>
        <p:spPr>
          <a:xfrm rot="5400000">
            <a:off x="1435069" y="-16196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5" name="AutoShape 5"/>
          <p:cNvSpPr/>
          <p:nvPr/>
        </p:nvSpPr>
        <p:spPr>
          <a:xfrm>
            <a:off x="-3172445" y="1781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6" name="Freeform 6"/>
          <p:cNvSpPr/>
          <p:nvPr/>
        </p:nvSpPr>
        <p:spPr>
          <a:xfrm rot="-5400000">
            <a:off x="1435069" y="5926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7" name="AutoShape 7"/>
          <p:cNvSpPr/>
          <p:nvPr/>
        </p:nvSpPr>
        <p:spPr>
          <a:xfrm flipH="1">
            <a:off x="-3172445" y="8505825"/>
            <a:ext cx="24632891" cy="0"/>
          </a:xfrm>
          <a:prstGeom prst="line">
            <a:avLst/>
          </a:prstGeom>
          <a:ln w="19050" cap="flat">
            <a:solidFill>
              <a:srgbClr val="000000"/>
            </a:solidFill>
            <a:prstDash val="solid"/>
            <a:headEnd type="none" w="sm" len="sm"/>
            <a:tailEnd type="none" w="sm" len="sm"/>
          </a:ln>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p:nvPr/>
        </p:nvGrpSpPr>
        <p:grpSpPr>
          <a:xfrm>
            <a:off x="2472338" y="1697670"/>
            <a:ext cx="13835136" cy="6891659"/>
            <a:chOff x="0" y="0"/>
            <a:chExt cx="3643822" cy="1815087"/>
          </a:xfrm>
        </p:grpSpPr>
        <p:sp>
          <p:nvSpPr>
            <p:cNvPr id="7" name="Freeform 7"/>
            <p:cNvSpPr/>
            <p:nvPr/>
          </p:nvSpPr>
          <p:spPr>
            <a:xfrm>
              <a:off x="0" y="0"/>
              <a:ext cx="3643822" cy="1815087"/>
            </a:xfrm>
            <a:custGeom>
              <a:avLst/>
              <a:gdLst/>
              <a:ahLst/>
              <a:cxnLst/>
              <a:rect l="l" t="t" r="r" b="b"/>
              <a:pathLst>
                <a:path w="3643822" h="1815087">
                  <a:moveTo>
                    <a:pt x="28539" y="0"/>
                  </a:moveTo>
                  <a:lnTo>
                    <a:pt x="3615283" y="0"/>
                  </a:lnTo>
                  <a:cubicBezTo>
                    <a:pt x="3622852" y="0"/>
                    <a:pt x="3630111" y="3007"/>
                    <a:pt x="3635463" y="8359"/>
                  </a:cubicBezTo>
                  <a:cubicBezTo>
                    <a:pt x="3640815" y="13711"/>
                    <a:pt x="3643822" y="20970"/>
                    <a:pt x="3643822" y="28539"/>
                  </a:cubicBezTo>
                  <a:lnTo>
                    <a:pt x="3643822" y="1786549"/>
                  </a:lnTo>
                  <a:cubicBezTo>
                    <a:pt x="3643822" y="1794117"/>
                    <a:pt x="3640815" y="1801376"/>
                    <a:pt x="3635463" y="1806728"/>
                  </a:cubicBezTo>
                  <a:cubicBezTo>
                    <a:pt x="3630111" y="1812080"/>
                    <a:pt x="3622852" y="1815087"/>
                    <a:pt x="3615283" y="1815087"/>
                  </a:cubicBezTo>
                  <a:lnTo>
                    <a:pt x="28539" y="1815087"/>
                  </a:lnTo>
                  <a:cubicBezTo>
                    <a:pt x="20970" y="1815087"/>
                    <a:pt x="13711" y="1812080"/>
                    <a:pt x="8359" y="1806728"/>
                  </a:cubicBezTo>
                  <a:cubicBezTo>
                    <a:pt x="3007" y="1801376"/>
                    <a:pt x="0" y="1794117"/>
                    <a:pt x="0" y="1786549"/>
                  </a:cubicBezTo>
                  <a:lnTo>
                    <a:pt x="0" y="28539"/>
                  </a:lnTo>
                  <a:cubicBezTo>
                    <a:pt x="0" y="20970"/>
                    <a:pt x="3007" y="13711"/>
                    <a:pt x="8359" y="8359"/>
                  </a:cubicBezTo>
                  <a:cubicBezTo>
                    <a:pt x="13711" y="3007"/>
                    <a:pt x="20970" y="0"/>
                    <a:pt x="28539" y="0"/>
                  </a:cubicBezTo>
                  <a:close/>
                </a:path>
              </a:pathLst>
            </a:custGeom>
            <a:solidFill>
              <a:srgbClr val="C5E5E4"/>
            </a:solidFill>
            <a:ln w="19050" cap="rnd">
              <a:solidFill>
                <a:srgbClr val="000000"/>
              </a:solidFill>
              <a:prstDash val="solid"/>
              <a:round/>
            </a:ln>
          </p:spPr>
          <p:txBody>
            <a:bodyPr/>
            <a:lstStyle/>
            <a:p>
              <a:endParaRPr lang="en-US"/>
            </a:p>
          </p:txBody>
        </p:sp>
        <p:sp>
          <p:nvSpPr>
            <p:cNvPr id="8" name="TextBox 8"/>
            <p:cNvSpPr txBox="1"/>
            <p:nvPr/>
          </p:nvSpPr>
          <p:spPr>
            <a:xfrm>
              <a:off x="0" y="9525"/>
              <a:ext cx="3643822" cy="1805562"/>
            </a:xfrm>
            <a:prstGeom prst="rect">
              <a:avLst/>
            </a:prstGeom>
          </p:spPr>
          <p:txBody>
            <a:bodyPr lIns="50800" tIns="50800" rIns="50800" bIns="50800" rtlCol="0" anchor="ctr"/>
            <a:lstStyle/>
            <a:p>
              <a:pPr algn="ctr">
                <a:lnSpc>
                  <a:spcPts val="2879"/>
                </a:lnSpc>
              </a:pPr>
              <a:endParaRPr/>
            </a:p>
          </p:txBody>
        </p:sp>
      </p:grpSp>
      <p:sp>
        <p:nvSpPr>
          <p:cNvPr id="9" name="TextBox 9"/>
          <p:cNvSpPr txBox="1"/>
          <p:nvPr/>
        </p:nvSpPr>
        <p:spPr>
          <a:xfrm>
            <a:off x="4043439" y="2202495"/>
            <a:ext cx="10201122" cy="1015998"/>
          </a:xfrm>
          <a:prstGeom prst="rect">
            <a:avLst/>
          </a:prstGeom>
        </p:spPr>
        <p:txBody>
          <a:bodyPr lIns="0" tIns="0" rIns="0" bIns="0" rtlCol="0" anchor="t">
            <a:spAutoFit/>
          </a:bodyPr>
          <a:lstStyle/>
          <a:p>
            <a:pPr marL="0" lvl="0" indent="0" algn="ctr">
              <a:lnSpc>
                <a:spcPts val="6999"/>
              </a:lnSpc>
            </a:pPr>
            <a:r>
              <a:rPr lang="en-US" sz="9999">
                <a:solidFill>
                  <a:srgbClr val="545454"/>
                </a:solidFill>
                <a:latin typeface="Margin"/>
              </a:rPr>
              <a:t>Conclusión</a:t>
            </a:r>
          </a:p>
        </p:txBody>
      </p:sp>
      <p:sp>
        <p:nvSpPr>
          <p:cNvPr id="10" name="TextBox 10"/>
          <p:cNvSpPr txBox="1"/>
          <p:nvPr/>
        </p:nvSpPr>
        <p:spPr>
          <a:xfrm>
            <a:off x="3217069" y="2641107"/>
            <a:ext cx="12901091" cy="5579363"/>
          </a:xfrm>
          <a:prstGeom prst="rect">
            <a:avLst/>
          </a:prstGeom>
        </p:spPr>
        <p:txBody>
          <a:bodyPr lIns="0" tIns="0" rIns="0" bIns="0" rtlCol="0" anchor="t">
            <a:spAutoFit/>
          </a:bodyPr>
          <a:lstStyle/>
          <a:p>
            <a:pPr algn="just">
              <a:lnSpc>
                <a:spcPts val="3213"/>
              </a:lnSpc>
            </a:pPr>
            <a:r>
              <a:rPr lang="en-US" sz="2100">
                <a:solidFill>
                  <a:srgbClr val="545454"/>
                </a:solidFill>
                <a:latin typeface="Montserrat Medium"/>
              </a:rPr>
              <a:t>Las drogas pueden ser sustancias muy atractivas para los jóvenes y adolescentes, en una primera instancia te hacen sentir bien, sin embargo, esclavizan tu voluntad y pervierten tus sentidos, dejándote a merced de actuar sin razonamiento te puedes llegar a dañar de manera irremediable, y también afectan a tus amigos y familia. Estas sustancias te acarrean deudas y malos hábitos, muchos al probar una sola vez quedan atrapados sin poder dar marcha atrás. Dios desea que vivas con bienestar.</a:t>
            </a:r>
          </a:p>
          <a:p>
            <a:pPr algn="just">
              <a:lnSpc>
                <a:spcPts val="3213"/>
              </a:lnSpc>
            </a:pPr>
            <a:r>
              <a:rPr lang="en-US" sz="2100">
                <a:solidFill>
                  <a:srgbClr val="545454"/>
                </a:solidFill>
                <a:latin typeface="Montserrat"/>
              </a:rPr>
              <a:t>E</a:t>
            </a:r>
            <a:r>
              <a:rPr lang="en-US" sz="2100">
                <a:solidFill>
                  <a:srgbClr val="545454"/>
                </a:solidFill>
                <a:latin typeface="Montserrat Medium"/>
              </a:rPr>
              <a:t>lige tres promesas bíblicas para compartirlas con tus compañeros de grupo y descubrir la lección que podemos aprender para afrontar el dolor y la frustración.</a:t>
            </a:r>
          </a:p>
          <a:p>
            <a:pPr algn="just">
              <a:lnSpc>
                <a:spcPts val="3213"/>
              </a:lnSpc>
            </a:pPr>
            <a:r>
              <a:rPr lang="en-US" sz="2100">
                <a:solidFill>
                  <a:srgbClr val="545454"/>
                </a:solidFill>
                <a:latin typeface="Montserrat Bold"/>
              </a:rPr>
              <a:t>1) No entres por la vereda de los impíos, ni vayas por el camino de los malos” Proverbios 4:14</a:t>
            </a:r>
          </a:p>
          <a:p>
            <a:pPr algn="just">
              <a:lnSpc>
                <a:spcPts val="3213"/>
              </a:lnSpc>
            </a:pPr>
            <a:r>
              <a:rPr lang="en-US" sz="2100">
                <a:solidFill>
                  <a:srgbClr val="545454"/>
                </a:solidFill>
                <a:latin typeface="Montserrat Bold"/>
              </a:rPr>
              <a:t>2) Él sana a los quebrantados de corazón, Y venda sus heridas” Salmos 147:3</a:t>
            </a:r>
          </a:p>
          <a:p>
            <a:pPr algn="just">
              <a:lnSpc>
                <a:spcPts val="3213"/>
              </a:lnSpc>
            </a:pPr>
            <a:r>
              <a:rPr lang="en-US" sz="2100">
                <a:solidFill>
                  <a:srgbClr val="545454"/>
                </a:solidFill>
                <a:latin typeface="Montserrat Bold"/>
              </a:rPr>
              <a:t>3) No seas sabio en tu propia opinión; Teme a Jehová, y apártate del mal; Porque será medicina a tu cuerpo, Y refrigerio para tus huesos.” Proverbios 3:7-8</a:t>
            </a:r>
          </a:p>
          <a:p>
            <a:pPr algn="just">
              <a:lnSpc>
                <a:spcPts val="3213"/>
              </a:lnSpc>
            </a:pPr>
            <a:r>
              <a:rPr lang="en-US" sz="2100">
                <a:solidFill>
                  <a:srgbClr val="545454"/>
                </a:solidFill>
                <a:latin typeface="Montserrat Bold"/>
              </a:rPr>
              <a:t>4) Sobre toda cosa guardada, guarda tu corazón; Porque de él mana la vida” Proverbios 4:23</a:t>
            </a:r>
          </a:p>
          <a:p>
            <a:pPr marL="0" lvl="1" indent="0" algn="just">
              <a:lnSpc>
                <a:spcPts val="3213"/>
              </a:lnSpc>
            </a:pPr>
            <a:endParaRPr lang="en-US" sz="2100">
              <a:solidFill>
                <a:srgbClr val="545454"/>
              </a:solidFill>
              <a:latin typeface="Montserrat Bo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587751"/>
            <a:ext cx="16685353" cy="4206873"/>
          </a:xfrm>
          <a:prstGeom prst="rect">
            <a:avLst/>
          </a:prstGeom>
        </p:spPr>
        <p:txBody>
          <a:bodyPr lIns="0" tIns="0" rIns="0" bIns="0" rtlCol="0" anchor="t">
            <a:spAutoFit/>
          </a:bodyPr>
          <a:lstStyle/>
          <a:p>
            <a:pPr marL="0" lvl="0" indent="0" algn="ctr">
              <a:lnSpc>
                <a:spcPts val="15399"/>
              </a:lnSpc>
            </a:pPr>
            <a:r>
              <a:rPr lang="en-US" sz="21999">
                <a:solidFill>
                  <a:srgbClr val="79A3A0"/>
                </a:solidFill>
                <a:latin typeface="Margin"/>
              </a:rPr>
              <a:t>¡DI NO A LAS DROGAS!</a:t>
            </a:r>
          </a:p>
        </p:txBody>
      </p:sp>
      <p:sp>
        <p:nvSpPr>
          <p:cNvPr id="3" name="Freeform 3"/>
          <p:cNvSpPr/>
          <p:nvPr/>
        </p:nvSpPr>
        <p:spPr>
          <a:xfrm rot="5400000">
            <a:off x="1435069" y="-16196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4" name="AutoShape 4"/>
          <p:cNvSpPr/>
          <p:nvPr/>
        </p:nvSpPr>
        <p:spPr>
          <a:xfrm>
            <a:off x="-3172445" y="1781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5" name="Freeform 5"/>
          <p:cNvSpPr/>
          <p:nvPr/>
        </p:nvSpPr>
        <p:spPr>
          <a:xfrm rot="-5400000">
            <a:off x="1435069" y="5926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6" name="AutoShape 6"/>
          <p:cNvSpPr/>
          <p:nvPr/>
        </p:nvSpPr>
        <p:spPr>
          <a:xfrm flipH="1">
            <a:off x="-3172445" y="8505825"/>
            <a:ext cx="24632891" cy="0"/>
          </a:xfrm>
          <a:prstGeom prst="line">
            <a:avLst/>
          </a:prstGeom>
          <a:ln w="19050" cap="flat">
            <a:solidFill>
              <a:srgbClr val="000000"/>
            </a:solidFill>
            <a:prstDash val="solid"/>
            <a:headEnd type="none" w="sm" len="sm"/>
            <a:tailEnd type="none" w="sm" len="sm"/>
          </a:ln>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p:nvPr/>
        </p:nvGrpSpPr>
        <p:grpSpPr>
          <a:xfrm>
            <a:off x="2226432" y="1697670"/>
            <a:ext cx="13835136" cy="6891659"/>
            <a:chOff x="0" y="0"/>
            <a:chExt cx="3643822" cy="1815087"/>
          </a:xfrm>
        </p:grpSpPr>
        <p:sp>
          <p:nvSpPr>
            <p:cNvPr id="7" name="Freeform 7"/>
            <p:cNvSpPr/>
            <p:nvPr/>
          </p:nvSpPr>
          <p:spPr>
            <a:xfrm>
              <a:off x="0" y="0"/>
              <a:ext cx="3643822" cy="1815087"/>
            </a:xfrm>
            <a:custGeom>
              <a:avLst/>
              <a:gdLst/>
              <a:ahLst/>
              <a:cxnLst/>
              <a:rect l="l" t="t" r="r" b="b"/>
              <a:pathLst>
                <a:path w="3643822" h="1815087">
                  <a:moveTo>
                    <a:pt x="28539" y="0"/>
                  </a:moveTo>
                  <a:lnTo>
                    <a:pt x="3615283" y="0"/>
                  </a:lnTo>
                  <a:cubicBezTo>
                    <a:pt x="3622852" y="0"/>
                    <a:pt x="3630111" y="3007"/>
                    <a:pt x="3635463" y="8359"/>
                  </a:cubicBezTo>
                  <a:cubicBezTo>
                    <a:pt x="3640815" y="13711"/>
                    <a:pt x="3643822" y="20970"/>
                    <a:pt x="3643822" y="28539"/>
                  </a:cubicBezTo>
                  <a:lnTo>
                    <a:pt x="3643822" y="1786549"/>
                  </a:lnTo>
                  <a:cubicBezTo>
                    <a:pt x="3643822" y="1794117"/>
                    <a:pt x="3640815" y="1801376"/>
                    <a:pt x="3635463" y="1806728"/>
                  </a:cubicBezTo>
                  <a:cubicBezTo>
                    <a:pt x="3630111" y="1812080"/>
                    <a:pt x="3622852" y="1815087"/>
                    <a:pt x="3615283" y="1815087"/>
                  </a:cubicBezTo>
                  <a:lnTo>
                    <a:pt x="28539" y="1815087"/>
                  </a:lnTo>
                  <a:cubicBezTo>
                    <a:pt x="20970" y="1815087"/>
                    <a:pt x="13711" y="1812080"/>
                    <a:pt x="8359" y="1806728"/>
                  </a:cubicBezTo>
                  <a:cubicBezTo>
                    <a:pt x="3007" y="1801376"/>
                    <a:pt x="0" y="1794117"/>
                    <a:pt x="0" y="1786549"/>
                  </a:cubicBezTo>
                  <a:lnTo>
                    <a:pt x="0" y="28539"/>
                  </a:lnTo>
                  <a:cubicBezTo>
                    <a:pt x="0" y="20970"/>
                    <a:pt x="3007" y="13711"/>
                    <a:pt x="8359" y="8359"/>
                  </a:cubicBezTo>
                  <a:cubicBezTo>
                    <a:pt x="13711" y="3007"/>
                    <a:pt x="20970" y="0"/>
                    <a:pt x="28539" y="0"/>
                  </a:cubicBezTo>
                  <a:close/>
                </a:path>
              </a:pathLst>
            </a:custGeom>
            <a:solidFill>
              <a:srgbClr val="C5E5E4"/>
            </a:solidFill>
            <a:ln w="19050" cap="rnd">
              <a:solidFill>
                <a:srgbClr val="000000"/>
              </a:solidFill>
              <a:prstDash val="solid"/>
              <a:round/>
            </a:ln>
          </p:spPr>
          <p:txBody>
            <a:bodyPr/>
            <a:lstStyle/>
            <a:p>
              <a:endParaRPr lang="en-US"/>
            </a:p>
          </p:txBody>
        </p:sp>
        <p:sp>
          <p:nvSpPr>
            <p:cNvPr id="8" name="TextBox 8"/>
            <p:cNvSpPr txBox="1"/>
            <p:nvPr/>
          </p:nvSpPr>
          <p:spPr>
            <a:xfrm>
              <a:off x="0" y="9525"/>
              <a:ext cx="3643822" cy="1805562"/>
            </a:xfrm>
            <a:prstGeom prst="rect">
              <a:avLst/>
            </a:prstGeom>
          </p:spPr>
          <p:txBody>
            <a:bodyPr lIns="50800" tIns="50800" rIns="50800" bIns="50800" rtlCol="0" anchor="ctr"/>
            <a:lstStyle/>
            <a:p>
              <a:pPr algn="ctr">
                <a:lnSpc>
                  <a:spcPts val="2879"/>
                </a:lnSpc>
              </a:pPr>
              <a:endParaRPr/>
            </a:p>
          </p:txBody>
        </p:sp>
      </p:grpSp>
      <p:sp>
        <p:nvSpPr>
          <p:cNvPr id="9" name="TextBox 9"/>
          <p:cNvSpPr txBox="1"/>
          <p:nvPr/>
        </p:nvSpPr>
        <p:spPr>
          <a:xfrm>
            <a:off x="2863290" y="2322101"/>
            <a:ext cx="12440109" cy="5841872"/>
          </a:xfrm>
          <a:prstGeom prst="rect">
            <a:avLst/>
          </a:prstGeom>
        </p:spPr>
        <p:txBody>
          <a:bodyPr lIns="0" tIns="0" rIns="0" bIns="0" rtlCol="0" anchor="t">
            <a:spAutoFit/>
          </a:bodyPr>
          <a:lstStyle/>
          <a:p>
            <a:pPr algn="ctr">
              <a:lnSpc>
                <a:spcPts val="3366"/>
              </a:lnSpc>
            </a:pPr>
            <a:r>
              <a:rPr lang="en-US" sz="2200">
                <a:solidFill>
                  <a:srgbClr val="5271FF"/>
                </a:solidFill>
                <a:latin typeface="Montserrat Medium"/>
              </a:rPr>
              <a:t>Base Bíblica: </a:t>
            </a:r>
          </a:p>
          <a:p>
            <a:pPr algn="ctr">
              <a:lnSpc>
                <a:spcPts val="3366"/>
              </a:lnSpc>
            </a:pPr>
            <a:r>
              <a:rPr lang="en-US" sz="2200">
                <a:solidFill>
                  <a:srgbClr val="000000"/>
                </a:solidFill>
                <a:latin typeface="Montserrat Medium"/>
              </a:rPr>
              <a:t>“No os ha sobrevenido ninguna tentación que no sea humana; pero fiel es Dios, que no os dejará ser tentados más de lo que podéis resistir, sino que dará también juntamente con la tentación la salida, para que podáis soportar.” </a:t>
            </a:r>
            <a:r>
              <a:rPr lang="en-US" sz="2200" u="sng">
                <a:solidFill>
                  <a:srgbClr val="000000"/>
                </a:solidFill>
                <a:latin typeface="Montserrat Medium"/>
                <a:hlinkClick r:id="rId6" tooltip="https://dailyverses.net/es/1-corintios/10/13"/>
              </a:rPr>
              <a:t>1 Corintios 10:13</a:t>
            </a:r>
          </a:p>
          <a:p>
            <a:pPr algn="ctr">
              <a:lnSpc>
                <a:spcPts val="3366"/>
              </a:lnSpc>
            </a:pPr>
            <a:endParaRPr lang="en-US" sz="2200" u="sng">
              <a:solidFill>
                <a:srgbClr val="000000"/>
              </a:solidFill>
              <a:latin typeface="Montserrat Medium"/>
              <a:hlinkClick r:id="rId6" tooltip="https://dailyverses.net/es/1-corintios/10/13"/>
            </a:endParaRPr>
          </a:p>
          <a:p>
            <a:pPr algn="ctr">
              <a:lnSpc>
                <a:spcPts val="3366"/>
              </a:lnSpc>
            </a:pPr>
            <a:r>
              <a:rPr lang="en-US" sz="2200">
                <a:solidFill>
                  <a:srgbClr val="5271FF"/>
                </a:solidFill>
                <a:latin typeface="Montserrat Medium"/>
              </a:rPr>
              <a:t>Base del Espíritu de Profecía</a:t>
            </a:r>
          </a:p>
          <a:p>
            <a:pPr algn="ctr">
              <a:lnSpc>
                <a:spcPts val="3366"/>
              </a:lnSpc>
            </a:pPr>
            <a:r>
              <a:rPr lang="en-US" sz="2200">
                <a:solidFill>
                  <a:srgbClr val="000000"/>
                </a:solidFill>
                <a:latin typeface="Montserrat Medium"/>
              </a:rPr>
              <a:t>“Por el uso de drogas venenosas muchos se acarrean enfermedades para toda la vida, y se malogran muchas existencias que hubieran podido salvarse mediante los métodos naturales de curación. Los venenos contenidos en muchos así llamados remedios crean hábitos y apetitos que labran la ruina del alma y del cuerpo. Muchos de los específicos populares, y aun algunas de las drogas recetadas por médicos, contribuyen a que se contraigan los vicios del alcoholismo, del opio y de la morfina, que tanto azotan a la sociedad”. El Ministerio de Curación pág. 88.3</a:t>
            </a:r>
          </a:p>
          <a:p>
            <a:pPr marL="0" lvl="1" indent="0" algn="ctr">
              <a:lnSpc>
                <a:spcPts val="3366"/>
              </a:lnSpc>
            </a:pPr>
            <a:endParaRPr lang="en-US" sz="2200">
              <a:solidFill>
                <a:srgbClr val="000000"/>
              </a:solidFill>
              <a:latin typeface="Montserrat Medium"/>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6" name="Freeform 6"/>
          <p:cNvSpPr/>
          <p:nvPr/>
        </p:nvSpPr>
        <p:spPr>
          <a:xfrm>
            <a:off x="4700487" y="1211846"/>
            <a:ext cx="7863307" cy="7863307"/>
          </a:xfrm>
          <a:custGeom>
            <a:avLst/>
            <a:gdLst/>
            <a:ahLst/>
            <a:cxnLst/>
            <a:rect l="l" t="t" r="r" b="b"/>
            <a:pathLst>
              <a:path w="7863307" h="7863307">
                <a:moveTo>
                  <a:pt x="0" y="0"/>
                </a:moveTo>
                <a:lnTo>
                  <a:pt x="7863308" y="0"/>
                </a:lnTo>
                <a:lnTo>
                  <a:pt x="7863308" y="7863308"/>
                </a:lnTo>
                <a:lnTo>
                  <a:pt x="0" y="7863308"/>
                </a:lnTo>
                <a:lnTo>
                  <a:pt x="0" y="0"/>
                </a:lnTo>
                <a:close/>
              </a:path>
            </a:pathLst>
          </a:custGeom>
          <a:blipFill>
            <a:blip r:embed="rId4">
              <a:alphaModFix amt="30000"/>
              <a:extLst>
                <a:ext uri="{96DAC541-7B7A-43D3-8B79-37D633B846F1}">
                  <asvg:svgBlip xmlns:asvg="http://schemas.microsoft.com/office/drawing/2016/SVG/main" r:embed="rId5"/>
                </a:ext>
              </a:extLst>
            </a:blip>
            <a:stretch>
              <a:fillRect/>
            </a:stretch>
          </a:blipFill>
        </p:spPr>
        <p:txBody>
          <a:bodyPr/>
          <a:lstStyle/>
          <a:p>
            <a:endParaRPr lang="en-US"/>
          </a:p>
        </p:txBody>
      </p:sp>
      <p:sp>
        <p:nvSpPr>
          <p:cNvPr id="7" name="TextBox 7"/>
          <p:cNvSpPr txBox="1"/>
          <p:nvPr/>
        </p:nvSpPr>
        <p:spPr>
          <a:xfrm>
            <a:off x="1785361" y="3535363"/>
            <a:ext cx="5318065" cy="3521074"/>
          </a:xfrm>
          <a:prstGeom prst="rect">
            <a:avLst/>
          </a:prstGeom>
        </p:spPr>
        <p:txBody>
          <a:bodyPr lIns="0" tIns="0" rIns="0" bIns="0" rtlCol="0" anchor="t">
            <a:spAutoFit/>
          </a:bodyPr>
          <a:lstStyle/>
          <a:p>
            <a:pPr>
              <a:lnSpc>
                <a:spcPts val="9099"/>
              </a:lnSpc>
            </a:pPr>
            <a:r>
              <a:rPr lang="en-US" sz="9999">
                <a:solidFill>
                  <a:srgbClr val="5271FF"/>
                </a:solidFill>
                <a:latin typeface="Margin"/>
              </a:rPr>
              <a:t>Efectos de las drogas</a:t>
            </a:r>
          </a:p>
          <a:p>
            <a:pPr marL="0" lvl="0" indent="0" algn="l">
              <a:lnSpc>
                <a:spcPts val="9099"/>
              </a:lnSpc>
            </a:pPr>
            <a:endParaRPr lang="en-US" sz="9999">
              <a:solidFill>
                <a:srgbClr val="5271FF"/>
              </a:solidFill>
              <a:latin typeface="Margin"/>
            </a:endParaRPr>
          </a:p>
        </p:txBody>
      </p:sp>
      <p:sp>
        <p:nvSpPr>
          <p:cNvPr id="8" name="TextBox 8"/>
          <p:cNvSpPr txBox="1"/>
          <p:nvPr/>
        </p:nvSpPr>
        <p:spPr>
          <a:xfrm>
            <a:off x="8632141" y="2155317"/>
            <a:ext cx="8192498" cy="5909691"/>
          </a:xfrm>
          <a:prstGeom prst="rect">
            <a:avLst/>
          </a:prstGeom>
        </p:spPr>
        <p:txBody>
          <a:bodyPr lIns="0" tIns="0" rIns="0" bIns="0" rtlCol="0" anchor="t">
            <a:spAutoFit/>
          </a:bodyPr>
          <a:lstStyle/>
          <a:p>
            <a:pPr marL="0" lvl="1" indent="0" algn="just">
              <a:lnSpc>
                <a:spcPts val="3672"/>
              </a:lnSpc>
              <a:spcBef>
                <a:spcPct val="0"/>
              </a:spcBef>
            </a:pPr>
            <a:r>
              <a:rPr lang="en-US" sz="2400">
                <a:solidFill>
                  <a:srgbClr val="545454"/>
                </a:solidFill>
                <a:latin typeface="Montserrat Bold"/>
              </a:rPr>
              <a:t>El tema que tocaremos el día de hoy sin duda es un tema que ya muchos han escuchado y en estos tiempos es de suma importancia, sí, hablaremos sobre las drogas. El principal objetivo es que conozcas las estrategias que puedes utilizar para enfrentar una situación ante estas sustancias o puedas ser de ayuda para que un amigo o amiga gracias a tu influencia obtengan información y eviten el contacto con las drogas. Mateo 5:15-16 nos recuerda que somos la luz del mundo y tenemos el compromiso de llevar nuestra luz delante de los hombres para que vean nuestras buenas obras y glorifiquen a vuestro Padre que está en los cielos.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a:grpSpLocks noChangeAspect="1"/>
          </p:cNvGrpSpPr>
          <p:nvPr/>
        </p:nvGrpSpPr>
        <p:grpSpPr>
          <a:xfrm>
            <a:off x="10945709" y="1864208"/>
            <a:ext cx="6481424" cy="6558584"/>
            <a:chOff x="0" y="0"/>
            <a:chExt cx="6272784" cy="6347460"/>
          </a:xfrm>
        </p:grpSpPr>
        <p:sp>
          <p:nvSpPr>
            <p:cNvPr id="7" name="Freeform 7"/>
            <p:cNvSpPr/>
            <p:nvPr/>
          </p:nvSpPr>
          <p:spPr>
            <a:xfrm>
              <a:off x="6858" y="6858"/>
              <a:ext cx="6866763" cy="6333744"/>
            </a:xfrm>
            <a:custGeom>
              <a:avLst/>
              <a:gdLst/>
              <a:ahLst/>
              <a:cxnLst/>
              <a:rect l="l" t="t" r="r" b="b"/>
              <a:pathLst>
                <a:path w="6866763" h="6333744">
                  <a:moveTo>
                    <a:pt x="5991479" y="3607054"/>
                  </a:moveTo>
                  <a:cubicBezTo>
                    <a:pt x="5687949" y="4197223"/>
                    <a:pt x="5337810" y="4763516"/>
                    <a:pt x="4937125" y="5225669"/>
                  </a:cubicBezTo>
                  <a:cubicBezTo>
                    <a:pt x="4364482" y="5886069"/>
                    <a:pt x="3688461" y="6333744"/>
                    <a:pt x="2896997" y="6333744"/>
                  </a:cubicBezTo>
                  <a:cubicBezTo>
                    <a:pt x="2039747" y="6333744"/>
                    <a:pt x="1098677" y="6098794"/>
                    <a:pt x="528701" y="5412867"/>
                  </a:cubicBezTo>
                  <a:cubicBezTo>
                    <a:pt x="204216" y="5022342"/>
                    <a:pt x="0" y="4485640"/>
                    <a:pt x="0" y="3762883"/>
                  </a:cubicBezTo>
                  <a:cubicBezTo>
                    <a:pt x="0" y="3214116"/>
                    <a:pt x="207645" y="2682240"/>
                    <a:pt x="536702" y="2199386"/>
                  </a:cubicBezTo>
                  <a:cubicBezTo>
                    <a:pt x="780288" y="1841881"/>
                    <a:pt x="1090549" y="1511427"/>
                    <a:pt x="1432179" y="1220978"/>
                  </a:cubicBezTo>
                  <a:cubicBezTo>
                    <a:pt x="1811401" y="898652"/>
                    <a:pt x="2229612" y="625729"/>
                    <a:pt x="2638679" y="420243"/>
                  </a:cubicBezTo>
                  <a:cubicBezTo>
                    <a:pt x="3170047" y="153162"/>
                    <a:pt x="3686302" y="0"/>
                    <a:pt x="4082034" y="0"/>
                  </a:cubicBezTo>
                  <a:cubicBezTo>
                    <a:pt x="5427472" y="0"/>
                    <a:pt x="6866763" y="1905381"/>
                    <a:pt x="5991479" y="3607054"/>
                  </a:cubicBezTo>
                  <a:close/>
                </a:path>
              </a:pathLst>
            </a:custGeom>
            <a:blipFill>
              <a:blip r:embed="rId6"/>
              <a:stretch>
                <a:fillRect l="-26372" r="-26372"/>
              </a:stretch>
            </a:blipFill>
          </p:spPr>
          <p:txBody>
            <a:bodyPr/>
            <a:lstStyle/>
            <a:p>
              <a:endParaRPr lang="en-US"/>
            </a:p>
          </p:txBody>
        </p:sp>
        <p:sp>
          <p:nvSpPr>
            <p:cNvPr id="8" name="Freeform 8"/>
            <p:cNvSpPr/>
            <p:nvPr/>
          </p:nvSpPr>
          <p:spPr>
            <a:xfrm>
              <a:off x="0" y="0"/>
              <a:ext cx="6300851" cy="6347460"/>
            </a:xfrm>
            <a:custGeom>
              <a:avLst/>
              <a:gdLst/>
              <a:ahLst/>
              <a:cxnLst/>
              <a:rect l="l" t="t" r="r" b="b"/>
              <a:pathLst>
                <a:path w="6300851" h="6347460">
                  <a:moveTo>
                    <a:pt x="2903855" y="6347460"/>
                  </a:moveTo>
                  <a:cubicBezTo>
                    <a:pt x="2438654" y="6347460"/>
                    <a:pt x="1991106" y="6277102"/>
                    <a:pt x="1609725" y="6143879"/>
                  </a:cubicBezTo>
                  <a:cubicBezTo>
                    <a:pt x="1159764" y="5986653"/>
                    <a:pt x="796671" y="5744591"/>
                    <a:pt x="530352" y="5424170"/>
                  </a:cubicBezTo>
                  <a:cubicBezTo>
                    <a:pt x="178435" y="5000625"/>
                    <a:pt x="0" y="4443984"/>
                    <a:pt x="0" y="3769741"/>
                  </a:cubicBezTo>
                  <a:cubicBezTo>
                    <a:pt x="0" y="3253486"/>
                    <a:pt x="180975" y="2726182"/>
                    <a:pt x="537845" y="2202434"/>
                  </a:cubicBezTo>
                  <a:cubicBezTo>
                    <a:pt x="771779" y="1859153"/>
                    <a:pt x="1073404" y="1529588"/>
                    <a:pt x="1434592" y="1222629"/>
                  </a:cubicBezTo>
                  <a:cubicBezTo>
                    <a:pt x="1801495" y="910844"/>
                    <a:pt x="2219071" y="633603"/>
                    <a:pt x="2642362" y="421005"/>
                  </a:cubicBezTo>
                  <a:cubicBezTo>
                    <a:pt x="3182747" y="149479"/>
                    <a:pt x="3696462" y="0"/>
                    <a:pt x="4088892" y="0"/>
                  </a:cubicBezTo>
                  <a:cubicBezTo>
                    <a:pt x="4745101" y="0"/>
                    <a:pt x="5447919" y="456946"/>
                    <a:pt x="5879338" y="1164082"/>
                  </a:cubicBezTo>
                  <a:cubicBezTo>
                    <a:pt x="6099556" y="1525143"/>
                    <a:pt x="6232906" y="1927987"/>
                    <a:pt x="6265037" y="2329053"/>
                  </a:cubicBezTo>
                  <a:cubicBezTo>
                    <a:pt x="6300851" y="2777871"/>
                    <a:pt x="6213094" y="3211195"/>
                    <a:pt x="6004306" y="3617087"/>
                  </a:cubicBezTo>
                  <a:lnTo>
                    <a:pt x="5998210" y="3613912"/>
                  </a:lnTo>
                  <a:lnTo>
                    <a:pt x="6004306" y="3617087"/>
                  </a:lnTo>
                  <a:cubicBezTo>
                    <a:pt x="5666105" y="4274566"/>
                    <a:pt x="5311140" y="4819523"/>
                    <a:pt x="4949063" y="5237099"/>
                  </a:cubicBezTo>
                  <a:cubicBezTo>
                    <a:pt x="4646295" y="5586222"/>
                    <a:pt x="4330192" y="5856478"/>
                    <a:pt x="4009263" y="6040247"/>
                  </a:cubicBezTo>
                  <a:cubicBezTo>
                    <a:pt x="3653409" y="6244082"/>
                    <a:pt x="3281426" y="6347460"/>
                    <a:pt x="2903855" y="6347460"/>
                  </a:cubicBezTo>
                  <a:close/>
                  <a:moveTo>
                    <a:pt x="4088892" y="13589"/>
                  </a:moveTo>
                  <a:cubicBezTo>
                    <a:pt x="3698494" y="13589"/>
                    <a:pt x="3186938" y="162560"/>
                    <a:pt x="2648458" y="433197"/>
                  </a:cubicBezTo>
                  <a:cubicBezTo>
                    <a:pt x="2226183" y="645414"/>
                    <a:pt x="1809369" y="922020"/>
                    <a:pt x="1443355" y="1233043"/>
                  </a:cubicBezTo>
                  <a:cubicBezTo>
                    <a:pt x="1083183" y="1539113"/>
                    <a:pt x="782320" y="1867916"/>
                    <a:pt x="549021" y="2210054"/>
                  </a:cubicBezTo>
                  <a:cubicBezTo>
                    <a:pt x="193675" y="2731389"/>
                    <a:pt x="13589" y="3256153"/>
                    <a:pt x="13589" y="3769614"/>
                  </a:cubicBezTo>
                  <a:cubicBezTo>
                    <a:pt x="13589" y="4440555"/>
                    <a:pt x="191008" y="4994275"/>
                    <a:pt x="540766" y="5415280"/>
                  </a:cubicBezTo>
                  <a:cubicBezTo>
                    <a:pt x="825754" y="5758307"/>
                    <a:pt x="1511808" y="6333744"/>
                    <a:pt x="2903728" y="6333744"/>
                  </a:cubicBezTo>
                  <a:cubicBezTo>
                    <a:pt x="3278886" y="6333744"/>
                    <a:pt x="3648583" y="6231001"/>
                    <a:pt x="4002532" y="6028310"/>
                  </a:cubicBezTo>
                  <a:cubicBezTo>
                    <a:pt x="4322064" y="5845303"/>
                    <a:pt x="4637024" y="5576063"/>
                    <a:pt x="4938776" y="5228082"/>
                  </a:cubicBezTo>
                  <a:cubicBezTo>
                    <a:pt x="5300091" y="4811395"/>
                    <a:pt x="5654548" y="4267200"/>
                    <a:pt x="5992240" y="3610737"/>
                  </a:cubicBezTo>
                  <a:cubicBezTo>
                    <a:pt x="6199886" y="3207131"/>
                    <a:pt x="6287007" y="2776347"/>
                    <a:pt x="6251447" y="2330069"/>
                  </a:cubicBezTo>
                  <a:cubicBezTo>
                    <a:pt x="6219570" y="1931035"/>
                    <a:pt x="6086982" y="1530223"/>
                    <a:pt x="5867781" y="1171067"/>
                  </a:cubicBezTo>
                  <a:cubicBezTo>
                    <a:pt x="5438775" y="467995"/>
                    <a:pt x="4740529" y="13589"/>
                    <a:pt x="4088892" y="13589"/>
                  </a:cubicBezTo>
                  <a:close/>
                </a:path>
              </a:pathLst>
            </a:custGeom>
            <a:solidFill>
              <a:srgbClr val="79A3A0"/>
            </a:solidFill>
          </p:spPr>
          <p:txBody>
            <a:bodyPr/>
            <a:lstStyle/>
            <a:p>
              <a:endParaRPr lang="en-US"/>
            </a:p>
          </p:txBody>
        </p:sp>
      </p:grpSp>
      <p:sp>
        <p:nvSpPr>
          <p:cNvPr id="9" name="TextBox 9"/>
          <p:cNvSpPr txBox="1"/>
          <p:nvPr/>
        </p:nvSpPr>
        <p:spPr>
          <a:xfrm>
            <a:off x="1028700" y="1616973"/>
            <a:ext cx="7823097" cy="3000385"/>
          </a:xfrm>
          <a:prstGeom prst="rect">
            <a:avLst/>
          </a:prstGeom>
        </p:spPr>
        <p:txBody>
          <a:bodyPr lIns="0" tIns="0" rIns="0" bIns="0" rtlCol="0" anchor="t">
            <a:spAutoFit/>
          </a:bodyPr>
          <a:lstStyle/>
          <a:p>
            <a:pPr>
              <a:lnSpc>
                <a:spcPts val="7650"/>
              </a:lnSpc>
            </a:pPr>
            <a:r>
              <a:rPr lang="en-US" sz="9000">
                <a:solidFill>
                  <a:srgbClr val="0CC0DF"/>
                </a:solidFill>
                <a:latin typeface="Margin"/>
              </a:rPr>
              <a:t>Datos y cifras interesantes</a:t>
            </a:r>
          </a:p>
          <a:p>
            <a:pPr marL="0" lvl="0" indent="0" algn="l">
              <a:lnSpc>
                <a:spcPts val="7650"/>
              </a:lnSpc>
            </a:pPr>
            <a:endParaRPr lang="en-US" sz="9000">
              <a:solidFill>
                <a:srgbClr val="0CC0DF"/>
              </a:solidFill>
              <a:latin typeface="Margin"/>
            </a:endParaRPr>
          </a:p>
        </p:txBody>
      </p:sp>
      <p:sp>
        <p:nvSpPr>
          <p:cNvPr id="10" name="TextBox 10"/>
          <p:cNvSpPr txBox="1"/>
          <p:nvPr/>
        </p:nvSpPr>
        <p:spPr>
          <a:xfrm>
            <a:off x="1028700" y="3678937"/>
            <a:ext cx="9480290" cy="5579363"/>
          </a:xfrm>
          <a:prstGeom prst="rect">
            <a:avLst/>
          </a:prstGeom>
        </p:spPr>
        <p:txBody>
          <a:bodyPr lIns="0" tIns="0" rIns="0" bIns="0" rtlCol="0" anchor="t">
            <a:spAutoFit/>
          </a:bodyPr>
          <a:lstStyle/>
          <a:p>
            <a:pPr>
              <a:lnSpc>
                <a:spcPts val="3213"/>
              </a:lnSpc>
            </a:pPr>
            <a:r>
              <a:rPr lang="en-US" sz="2100">
                <a:solidFill>
                  <a:srgbClr val="000000"/>
                </a:solidFill>
                <a:latin typeface="Montserrat Medium"/>
              </a:rPr>
              <a:t>Según la OMS más de una cuarta parte de las personas de entre 15 y 19 años del mundo son consumidores actuales de alcohol. El cannabis es la droga psicoactiva que más utilizan los jóvenes y alrededor de un 4.7% de las personas de 15 a 16 años a consumido al menos una vez en el 2018. A escala mundial 1 de cada 10 adolescentes de 13 y 15 años consume tabaco. </a:t>
            </a:r>
          </a:p>
          <a:p>
            <a:pPr>
              <a:lnSpc>
                <a:spcPts val="3213"/>
              </a:lnSpc>
            </a:pPr>
            <a:endParaRPr lang="en-US" sz="2100">
              <a:solidFill>
                <a:srgbClr val="000000"/>
              </a:solidFill>
              <a:latin typeface="Montserrat Medium"/>
            </a:endParaRPr>
          </a:p>
          <a:p>
            <a:pPr>
              <a:lnSpc>
                <a:spcPts val="3213"/>
              </a:lnSpc>
            </a:pPr>
            <a:r>
              <a:rPr lang="en-US" sz="2100">
                <a:solidFill>
                  <a:srgbClr val="545454"/>
                </a:solidFill>
                <a:latin typeface="Montserrat Medium"/>
              </a:rPr>
              <a:t>En México, la edad promedio de inicio del consumo de drogas, legales e ilegales, es a los 13 años. Sin duda son cifras alarmantes y que pueden alcanzar a nuestros adolescentes en cualquier momento, por ello es muy importante que estén preparados para saber cómo afrontar esta situación o cómo ayudar a otro amigo que se encuentre en una situación relacionada con las drogas. </a:t>
            </a:r>
          </a:p>
          <a:p>
            <a:pPr marL="0" lvl="1" indent="0" algn="l">
              <a:lnSpc>
                <a:spcPts val="3213"/>
              </a:lnSpc>
              <a:spcBef>
                <a:spcPct val="0"/>
              </a:spcBef>
            </a:pPr>
            <a:endParaRPr lang="en-US" sz="2100">
              <a:solidFill>
                <a:srgbClr val="545454"/>
              </a:solidFill>
              <a:latin typeface="Montserrat Medium"/>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p:nvPr/>
        </p:nvGrpSpPr>
        <p:grpSpPr>
          <a:xfrm>
            <a:off x="1028700" y="3161227"/>
            <a:ext cx="3941722" cy="5035881"/>
            <a:chOff x="0" y="0"/>
            <a:chExt cx="1153645" cy="1473878"/>
          </a:xfrm>
        </p:grpSpPr>
        <p:sp>
          <p:nvSpPr>
            <p:cNvPr id="7" name="Freeform 7"/>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C5E5E4"/>
            </a:solidFill>
            <a:ln w="19050" cap="rnd">
              <a:solidFill>
                <a:srgbClr val="000000"/>
              </a:solidFill>
              <a:prstDash val="solid"/>
              <a:round/>
            </a:ln>
          </p:spPr>
          <p:txBody>
            <a:bodyPr/>
            <a:lstStyle/>
            <a:p>
              <a:endParaRPr lang="en-US"/>
            </a:p>
          </p:txBody>
        </p:sp>
        <p:sp>
          <p:nvSpPr>
            <p:cNvPr id="8" name="TextBox 8"/>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grpSp>
        <p:nvGrpSpPr>
          <p:cNvPr id="9" name="Group 9"/>
          <p:cNvGrpSpPr/>
          <p:nvPr/>
        </p:nvGrpSpPr>
        <p:grpSpPr>
          <a:xfrm>
            <a:off x="5125564" y="3161227"/>
            <a:ext cx="3941722" cy="5035881"/>
            <a:chOff x="0" y="0"/>
            <a:chExt cx="1153645" cy="1473878"/>
          </a:xfrm>
        </p:grpSpPr>
        <p:sp>
          <p:nvSpPr>
            <p:cNvPr id="10" name="Freeform 10"/>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0CC0DF"/>
            </a:solidFill>
            <a:ln w="19050" cap="rnd">
              <a:solidFill>
                <a:srgbClr val="000000"/>
              </a:solidFill>
              <a:prstDash val="solid"/>
              <a:round/>
            </a:ln>
          </p:spPr>
          <p:txBody>
            <a:bodyPr/>
            <a:lstStyle/>
            <a:p>
              <a:endParaRPr lang="en-US"/>
            </a:p>
          </p:txBody>
        </p:sp>
        <p:sp>
          <p:nvSpPr>
            <p:cNvPr id="11" name="TextBox 11"/>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grpSp>
        <p:nvGrpSpPr>
          <p:cNvPr id="12" name="Group 12"/>
          <p:cNvGrpSpPr/>
          <p:nvPr/>
        </p:nvGrpSpPr>
        <p:grpSpPr>
          <a:xfrm>
            <a:off x="9221571" y="3161227"/>
            <a:ext cx="3941722" cy="5035881"/>
            <a:chOff x="0" y="0"/>
            <a:chExt cx="1153645" cy="1473878"/>
          </a:xfrm>
        </p:grpSpPr>
        <p:sp>
          <p:nvSpPr>
            <p:cNvPr id="13" name="Freeform 13"/>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FF779E"/>
            </a:solidFill>
            <a:ln w="19050" cap="rnd">
              <a:solidFill>
                <a:srgbClr val="000000"/>
              </a:solidFill>
              <a:prstDash val="solid"/>
              <a:round/>
            </a:ln>
          </p:spPr>
          <p:txBody>
            <a:bodyPr/>
            <a:lstStyle/>
            <a:p>
              <a:endParaRPr lang="en-US"/>
            </a:p>
          </p:txBody>
        </p:sp>
        <p:sp>
          <p:nvSpPr>
            <p:cNvPr id="14" name="TextBox 14"/>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grpSp>
        <p:nvGrpSpPr>
          <p:cNvPr id="15" name="Group 15"/>
          <p:cNvGrpSpPr/>
          <p:nvPr/>
        </p:nvGrpSpPr>
        <p:grpSpPr>
          <a:xfrm>
            <a:off x="13317578" y="3161227"/>
            <a:ext cx="3941722" cy="5035881"/>
            <a:chOff x="0" y="0"/>
            <a:chExt cx="1153645" cy="1473878"/>
          </a:xfrm>
        </p:grpSpPr>
        <p:sp>
          <p:nvSpPr>
            <p:cNvPr id="16" name="Freeform 16"/>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5271FF"/>
            </a:solidFill>
            <a:ln w="19050" cap="rnd">
              <a:solidFill>
                <a:srgbClr val="000000"/>
              </a:solidFill>
              <a:prstDash val="solid"/>
              <a:round/>
            </a:ln>
          </p:spPr>
          <p:txBody>
            <a:bodyPr/>
            <a:lstStyle/>
            <a:p>
              <a:endParaRPr lang="en-US"/>
            </a:p>
          </p:txBody>
        </p:sp>
        <p:sp>
          <p:nvSpPr>
            <p:cNvPr id="17" name="TextBox 17"/>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sp>
        <p:nvSpPr>
          <p:cNvPr id="18" name="Freeform 18"/>
          <p:cNvSpPr/>
          <p:nvPr/>
        </p:nvSpPr>
        <p:spPr>
          <a:xfrm>
            <a:off x="5425588" y="6335884"/>
            <a:ext cx="2602613" cy="2899847"/>
          </a:xfrm>
          <a:custGeom>
            <a:avLst/>
            <a:gdLst/>
            <a:ahLst/>
            <a:cxnLst/>
            <a:rect l="l" t="t" r="r" b="b"/>
            <a:pathLst>
              <a:path w="2602613" h="2899847">
                <a:moveTo>
                  <a:pt x="0" y="0"/>
                </a:moveTo>
                <a:lnTo>
                  <a:pt x="2602613" y="0"/>
                </a:lnTo>
                <a:lnTo>
                  <a:pt x="2602613" y="2899847"/>
                </a:lnTo>
                <a:lnTo>
                  <a:pt x="0" y="289984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9" name="Freeform 19"/>
          <p:cNvSpPr/>
          <p:nvPr/>
        </p:nvSpPr>
        <p:spPr>
          <a:xfrm>
            <a:off x="16326047" y="1009650"/>
            <a:ext cx="2308709" cy="2922416"/>
          </a:xfrm>
          <a:custGeom>
            <a:avLst/>
            <a:gdLst/>
            <a:ahLst/>
            <a:cxnLst/>
            <a:rect l="l" t="t" r="r" b="b"/>
            <a:pathLst>
              <a:path w="2308709" h="2922416">
                <a:moveTo>
                  <a:pt x="0" y="0"/>
                </a:moveTo>
                <a:lnTo>
                  <a:pt x="2308709" y="0"/>
                </a:lnTo>
                <a:lnTo>
                  <a:pt x="2308709" y="2922416"/>
                </a:lnTo>
                <a:lnTo>
                  <a:pt x="0" y="2922416"/>
                </a:lnTo>
                <a:lnTo>
                  <a:pt x="0" y="0"/>
                </a:lnTo>
                <a:close/>
              </a:path>
            </a:pathLst>
          </a:custGeom>
          <a:blipFill>
            <a:blip r:embed="rId8"/>
            <a:stretch>
              <a:fillRect/>
            </a:stretch>
          </a:blipFill>
        </p:spPr>
        <p:txBody>
          <a:bodyPr/>
          <a:lstStyle/>
          <a:p>
            <a:endParaRPr lang="en-US"/>
          </a:p>
        </p:txBody>
      </p:sp>
      <p:sp>
        <p:nvSpPr>
          <p:cNvPr id="20" name="TextBox 20"/>
          <p:cNvSpPr txBox="1"/>
          <p:nvPr/>
        </p:nvSpPr>
        <p:spPr>
          <a:xfrm>
            <a:off x="3068866" y="1789617"/>
            <a:ext cx="12150268" cy="1057285"/>
          </a:xfrm>
          <a:prstGeom prst="rect">
            <a:avLst/>
          </a:prstGeom>
        </p:spPr>
        <p:txBody>
          <a:bodyPr lIns="0" tIns="0" rIns="0" bIns="0" rtlCol="0" anchor="t">
            <a:spAutoFit/>
          </a:bodyPr>
          <a:lstStyle/>
          <a:p>
            <a:pPr marL="0" lvl="0" indent="0" algn="ctr">
              <a:lnSpc>
                <a:spcPts val="7650"/>
              </a:lnSpc>
              <a:spcBef>
                <a:spcPct val="0"/>
              </a:spcBef>
            </a:pPr>
            <a:r>
              <a:rPr lang="en-US" sz="9000">
                <a:solidFill>
                  <a:srgbClr val="79A3A0"/>
                </a:solidFill>
                <a:latin typeface="Margin"/>
              </a:rPr>
              <a:t>Clasificación</a:t>
            </a:r>
          </a:p>
        </p:txBody>
      </p:sp>
      <p:sp>
        <p:nvSpPr>
          <p:cNvPr id="21" name="TextBox 21"/>
          <p:cNvSpPr txBox="1"/>
          <p:nvPr/>
        </p:nvSpPr>
        <p:spPr>
          <a:xfrm>
            <a:off x="1328724" y="3307950"/>
            <a:ext cx="3341674" cy="3961383"/>
          </a:xfrm>
          <a:prstGeom prst="rect">
            <a:avLst/>
          </a:prstGeom>
        </p:spPr>
        <p:txBody>
          <a:bodyPr lIns="0" tIns="0" rIns="0" bIns="0" rtlCol="0" anchor="t">
            <a:spAutoFit/>
          </a:bodyPr>
          <a:lstStyle/>
          <a:p>
            <a:pPr marL="0" lvl="1" indent="0" algn="ctr">
              <a:lnSpc>
                <a:spcPts val="2888"/>
              </a:lnSpc>
            </a:pPr>
            <a:r>
              <a:rPr lang="en-US" sz="1900">
                <a:solidFill>
                  <a:srgbClr val="000000"/>
                </a:solidFill>
                <a:latin typeface="Montserrat"/>
              </a:rPr>
              <a:t>Depresores: Suprimen, inhiben o reducen algunos aspectos de la actividad del Sistema Nervioso Central (SNC). Algunos ejemplos son el alcohol, la cannabis, los analgésicos, las benzodiacepinas, los opiáceos y sus análogos sintéticos como el fentanilo.</a:t>
            </a:r>
          </a:p>
        </p:txBody>
      </p:sp>
      <p:sp>
        <p:nvSpPr>
          <p:cNvPr id="22" name="TextBox 22"/>
          <p:cNvSpPr txBox="1"/>
          <p:nvPr/>
        </p:nvSpPr>
        <p:spPr>
          <a:xfrm>
            <a:off x="5425588" y="3307950"/>
            <a:ext cx="3341674" cy="2513583"/>
          </a:xfrm>
          <a:prstGeom prst="rect">
            <a:avLst/>
          </a:prstGeom>
        </p:spPr>
        <p:txBody>
          <a:bodyPr lIns="0" tIns="0" rIns="0" bIns="0" rtlCol="0" anchor="t">
            <a:spAutoFit/>
          </a:bodyPr>
          <a:lstStyle/>
          <a:p>
            <a:pPr marL="0" lvl="1" indent="0" algn="ctr">
              <a:lnSpc>
                <a:spcPts val="2888"/>
              </a:lnSpc>
            </a:pPr>
            <a:r>
              <a:rPr lang="en-US" sz="1900">
                <a:solidFill>
                  <a:srgbClr val="000000"/>
                </a:solidFill>
                <a:latin typeface="Montserrat"/>
              </a:rPr>
              <a:t>Estimulantes: Activan, potencian o incrementan la actividad del SNC. Algunos ejemplos son la cafeína, la nicotina, la cocaína y la metanfetamina. </a:t>
            </a:r>
          </a:p>
        </p:txBody>
      </p:sp>
      <p:sp>
        <p:nvSpPr>
          <p:cNvPr id="23" name="TextBox 23"/>
          <p:cNvSpPr txBox="1"/>
          <p:nvPr/>
        </p:nvSpPr>
        <p:spPr>
          <a:xfrm>
            <a:off x="9521595" y="3307950"/>
            <a:ext cx="3341674" cy="3961383"/>
          </a:xfrm>
          <a:prstGeom prst="rect">
            <a:avLst/>
          </a:prstGeom>
        </p:spPr>
        <p:txBody>
          <a:bodyPr lIns="0" tIns="0" rIns="0" bIns="0" rtlCol="0" anchor="t">
            <a:spAutoFit/>
          </a:bodyPr>
          <a:lstStyle/>
          <a:p>
            <a:pPr marL="0" lvl="1" indent="0" algn="ctr">
              <a:lnSpc>
                <a:spcPts val="2888"/>
              </a:lnSpc>
            </a:pPr>
            <a:r>
              <a:rPr lang="en-US" sz="1900">
                <a:solidFill>
                  <a:srgbClr val="000000"/>
                </a:solidFill>
                <a:latin typeface="Montserrat"/>
              </a:rPr>
              <a:t>Alucinógenos: Inducen alteraciones de la percepción y del pensamiento. Producen alteraciones leves en la memoria y la orientación. Algunos ejemplos son dietilamida del ácido lisérgico (LSD), la psilocibina, la mescalina y el peyote.</a:t>
            </a:r>
          </a:p>
        </p:txBody>
      </p:sp>
      <p:sp>
        <p:nvSpPr>
          <p:cNvPr id="24" name="TextBox 24"/>
          <p:cNvSpPr txBox="1"/>
          <p:nvPr/>
        </p:nvSpPr>
        <p:spPr>
          <a:xfrm>
            <a:off x="13617602" y="3307950"/>
            <a:ext cx="3341674" cy="4685283"/>
          </a:xfrm>
          <a:prstGeom prst="rect">
            <a:avLst/>
          </a:prstGeom>
        </p:spPr>
        <p:txBody>
          <a:bodyPr lIns="0" tIns="0" rIns="0" bIns="0" rtlCol="0" anchor="t">
            <a:spAutoFit/>
          </a:bodyPr>
          <a:lstStyle/>
          <a:p>
            <a:pPr marL="0" lvl="1" indent="0" algn="ctr">
              <a:lnSpc>
                <a:spcPts val="2888"/>
              </a:lnSpc>
            </a:pPr>
            <a:r>
              <a:rPr lang="en-US" sz="1900">
                <a:solidFill>
                  <a:srgbClr val="000000"/>
                </a:solidFill>
                <a:latin typeface="Montserrat"/>
              </a:rPr>
              <a:t>Fármacos de uso médico: Afectan directamente al SNC. Son medicamentos empleados en el tratamiento de los trastornos mentales. Algunos ejemplos son ansiolíticos sedantes (clonazepam, diazepam), antidepresivos (amitriptilina, fluoxetina) y antipsicóticos (risperidona, haloperidol).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p:nvPr/>
        </p:nvGrpSpPr>
        <p:grpSpPr>
          <a:xfrm>
            <a:off x="2226432" y="1697670"/>
            <a:ext cx="13835136" cy="6891659"/>
            <a:chOff x="0" y="0"/>
            <a:chExt cx="3643822" cy="1815087"/>
          </a:xfrm>
        </p:grpSpPr>
        <p:sp>
          <p:nvSpPr>
            <p:cNvPr id="7" name="Freeform 7"/>
            <p:cNvSpPr/>
            <p:nvPr/>
          </p:nvSpPr>
          <p:spPr>
            <a:xfrm>
              <a:off x="0" y="0"/>
              <a:ext cx="3643822" cy="1815087"/>
            </a:xfrm>
            <a:custGeom>
              <a:avLst/>
              <a:gdLst/>
              <a:ahLst/>
              <a:cxnLst/>
              <a:rect l="l" t="t" r="r" b="b"/>
              <a:pathLst>
                <a:path w="3643822" h="1815087">
                  <a:moveTo>
                    <a:pt x="28539" y="0"/>
                  </a:moveTo>
                  <a:lnTo>
                    <a:pt x="3615283" y="0"/>
                  </a:lnTo>
                  <a:cubicBezTo>
                    <a:pt x="3622852" y="0"/>
                    <a:pt x="3630111" y="3007"/>
                    <a:pt x="3635463" y="8359"/>
                  </a:cubicBezTo>
                  <a:cubicBezTo>
                    <a:pt x="3640815" y="13711"/>
                    <a:pt x="3643822" y="20970"/>
                    <a:pt x="3643822" y="28539"/>
                  </a:cubicBezTo>
                  <a:lnTo>
                    <a:pt x="3643822" y="1786549"/>
                  </a:lnTo>
                  <a:cubicBezTo>
                    <a:pt x="3643822" y="1794117"/>
                    <a:pt x="3640815" y="1801376"/>
                    <a:pt x="3635463" y="1806728"/>
                  </a:cubicBezTo>
                  <a:cubicBezTo>
                    <a:pt x="3630111" y="1812080"/>
                    <a:pt x="3622852" y="1815087"/>
                    <a:pt x="3615283" y="1815087"/>
                  </a:cubicBezTo>
                  <a:lnTo>
                    <a:pt x="28539" y="1815087"/>
                  </a:lnTo>
                  <a:cubicBezTo>
                    <a:pt x="20970" y="1815087"/>
                    <a:pt x="13711" y="1812080"/>
                    <a:pt x="8359" y="1806728"/>
                  </a:cubicBezTo>
                  <a:cubicBezTo>
                    <a:pt x="3007" y="1801376"/>
                    <a:pt x="0" y="1794117"/>
                    <a:pt x="0" y="1786549"/>
                  </a:cubicBezTo>
                  <a:lnTo>
                    <a:pt x="0" y="28539"/>
                  </a:lnTo>
                  <a:cubicBezTo>
                    <a:pt x="0" y="20970"/>
                    <a:pt x="3007" y="13711"/>
                    <a:pt x="8359" y="8359"/>
                  </a:cubicBezTo>
                  <a:cubicBezTo>
                    <a:pt x="13711" y="3007"/>
                    <a:pt x="20970" y="0"/>
                    <a:pt x="28539" y="0"/>
                  </a:cubicBezTo>
                  <a:close/>
                </a:path>
              </a:pathLst>
            </a:custGeom>
            <a:solidFill>
              <a:srgbClr val="C5E5E4"/>
            </a:solidFill>
            <a:ln w="19050" cap="rnd">
              <a:solidFill>
                <a:srgbClr val="000000"/>
              </a:solidFill>
              <a:prstDash val="solid"/>
              <a:round/>
            </a:ln>
          </p:spPr>
          <p:txBody>
            <a:bodyPr/>
            <a:lstStyle/>
            <a:p>
              <a:endParaRPr lang="en-US"/>
            </a:p>
          </p:txBody>
        </p:sp>
        <p:sp>
          <p:nvSpPr>
            <p:cNvPr id="8" name="TextBox 8"/>
            <p:cNvSpPr txBox="1"/>
            <p:nvPr/>
          </p:nvSpPr>
          <p:spPr>
            <a:xfrm>
              <a:off x="0" y="9525"/>
              <a:ext cx="3643822" cy="1805562"/>
            </a:xfrm>
            <a:prstGeom prst="rect">
              <a:avLst/>
            </a:prstGeom>
          </p:spPr>
          <p:txBody>
            <a:bodyPr lIns="50800" tIns="50800" rIns="50800" bIns="50800" rtlCol="0" anchor="ctr"/>
            <a:lstStyle/>
            <a:p>
              <a:pPr algn="ctr">
                <a:lnSpc>
                  <a:spcPts val="2879"/>
                </a:lnSpc>
              </a:pPr>
              <a:endParaRPr/>
            </a:p>
          </p:txBody>
        </p:sp>
      </p:grpSp>
      <p:sp>
        <p:nvSpPr>
          <p:cNvPr id="9" name="TextBox 9"/>
          <p:cNvSpPr txBox="1"/>
          <p:nvPr/>
        </p:nvSpPr>
        <p:spPr>
          <a:xfrm>
            <a:off x="4043439" y="2135820"/>
            <a:ext cx="10201122" cy="1733564"/>
          </a:xfrm>
          <a:prstGeom prst="rect">
            <a:avLst/>
          </a:prstGeom>
        </p:spPr>
        <p:txBody>
          <a:bodyPr lIns="0" tIns="0" rIns="0" bIns="0" rtlCol="0" anchor="t">
            <a:spAutoFit/>
          </a:bodyPr>
          <a:lstStyle/>
          <a:p>
            <a:pPr marL="0" lvl="0" indent="0" algn="ctr">
              <a:lnSpc>
                <a:spcPts val="6300"/>
              </a:lnSpc>
            </a:pPr>
            <a:r>
              <a:rPr lang="en-US" sz="9000">
                <a:solidFill>
                  <a:srgbClr val="79A3A0"/>
                </a:solidFill>
                <a:latin typeface="Margin"/>
              </a:rPr>
              <a:t>La adolescencia como proceso de cambio</a:t>
            </a:r>
          </a:p>
        </p:txBody>
      </p:sp>
      <p:sp>
        <p:nvSpPr>
          <p:cNvPr id="10" name="TextBox 10"/>
          <p:cNvSpPr txBox="1"/>
          <p:nvPr/>
        </p:nvSpPr>
        <p:spPr>
          <a:xfrm>
            <a:off x="2596406" y="3893223"/>
            <a:ext cx="13192237" cy="3979163"/>
          </a:xfrm>
          <a:prstGeom prst="rect">
            <a:avLst/>
          </a:prstGeom>
        </p:spPr>
        <p:txBody>
          <a:bodyPr lIns="0" tIns="0" rIns="0" bIns="0" rtlCol="0" anchor="t">
            <a:spAutoFit/>
          </a:bodyPr>
          <a:lstStyle/>
          <a:p>
            <a:pPr algn="ctr">
              <a:lnSpc>
                <a:spcPts val="3213"/>
              </a:lnSpc>
            </a:pPr>
            <a:r>
              <a:rPr lang="en-US" sz="2100">
                <a:solidFill>
                  <a:srgbClr val="000000"/>
                </a:solidFill>
                <a:latin typeface="Montserrat Medium"/>
              </a:rPr>
              <a:t>La adolescencia se caracteriza por la búsqueda de nuevas experiencias, por fuertes cambios del estado de ánimo que pueden conducir al inicio o consumo de drogas o llevarte al desarrollo de alguna adicción, ya que en esta etapa la capacidad de elegir y de evaluar situaciones de riesgo aún están en proceso de maduración, por lo que te puede llevar a una situación de peligro. Por esta razón un estilo de vida saludable incluye el desarrollo de hábitos saludables como lo mencionamos en el tema anterior, por ejemplo, realizar ejercicio frecuente, sueño de buena calidad, alimentación nutritiva, un entorno social positivo, un adecuado manejo del estrés entre otros, </a:t>
            </a:r>
          </a:p>
          <a:p>
            <a:pPr algn="ctr">
              <a:lnSpc>
                <a:spcPts val="3213"/>
              </a:lnSpc>
            </a:pPr>
            <a:endParaRPr lang="en-US" sz="2100">
              <a:solidFill>
                <a:srgbClr val="000000"/>
              </a:solidFill>
              <a:latin typeface="Montserrat Medium"/>
            </a:endParaRPr>
          </a:p>
          <a:p>
            <a:pPr marL="0" lvl="1" indent="0" algn="ctr">
              <a:lnSpc>
                <a:spcPts val="3213"/>
              </a:lnSpc>
            </a:pPr>
            <a:endParaRPr lang="en-US" sz="2100">
              <a:solidFill>
                <a:srgbClr val="000000"/>
              </a:solidFill>
              <a:latin typeface="Montserrat Medium"/>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p:nvPr/>
        </p:nvGrpSpPr>
        <p:grpSpPr>
          <a:xfrm>
            <a:off x="1028700" y="3161227"/>
            <a:ext cx="3941722" cy="5035881"/>
            <a:chOff x="0" y="0"/>
            <a:chExt cx="1153645" cy="1473878"/>
          </a:xfrm>
        </p:grpSpPr>
        <p:sp>
          <p:nvSpPr>
            <p:cNvPr id="7" name="Freeform 7"/>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C5E5E4"/>
            </a:solidFill>
            <a:ln w="19050" cap="rnd">
              <a:solidFill>
                <a:srgbClr val="000000"/>
              </a:solidFill>
              <a:prstDash val="solid"/>
              <a:round/>
            </a:ln>
          </p:spPr>
          <p:txBody>
            <a:bodyPr/>
            <a:lstStyle/>
            <a:p>
              <a:endParaRPr lang="en-US"/>
            </a:p>
          </p:txBody>
        </p:sp>
        <p:sp>
          <p:nvSpPr>
            <p:cNvPr id="8" name="TextBox 8"/>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grpSp>
        <p:nvGrpSpPr>
          <p:cNvPr id="9" name="Group 9"/>
          <p:cNvGrpSpPr/>
          <p:nvPr/>
        </p:nvGrpSpPr>
        <p:grpSpPr>
          <a:xfrm>
            <a:off x="5125564" y="3161227"/>
            <a:ext cx="3941722" cy="5035881"/>
            <a:chOff x="0" y="0"/>
            <a:chExt cx="1153645" cy="1473878"/>
          </a:xfrm>
        </p:grpSpPr>
        <p:sp>
          <p:nvSpPr>
            <p:cNvPr id="10" name="Freeform 10"/>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FF779E"/>
            </a:solidFill>
            <a:ln w="19050" cap="rnd">
              <a:solidFill>
                <a:srgbClr val="000000"/>
              </a:solidFill>
              <a:prstDash val="solid"/>
              <a:round/>
            </a:ln>
          </p:spPr>
          <p:txBody>
            <a:bodyPr/>
            <a:lstStyle/>
            <a:p>
              <a:endParaRPr lang="en-US"/>
            </a:p>
          </p:txBody>
        </p:sp>
        <p:sp>
          <p:nvSpPr>
            <p:cNvPr id="11" name="TextBox 11"/>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grpSp>
        <p:nvGrpSpPr>
          <p:cNvPr id="12" name="Group 12"/>
          <p:cNvGrpSpPr/>
          <p:nvPr/>
        </p:nvGrpSpPr>
        <p:grpSpPr>
          <a:xfrm>
            <a:off x="9221571" y="3161227"/>
            <a:ext cx="3941722" cy="5035881"/>
            <a:chOff x="0" y="0"/>
            <a:chExt cx="1153645" cy="1473878"/>
          </a:xfrm>
        </p:grpSpPr>
        <p:sp>
          <p:nvSpPr>
            <p:cNvPr id="13" name="Freeform 13"/>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0CC0DF"/>
            </a:solidFill>
            <a:ln w="19050" cap="rnd">
              <a:solidFill>
                <a:srgbClr val="000000"/>
              </a:solidFill>
              <a:prstDash val="solid"/>
              <a:round/>
            </a:ln>
          </p:spPr>
          <p:txBody>
            <a:bodyPr/>
            <a:lstStyle/>
            <a:p>
              <a:endParaRPr lang="en-US"/>
            </a:p>
          </p:txBody>
        </p:sp>
        <p:sp>
          <p:nvSpPr>
            <p:cNvPr id="14" name="TextBox 14"/>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grpSp>
        <p:nvGrpSpPr>
          <p:cNvPr id="15" name="Group 15"/>
          <p:cNvGrpSpPr/>
          <p:nvPr/>
        </p:nvGrpSpPr>
        <p:grpSpPr>
          <a:xfrm>
            <a:off x="13317578" y="3161227"/>
            <a:ext cx="3941722" cy="5035881"/>
            <a:chOff x="0" y="0"/>
            <a:chExt cx="1153645" cy="1473878"/>
          </a:xfrm>
        </p:grpSpPr>
        <p:sp>
          <p:nvSpPr>
            <p:cNvPr id="16" name="Freeform 16"/>
            <p:cNvSpPr/>
            <p:nvPr/>
          </p:nvSpPr>
          <p:spPr>
            <a:xfrm>
              <a:off x="0" y="0"/>
              <a:ext cx="1153645" cy="1473878"/>
            </a:xfrm>
            <a:custGeom>
              <a:avLst/>
              <a:gdLst/>
              <a:ahLst/>
              <a:cxnLst/>
              <a:rect l="l" t="t" r="r" b="b"/>
              <a:pathLst>
                <a:path w="1153645" h="1473878">
                  <a:moveTo>
                    <a:pt x="100169" y="0"/>
                  </a:moveTo>
                  <a:lnTo>
                    <a:pt x="1053476" y="0"/>
                  </a:lnTo>
                  <a:cubicBezTo>
                    <a:pt x="1108798" y="0"/>
                    <a:pt x="1153645" y="44847"/>
                    <a:pt x="1153645" y="100169"/>
                  </a:cubicBezTo>
                  <a:lnTo>
                    <a:pt x="1153645" y="1373709"/>
                  </a:lnTo>
                  <a:cubicBezTo>
                    <a:pt x="1153645" y="1429031"/>
                    <a:pt x="1108798" y="1473878"/>
                    <a:pt x="1053476" y="1473878"/>
                  </a:cubicBezTo>
                  <a:lnTo>
                    <a:pt x="100169" y="1473878"/>
                  </a:lnTo>
                  <a:cubicBezTo>
                    <a:pt x="44847" y="1473878"/>
                    <a:pt x="0" y="1429031"/>
                    <a:pt x="0" y="1373709"/>
                  </a:cubicBezTo>
                  <a:lnTo>
                    <a:pt x="0" y="100169"/>
                  </a:lnTo>
                  <a:cubicBezTo>
                    <a:pt x="0" y="44847"/>
                    <a:pt x="44847" y="0"/>
                    <a:pt x="100169" y="0"/>
                  </a:cubicBezTo>
                  <a:close/>
                </a:path>
              </a:pathLst>
            </a:custGeom>
            <a:solidFill>
              <a:srgbClr val="5271FF"/>
            </a:solidFill>
            <a:ln w="19050" cap="rnd">
              <a:solidFill>
                <a:srgbClr val="000000"/>
              </a:solidFill>
              <a:prstDash val="solid"/>
              <a:round/>
            </a:ln>
          </p:spPr>
          <p:txBody>
            <a:bodyPr/>
            <a:lstStyle/>
            <a:p>
              <a:endParaRPr lang="en-US"/>
            </a:p>
          </p:txBody>
        </p:sp>
        <p:sp>
          <p:nvSpPr>
            <p:cNvPr id="17" name="TextBox 17"/>
            <p:cNvSpPr txBox="1"/>
            <p:nvPr/>
          </p:nvSpPr>
          <p:spPr>
            <a:xfrm>
              <a:off x="0" y="9525"/>
              <a:ext cx="1153645" cy="1464353"/>
            </a:xfrm>
            <a:prstGeom prst="rect">
              <a:avLst/>
            </a:prstGeom>
          </p:spPr>
          <p:txBody>
            <a:bodyPr lIns="50800" tIns="50800" rIns="50800" bIns="50800" rtlCol="0" anchor="ctr"/>
            <a:lstStyle/>
            <a:p>
              <a:pPr algn="ctr">
                <a:lnSpc>
                  <a:spcPts val="2879"/>
                </a:lnSpc>
              </a:pPr>
              <a:endParaRPr/>
            </a:p>
          </p:txBody>
        </p:sp>
      </p:grpSp>
      <p:sp>
        <p:nvSpPr>
          <p:cNvPr id="18" name="Freeform 18"/>
          <p:cNvSpPr/>
          <p:nvPr/>
        </p:nvSpPr>
        <p:spPr>
          <a:xfrm>
            <a:off x="498041" y="932119"/>
            <a:ext cx="5183971" cy="2229108"/>
          </a:xfrm>
          <a:custGeom>
            <a:avLst/>
            <a:gdLst/>
            <a:ahLst/>
            <a:cxnLst/>
            <a:rect l="l" t="t" r="r" b="b"/>
            <a:pathLst>
              <a:path w="5183971" h="2229108">
                <a:moveTo>
                  <a:pt x="0" y="0"/>
                </a:moveTo>
                <a:lnTo>
                  <a:pt x="5183971" y="0"/>
                </a:lnTo>
                <a:lnTo>
                  <a:pt x="5183971" y="2229108"/>
                </a:lnTo>
                <a:lnTo>
                  <a:pt x="0" y="222910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9" name="TextBox 19"/>
          <p:cNvSpPr txBox="1"/>
          <p:nvPr/>
        </p:nvSpPr>
        <p:spPr>
          <a:xfrm>
            <a:off x="3333327" y="1913032"/>
            <a:ext cx="12150268" cy="1057285"/>
          </a:xfrm>
          <a:prstGeom prst="rect">
            <a:avLst/>
          </a:prstGeom>
        </p:spPr>
        <p:txBody>
          <a:bodyPr lIns="0" tIns="0" rIns="0" bIns="0" rtlCol="0" anchor="t">
            <a:spAutoFit/>
          </a:bodyPr>
          <a:lstStyle/>
          <a:p>
            <a:pPr marL="0" lvl="0" indent="0" algn="ctr">
              <a:lnSpc>
                <a:spcPts val="7650"/>
              </a:lnSpc>
              <a:spcBef>
                <a:spcPct val="0"/>
              </a:spcBef>
            </a:pPr>
            <a:r>
              <a:rPr lang="en-US" sz="9000">
                <a:solidFill>
                  <a:srgbClr val="79A3A0"/>
                </a:solidFill>
                <a:latin typeface="Margin"/>
              </a:rPr>
              <a:t>Drogas Modernas</a:t>
            </a:r>
          </a:p>
        </p:txBody>
      </p:sp>
      <p:sp>
        <p:nvSpPr>
          <p:cNvPr id="20" name="TextBox 20"/>
          <p:cNvSpPr txBox="1"/>
          <p:nvPr/>
        </p:nvSpPr>
        <p:spPr>
          <a:xfrm>
            <a:off x="1328724" y="3237427"/>
            <a:ext cx="3341674" cy="5127497"/>
          </a:xfrm>
          <a:prstGeom prst="rect">
            <a:avLst/>
          </a:prstGeom>
        </p:spPr>
        <p:txBody>
          <a:bodyPr lIns="0" tIns="0" rIns="0" bIns="0" rtlCol="0" anchor="t">
            <a:spAutoFit/>
          </a:bodyPr>
          <a:lstStyle/>
          <a:p>
            <a:pPr algn="ctr">
              <a:lnSpc>
                <a:spcPts val="2736"/>
              </a:lnSpc>
            </a:pPr>
            <a:r>
              <a:rPr lang="en-US" sz="1800">
                <a:solidFill>
                  <a:srgbClr val="000000"/>
                </a:solidFill>
                <a:latin typeface="Montserrat Bold"/>
              </a:rPr>
              <a:t>Fentanilo ¡A la primera te mata!</a:t>
            </a:r>
          </a:p>
          <a:p>
            <a:pPr algn="ctr">
              <a:lnSpc>
                <a:spcPts val="2736"/>
              </a:lnSpc>
            </a:pPr>
            <a:r>
              <a:rPr lang="en-US" sz="1800">
                <a:solidFill>
                  <a:srgbClr val="000000"/>
                </a:solidFill>
                <a:latin typeface="Montserrat"/>
              </a:rPr>
              <a:t>Se ha demostrado que el fentanilo es hasta 50 veces más fuerte que la heroína y 100 veces más que la morfina. Por esta razón, la dependencia al fentanilo es casi inmediata. No sólo tiene un impacto irreversible en la salud de las personas, sino que afecta a las comunidades al aumentar la violencia.</a:t>
            </a:r>
          </a:p>
          <a:p>
            <a:pPr marL="0" lvl="1" indent="0" algn="ctr">
              <a:lnSpc>
                <a:spcPts val="2736"/>
              </a:lnSpc>
            </a:pPr>
            <a:endParaRPr lang="en-US" sz="1800">
              <a:solidFill>
                <a:srgbClr val="000000"/>
              </a:solidFill>
              <a:latin typeface="Montserrat"/>
            </a:endParaRPr>
          </a:p>
        </p:txBody>
      </p:sp>
      <p:sp>
        <p:nvSpPr>
          <p:cNvPr id="21" name="TextBox 21"/>
          <p:cNvSpPr txBox="1"/>
          <p:nvPr/>
        </p:nvSpPr>
        <p:spPr>
          <a:xfrm>
            <a:off x="5304277" y="3237427"/>
            <a:ext cx="3462985" cy="5127497"/>
          </a:xfrm>
          <a:prstGeom prst="rect">
            <a:avLst/>
          </a:prstGeom>
        </p:spPr>
        <p:txBody>
          <a:bodyPr lIns="0" tIns="0" rIns="0" bIns="0" rtlCol="0" anchor="t">
            <a:spAutoFit/>
          </a:bodyPr>
          <a:lstStyle/>
          <a:p>
            <a:pPr algn="ctr">
              <a:lnSpc>
                <a:spcPts val="2736"/>
              </a:lnSpc>
            </a:pPr>
            <a:r>
              <a:rPr lang="en-US" sz="1800">
                <a:solidFill>
                  <a:srgbClr val="000000"/>
                </a:solidFill>
                <a:latin typeface="Montserrat Bold"/>
              </a:rPr>
              <a:t>Metanfetamina ¡Te engancha!</a:t>
            </a:r>
          </a:p>
          <a:p>
            <a:pPr algn="ctr">
              <a:lnSpc>
                <a:spcPts val="2736"/>
              </a:lnSpc>
            </a:pPr>
            <a:r>
              <a:rPr lang="en-US" sz="1800">
                <a:solidFill>
                  <a:srgbClr val="000000"/>
                </a:solidFill>
                <a:latin typeface="Montserrat"/>
              </a:rPr>
              <a:t>La metanfetamina es uno de los más potentes estimulantes sintéticos que se producen actualmente. Su consumo conlleva distintos riesgos a la salud, como un alto potencial de adicción y tendencia de generar trastornos mentales,</a:t>
            </a:r>
          </a:p>
          <a:p>
            <a:pPr algn="ctr">
              <a:lnSpc>
                <a:spcPts val="2736"/>
              </a:lnSpc>
            </a:pPr>
            <a:r>
              <a:rPr lang="en-US" sz="1800">
                <a:solidFill>
                  <a:srgbClr val="000000"/>
                </a:solidFill>
                <a:latin typeface="Montserrat"/>
              </a:rPr>
              <a:t>conducir a comportamientos agresivos, tendencias homicidas y suicidas. </a:t>
            </a:r>
          </a:p>
          <a:p>
            <a:pPr marL="0" lvl="1" indent="0" algn="ctr">
              <a:lnSpc>
                <a:spcPts val="2736"/>
              </a:lnSpc>
            </a:pPr>
            <a:endParaRPr lang="en-US" sz="1800">
              <a:solidFill>
                <a:srgbClr val="000000"/>
              </a:solidFill>
              <a:latin typeface="Montserrat"/>
            </a:endParaRPr>
          </a:p>
        </p:txBody>
      </p:sp>
      <p:sp>
        <p:nvSpPr>
          <p:cNvPr id="22" name="TextBox 22"/>
          <p:cNvSpPr txBox="1"/>
          <p:nvPr/>
        </p:nvSpPr>
        <p:spPr>
          <a:xfrm>
            <a:off x="9524486" y="3237427"/>
            <a:ext cx="3341674" cy="4784597"/>
          </a:xfrm>
          <a:prstGeom prst="rect">
            <a:avLst/>
          </a:prstGeom>
        </p:spPr>
        <p:txBody>
          <a:bodyPr lIns="0" tIns="0" rIns="0" bIns="0" rtlCol="0" anchor="t">
            <a:spAutoFit/>
          </a:bodyPr>
          <a:lstStyle/>
          <a:p>
            <a:pPr algn="ctr">
              <a:lnSpc>
                <a:spcPts val="2736"/>
              </a:lnSpc>
            </a:pPr>
            <a:r>
              <a:rPr lang="en-US" sz="1800">
                <a:solidFill>
                  <a:srgbClr val="000000"/>
                </a:solidFill>
                <a:latin typeface="Montserrat Bold"/>
              </a:rPr>
              <a:t>Vapeadores ¡Realmente son tóxicos!</a:t>
            </a:r>
          </a:p>
          <a:p>
            <a:pPr algn="ctr">
              <a:lnSpc>
                <a:spcPts val="2736"/>
              </a:lnSpc>
            </a:pPr>
            <a:r>
              <a:rPr lang="en-US" sz="1800">
                <a:solidFill>
                  <a:srgbClr val="000000"/>
                </a:solidFill>
                <a:latin typeface="Montserrat"/>
              </a:rPr>
              <a:t>El uso dual (vapeo y cigarro convencional) se asoció con la progresión de Enfermedad Pulmonar Obstructiva Crónica (EPOC), bronquitis y disminución de la función pulmonar. Toma en cuenta que:</a:t>
            </a:r>
          </a:p>
          <a:p>
            <a:pPr marL="0" lvl="1" indent="0" algn="ctr">
              <a:lnSpc>
                <a:spcPts val="2736"/>
              </a:lnSpc>
            </a:pPr>
            <a:r>
              <a:rPr lang="en-US" sz="1800">
                <a:solidFill>
                  <a:srgbClr val="000000"/>
                </a:solidFill>
                <a:latin typeface="Montserrat"/>
              </a:rPr>
              <a:t>Los aerosoles producidos al inhalar estos químicos son muy nocivos para los pulmones.  </a:t>
            </a:r>
          </a:p>
        </p:txBody>
      </p:sp>
      <p:sp>
        <p:nvSpPr>
          <p:cNvPr id="23" name="TextBox 23"/>
          <p:cNvSpPr txBox="1"/>
          <p:nvPr/>
        </p:nvSpPr>
        <p:spPr>
          <a:xfrm>
            <a:off x="13620493" y="3208636"/>
            <a:ext cx="3341674" cy="5127497"/>
          </a:xfrm>
          <a:prstGeom prst="rect">
            <a:avLst/>
          </a:prstGeom>
        </p:spPr>
        <p:txBody>
          <a:bodyPr lIns="0" tIns="0" rIns="0" bIns="0" rtlCol="0" anchor="t">
            <a:spAutoFit/>
          </a:bodyPr>
          <a:lstStyle/>
          <a:p>
            <a:pPr algn="ctr">
              <a:lnSpc>
                <a:spcPts val="2736"/>
              </a:lnSpc>
            </a:pPr>
            <a:r>
              <a:rPr lang="en-US" sz="1800">
                <a:solidFill>
                  <a:srgbClr val="000000"/>
                </a:solidFill>
                <a:latin typeface="Montserrat Bold"/>
              </a:rPr>
              <a:t>Cannabis ¡Sí te dañan!</a:t>
            </a:r>
          </a:p>
          <a:p>
            <a:pPr algn="ctr">
              <a:lnSpc>
                <a:spcPts val="2736"/>
              </a:lnSpc>
            </a:pPr>
            <a:r>
              <a:rPr lang="en-US" sz="1800">
                <a:solidFill>
                  <a:srgbClr val="000000"/>
                </a:solidFill>
                <a:latin typeface="Montserrat"/>
              </a:rPr>
              <a:t>El consumo de cannabis antes de los 15 años es un factor predictivo del abandono escolar, genera un estado de apatía, falta de motivación, de interés y de satisfacción. </a:t>
            </a:r>
          </a:p>
          <a:p>
            <a:pPr algn="ctr">
              <a:lnSpc>
                <a:spcPts val="2736"/>
              </a:lnSpc>
            </a:pPr>
            <a:r>
              <a:rPr lang="en-US" sz="1800">
                <a:solidFill>
                  <a:srgbClr val="000000"/>
                </a:solidFill>
                <a:latin typeface="Montserrat"/>
              </a:rPr>
              <a:t>• Su consumo prolongado puede producir psicosis, depresión, ansiedad, enfermedades cardiovasculares y cáncer del aparato respiratorio.</a:t>
            </a:r>
          </a:p>
          <a:p>
            <a:pPr marL="0" lvl="1" indent="0" algn="ctr">
              <a:lnSpc>
                <a:spcPts val="2736"/>
              </a:lnSpc>
            </a:pPr>
            <a:r>
              <a:rPr lang="en-US" sz="1800">
                <a:solidFill>
                  <a:srgbClr val="000000"/>
                </a:solidFill>
                <a:latin typeface="Montserrat"/>
              </a:rPr>
              <a:t> </a:t>
            </a:r>
          </a:p>
        </p:txBody>
      </p:sp>
      <p:sp>
        <p:nvSpPr>
          <p:cNvPr id="24" name="Freeform 24"/>
          <p:cNvSpPr/>
          <p:nvPr/>
        </p:nvSpPr>
        <p:spPr>
          <a:xfrm>
            <a:off x="8520892" y="7537020"/>
            <a:ext cx="1176925" cy="1721280"/>
          </a:xfrm>
          <a:custGeom>
            <a:avLst/>
            <a:gdLst/>
            <a:ahLst/>
            <a:cxnLst/>
            <a:rect l="l" t="t" r="r" b="b"/>
            <a:pathLst>
              <a:path w="1176925" h="1721280">
                <a:moveTo>
                  <a:pt x="0" y="0"/>
                </a:moveTo>
                <a:lnTo>
                  <a:pt x="1176925" y="0"/>
                </a:lnTo>
                <a:lnTo>
                  <a:pt x="1176925" y="1721280"/>
                </a:lnTo>
                <a:lnTo>
                  <a:pt x="0" y="1721280"/>
                </a:lnTo>
                <a:lnTo>
                  <a:pt x="0" y="0"/>
                </a:lnTo>
                <a:close/>
              </a:path>
            </a:pathLst>
          </a:custGeom>
          <a:blipFill>
            <a:blip r:embed="rId6"/>
            <a:stretch>
              <a:fillRect/>
            </a:stretch>
          </a:blipFill>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a:grpSpLocks noChangeAspect="1"/>
          </p:cNvGrpSpPr>
          <p:nvPr/>
        </p:nvGrpSpPr>
        <p:grpSpPr>
          <a:xfrm>
            <a:off x="10629690" y="1596015"/>
            <a:ext cx="6629610" cy="7094971"/>
            <a:chOff x="0" y="0"/>
            <a:chExt cx="5880100" cy="6292850"/>
          </a:xfrm>
        </p:grpSpPr>
        <p:sp>
          <p:nvSpPr>
            <p:cNvPr id="7" name="Freeform 7"/>
            <p:cNvSpPr/>
            <p:nvPr/>
          </p:nvSpPr>
          <p:spPr>
            <a:xfrm>
              <a:off x="-140970" y="-154940"/>
              <a:ext cx="6107430" cy="6581139"/>
            </a:xfrm>
            <a:custGeom>
              <a:avLst/>
              <a:gdLst/>
              <a:ahLst/>
              <a:cxnLst/>
              <a:rect l="l" t="t" r="r" b="b"/>
              <a:pathLst>
                <a:path w="6107430" h="6581139">
                  <a:moveTo>
                    <a:pt x="375920" y="2174240"/>
                  </a:moveTo>
                  <a:cubicBezTo>
                    <a:pt x="238760" y="2086610"/>
                    <a:pt x="156210" y="1972310"/>
                    <a:pt x="142240" y="1832610"/>
                  </a:cubicBezTo>
                  <a:cubicBezTo>
                    <a:pt x="95250" y="1310640"/>
                    <a:pt x="1035050" y="629920"/>
                    <a:pt x="2241550" y="314960"/>
                  </a:cubicBezTo>
                  <a:cubicBezTo>
                    <a:pt x="3448050" y="0"/>
                    <a:pt x="4466590" y="166370"/>
                    <a:pt x="4513580" y="688340"/>
                  </a:cubicBezTo>
                  <a:cubicBezTo>
                    <a:pt x="4540250" y="977900"/>
                    <a:pt x="4263390" y="1314450"/>
                    <a:pt x="3807460" y="1611630"/>
                  </a:cubicBezTo>
                  <a:cubicBezTo>
                    <a:pt x="5148580" y="1710690"/>
                    <a:pt x="6107430" y="1982470"/>
                    <a:pt x="6013450" y="2260600"/>
                  </a:cubicBezTo>
                  <a:cubicBezTo>
                    <a:pt x="6013450" y="2261870"/>
                    <a:pt x="6012179" y="2263140"/>
                    <a:pt x="6012179" y="2265680"/>
                  </a:cubicBezTo>
                  <a:cubicBezTo>
                    <a:pt x="6010909" y="2278380"/>
                    <a:pt x="6007100" y="2291080"/>
                    <a:pt x="6003289" y="2302510"/>
                  </a:cubicBezTo>
                  <a:cubicBezTo>
                    <a:pt x="5901689" y="2603500"/>
                    <a:pt x="5099050" y="3026410"/>
                    <a:pt x="4041139" y="3371850"/>
                  </a:cubicBezTo>
                  <a:cubicBezTo>
                    <a:pt x="4476749" y="3503930"/>
                    <a:pt x="4763769" y="3674110"/>
                    <a:pt x="4817109" y="3849370"/>
                  </a:cubicBezTo>
                  <a:cubicBezTo>
                    <a:pt x="4823459" y="3867149"/>
                    <a:pt x="4827269" y="3886199"/>
                    <a:pt x="4826000" y="3903979"/>
                  </a:cubicBezTo>
                  <a:cubicBezTo>
                    <a:pt x="4826000" y="3926839"/>
                    <a:pt x="4823459" y="3949699"/>
                    <a:pt x="4815840" y="3971289"/>
                  </a:cubicBezTo>
                  <a:cubicBezTo>
                    <a:pt x="4798060" y="4018279"/>
                    <a:pt x="4768850" y="4061459"/>
                    <a:pt x="4729480" y="4094479"/>
                  </a:cubicBezTo>
                  <a:cubicBezTo>
                    <a:pt x="4522470" y="4325620"/>
                    <a:pt x="3996690" y="4599939"/>
                    <a:pt x="3335020" y="4832349"/>
                  </a:cubicBezTo>
                  <a:cubicBezTo>
                    <a:pt x="4051300" y="5110479"/>
                    <a:pt x="4480560" y="5525770"/>
                    <a:pt x="4358640" y="5888989"/>
                  </a:cubicBezTo>
                  <a:cubicBezTo>
                    <a:pt x="4196080" y="6371589"/>
                    <a:pt x="3124200" y="6581139"/>
                    <a:pt x="1965960" y="6358889"/>
                  </a:cubicBezTo>
                  <a:cubicBezTo>
                    <a:pt x="807720" y="6136639"/>
                    <a:pt x="0" y="5562600"/>
                    <a:pt x="161290" y="5080000"/>
                  </a:cubicBezTo>
                  <a:cubicBezTo>
                    <a:pt x="185420" y="5012690"/>
                    <a:pt x="222250" y="4953000"/>
                    <a:pt x="273050" y="4902200"/>
                  </a:cubicBezTo>
                  <a:cubicBezTo>
                    <a:pt x="424180" y="4712970"/>
                    <a:pt x="797560" y="4491990"/>
                    <a:pt x="1291590" y="4288790"/>
                  </a:cubicBezTo>
                  <a:cubicBezTo>
                    <a:pt x="650240" y="4137660"/>
                    <a:pt x="237490" y="3909060"/>
                    <a:pt x="238760" y="3679190"/>
                  </a:cubicBezTo>
                  <a:cubicBezTo>
                    <a:pt x="238760" y="3657600"/>
                    <a:pt x="242570" y="3637280"/>
                    <a:pt x="248920" y="3616960"/>
                  </a:cubicBezTo>
                  <a:cubicBezTo>
                    <a:pt x="342900" y="3337560"/>
                    <a:pt x="1040130" y="2954020"/>
                    <a:pt x="1986280" y="2623820"/>
                  </a:cubicBezTo>
                  <a:cubicBezTo>
                    <a:pt x="1160780" y="2524760"/>
                    <a:pt x="553720" y="2357120"/>
                    <a:pt x="375920" y="2174240"/>
                  </a:cubicBezTo>
                  <a:close/>
                </a:path>
              </a:pathLst>
            </a:custGeom>
            <a:blipFill>
              <a:blip r:embed="rId4"/>
              <a:stretch>
                <a:fillRect l="-30314" r="-30314"/>
              </a:stretch>
            </a:blipFill>
          </p:spPr>
          <p:txBody>
            <a:bodyPr/>
            <a:lstStyle/>
            <a:p>
              <a:endParaRPr lang="en-US"/>
            </a:p>
          </p:txBody>
        </p:sp>
      </p:grpSp>
      <p:sp>
        <p:nvSpPr>
          <p:cNvPr id="8" name="TextBox 8"/>
          <p:cNvSpPr txBox="1"/>
          <p:nvPr/>
        </p:nvSpPr>
        <p:spPr>
          <a:xfrm>
            <a:off x="1028700" y="1643678"/>
            <a:ext cx="6475450" cy="1831975"/>
          </a:xfrm>
          <a:prstGeom prst="rect">
            <a:avLst/>
          </a:prstGeom>
        </p:spPr>
        <p:txBody>
          <a:bodyPr lIns="0" tIns="0" rIns="0" bIns="0" rtlCol="0" anchor="t">
            <a:spAutoFit/>
          </a:bodyPr>
          <a:lstStyle/>
          <a:p>
            <a:pPr>
              <a:lnSpc>
                <a:spcPts val="3500"/>
              </a:lnSpc>
            </a:pPr>
            <a:r>
              <a:rPr lang="en-US" sz="5000">
                <a:solidFill>
                  <a:srgbClr val="5271FF"/>
                </a:solidFill>
                <a:latin typeface="Margin"/>
              </a:rPr>
              <a:t>Estrategias que me pueden ayudar a prevenir el consumo de drogas </a:t>
            </a:r>
          </a:p>
          <a:p>
            <a:pPr marL="0" lvl="0" indent="0">
              <a:lnSpc>
                <a:spcPts val="3500"/>
              </a:lnSpc>
              <a:spcBef>
                <a:spcPct val="0"/>
              </a:spcBef>
            </a:pPr>
            <a:endParaRPr lang="en-US" sz="5000">
              <a:solidFill>
                <a:srgbClr val="5271FF"/>
              </a:solidFill>
              <a:latin typeface="Margin"/>
            </a:endParaRPr>
          </a:p>
        </p:txBody>
      </p:sp>
      <p:sp>
        <p:nvSpPr>
          <p:cNvPr id="9" name="TextBox 9"/>
          <p:cNvSpPr txBox="1"/>
          <p:nvPr/>
        </p:nvSpPr>
        <p:spPr>
          <a:xfrm>
            <a:off x="1028700" y="3408978"/>
            <a:ext cx="9266623" cy="5179313"/>
          </a:xfrm>
          <a:prstGeom prst="rect">
            <a:avLst/>
          </a:prstGeom>
        </p:spPr>
        <p:txBody>
          <a:bodyPr lIns="0" tIns="0" rIns="0" bIns="0" rtlCol="0" anchor="t">
            <a:spAutoFit/>
          </a:bodyPr>
          <a:lstStyle/>
          <a:p>
            <a:pPr>
              <a:lnSpc>
                <a:spcPts val="3213"/>
              </a:lnSpc>
            </a:pPr>
            <a:r>
              <a:rPr lang="en-US" sz="2100">
                <a:solidFill>
                  <a:srgbClr val="545454"/>
                </a:solidFill>
                <a:latin typeface="Montserrat Medium"/>
              </a:rPr>
              <a:t>El ocio y tiempo libre es un espacio en nuestras vidas que dedicamos de manera voluntaria a realizar diversas actividades que nos satisfacen y que son muy importantes para el desarrollo personal y social y precisamente en este espacio es donde los adolescentes comienzan el consumo de drogas, ya que en este espacio se intercambian opiniones, experiencias y se da la relación con otras personas. Por esta razón es de suma importancia que inviertas muy bien este tiempo en actividades saludables y los compartas con personas que sean una buena influencia, ya que impactarán directamente en tu vida. Es aquí donde se desarrollan hábitos saludables como el deporte o la expresión del arte en algunas de sus formas. </a:t>
            </a:r>
          </a:p>
          <a:p>
            <a:pPr marL="0" lvl="1" indent="0">
              <a:lnSpc>
                <a:spcPts val="3213"/>
              </a:lnSpc>
              <a:spcBef>
                <a:spcPct val="0"/>
              </a:spcBef>
            </a:pPr>
            <a:endParaRPr lang="en-US" sz="2100">
              <a:solidFill>
                <a:srgbClr val="545454"/>
              </a:solidFill>
              <a:latin typeface="Montserrat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435069" y="-1695880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AutoShape 3"/>
          <p:cNvSpPr/>
          <p:nvPr/>
        </p:nvSpPr>
        <p:spPr>
          <a:xfrm>
            <a:off x="-3172445" y="1019175"/>
            <a:ext cx="24632891" cy="0"/>
          </a:xfrm>
          <a:prstGeom prst="line">
            <a:avLst/>
          </a:prstGeom>
          <a:ln w="19050" cap="flat">
            <a:solidFill>
              <a:srgbClr val="000000"/>
            </a:solidFill>
            <a:prstDash val="solid"/>
            <a:headEnd type="none" w="sm" len="sm"/>
            <a:tailEnd type="none" w="sm" len="sm"/>
          </a:ln>
        </p:spPr>
        <p:txBody>
          <a:bodyPr/>
          <a:lstStyle/>
          <a:p>
            <a:endParaRPr lang="en-US"/>
          </a:p>
        </p:txBody>
      </p:sp>
      <p:sp>
        <p:nvSpPr>
          <p:cNvPr id="4" name="Freeform 4"/>
          <p:cNvSpPr/>
          <p:nvPr/>
        </p:nvSpPr>
        <p:spPr>
          <a:xfrm rot="-5400000">
            <a:off x="1435069" y="6688656"/>
            <a:ext cx="15417862" cy="20557149"/>
          </a:xfrm>
          <a:custGeom>
            <a:avLst/>
            <a:gdLst/>
            <a:ahLst/>
            <a:cxnLst/>
            <a:rect l="l" t="t" r="r" b="b"/>
            <a:pathLst>
              <a:path w="15417862" h="20557149">
                <a:moveTo>
                  <a:pt x="0" y="0"/>
                </a:moveTo>
                <a:lnTo>
                  <a:pt x="15417862" y="0"/>
                </a:lnTo>
                <a:lnTo>
                  <a:pt x="15417862" y="20557150"/>
                </a:lnTo>
                <a:lnTo>
                  <a:pt x="0" y="205571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AutoShape 5"/>
          <p:cNvSpPr/>
          <p:nvPr/>
        </p:nvSpPr>
        <p:spPr>
          <a:xfrm flipH="1">
            <a:off x="-3172445" y="9267825"/>
            <a:ext cx="24632891" cy="0"/>
          </a:xfrm>
          <a:prstGeom prst="line">
            <a:avLst/>
          </a:prstGeom>
          <a:ln w="19050" cap="flat">
            <a:solidFill>
              <a:srgbClr val="000000"/>
            </a:solidFill>
            <a:prstDash val="solid"/>
            <a:headEnd type="none" w="sm" len="sm"/>
            <a:tailEnd type="none" w="sm" len="sm"/>
          </a:ln>
        </p:spPr>
        <p:txBody>
          <a:bodyPr/>
          <a:lstStyle/>
          <a:p>
            <a:endParaRPr lang="en-US"/>
          </a:p>
        </p:txBody>
      </p:sp>
      <p:grpSp>
        <p:nvGrpSpPr>
          <p:cNvPr id="6" name="Group 6"/>
          <p:cNvGrpSpPr>
            <a:grpSpLocks noChangeAspect="1"/>
          </p:cNvGrpSpPr>
          <p:nvPr/>
        </p:nvGrpSpPr>
        <p:grpSpPr>
          <a:xfrm>
            <a:off x="10945709" y="1864208"/>
            <a:ext cx="6481424" cy="6558584"/>
            <a:chOff x="0" y="0"/>
            <a:chExt cx="6272784" cy="6347460"/>
          </a:xfrm>
        </p:grpSpPr>
        <p:sp>
          <p:nvSpPr>
            <p:cNvPr id="7" name="Freeform 7"/>
            <p:cNvSpPr/>
            <p:nvPr/>
          </p:nvSpPr>
          <p:spPr>
            <a:xfrm>
              <a:off x="6858" y="6858"/>
              <a:ext cx="6866763" cy="6333744"/>
            </a:xfrm>
            <a:custGeom>
              <a:avLst/>
              <a:gdLst/>
              <a:ahLst/>
              <a:cxnLst/>
              <a:rect l="l" t="t" r="r" b="b"/>
              <a:pathLst>
                <a:path w="6866763" h="6333744">
                  <a:moveTo>
                    <a:pt x="5991479" y="3607054"/>
                  </a:moveTo>
                  <a:cubicBezTo>
                    <a:pt x="5687949" y="4197223"/>
                    <a:pt x="5337810" y="4763516"/>
                    <a:pt x="4937125" y="5225669"/>
                  </a:cubicBezTo>
                  <a:cubicBezTo>
                    <a:pt x="4364482" y="5886069"/>
                    <a:pt x="3688461" y="6333744"/>
                    <a:pt x="2896997" y="6333744"/>
                  </a:cubicBezTo>
                  <a:cubicBezTo>
                    <a:pt x="2039747" y="6333744"/>
                    <a:pt x="1098677" y="6098794"/>
                    <a:pt x="528701" y="5412867"/>
                  </a:cubicBezTo>
                  <a:cubicBezTo>
                    <a:pt x="204216" y="5022342"/>
                    <a:pt x="0" y="4485640"/>
                    <a:pt x="0" y="3762883"/>
                  </a:cubicBezTo>
                  <a:cubicBezTo>
                    <a:pt x="0" y="3214116"/>
                    <a:pt x="207645" y="2682240"/>
                    <a:pt x="536702" y="2199386"/>
                  </a:cubicBezTo>
                  <a:cubicBezTo>
                    <a:pt x="780288" y="1841881"/>
                    <a:pt x="1090549" y="1511427"/>
                    <a:pt x="1432179" y="1220978"/>
                  </a:cubicBezTo>
                  <a:cubicBezTo>
                    <a:pt x="1811401" y="898652"/>
                    <a:pt x="2229612" y="625729"/>
                    <a:pt x="2638679" y="420243"/>
                  </a:cubicBezTo>
                  <a:cubicBezTo>
                    <a:pt x="3170047" y="153162"/>
                    <a:pt x="3686302" y="0"/>
                    <a:pt x="4082034" y="0"/>
                  </a:cubicBezTo>
                  <a:cubicBezTo>
                    <a:pt x="5427472" y="0"/>
                    <a:pt x="6866763" y="1905381"/>
                    <a:pt x="5991479" y="3607054"/>
                  </a:cubicBezTo>
                  <a:close/>
                </a:path>
              </a:pathLst>
            </a:custGeom>
            <a:blipFill>
              <a:blip r:embed="rId6"/>
              <a:stretch>
                <a:fillRect l="-25942" r="-25942"/>
              </a:stretch>
            </a:blipFill>
          </p:spPr>
          <p:txBody>
            <a:bodyPr/>
            <a:lstStyle/>
            <a:p>
              <a:endParaRPr lang="en-US"/>
            </a:p>
          </p:txBody>
        </p:sp>
        <p:sp>
          <p:nvSpPr>
            <p:cNvPr id="8" name="Freeform 8"/>
            <p:cNvSpPr/>
            <p:nvPr/>
          </p:nvSpPr>
          <p:spPr>
            <a:xfrm>
              <a:off x="0" y="0"/>
              <a:ext cx="6300851" cy="6347460"/>
            </a:xfrm>
            <a:custGeom>
              <a:avLst/>
              <a:gdLst/>
              <a:ahLst/>
              <a:cxnLst/>
              <a:rect l="l" t="t" r="r" b="b"/>
              <a:pathLst>
                <a:path w="6300851" h="6347460">
                  <a:moveTo>
                    <a:pt x="2903855" y="6347460"/>
                  </a:moveTo>
                  <a:cubicBezTo>
                    <a:pt x="2438654" y="6347460"/>
                    <a:pt x="1991106" y="6277102"/>
                    <a:pt x="1609725" y="6143879"/>
                  </a:cubicBezTo>
                  <a:cubicBezTo>
                    <a:pt x="1159764" y="5986653"/>
                    <a:pt x="796671" y="5744591"/>
                    <a:pt x="530352" y="5424170"/>
                  </a:cubicBezTo>
                  <a:cubicBezTo>
                    <a:pt x="178435" y="5000625"/>
                    <a:pt x="0" y="4443984"/>
                    <a:pt x="0" y="3769741"/>
                  </a:cubicBezTo>
                  <a:cubicBezTo>
                    <a:pt x="0" y="3253486"/>
                    <a:pt x="180975" y="2726182"/>
                    <a:pt x="537845" y="2202434"/>
                  </a:cubicBezTo>
                  <a:cubicBezTo>
                    <a:pt x="771779" y="1859153"/>
                    <a:pt x="1073404" y="1529588"/>
                    <a:pt x="1434592" y="1222629"/>
                  </a:cubicBezTo>
                  <a:cubicBezTo>
                    <a:pt x="1801495" y="910844"/>
                    <a:pt x="2219071" y="633603"/>
                    <a:pt x="2642362" y="421005"/>
                  </a:cubicBezTo>
                  <a:cubicBezTo>
                    <a:pt x="3182747" y="149479"/>
                    <a:pt x="3696462" y="0"/>
                    <a:pt x="4088892" y="0"/>
                  </a:cubicBezTo>
                  <a:cubicBezTo>
                    <a:pt x="4745101" y="0"/>
                    <a:pt x="5447919" y="456946"/>
                    <a:pt x="5879338" y="1164082"/>
                  </a:cubicBezTo>
                  <a:cubicBezTo>
                    <a:pt x="6099556" y="1525143"/>
                    <a:pt x="6232906" y="1927987"/>
                    <a:pt x="6265037" y="2329053"/>
                  </a:cubicBezTo>
                  <a:cubicBezTo>
                    <a:pt x="6300851" y="2777871"/>
                    <a:pt x="6213094" y="3211195"/>
                    <a:pt x="6004306" y="3617087"/>
                  </a:cubicBezTo>
                  <a:lnTo>
                    <a:pt x="5998210" y="3613912"/>
                  </a:lnTo>
                  <a:lnTo>
                    <a:pt x="6004306" y="3617087"/>
                  </a:lnTo>
                  <a:cubicBezTo>
                    <a:pt x="5666105" y="4274566"/>
                    <a:pt x="5311140" y="4819523"/>
                    <a:pt x="4949063" y="5237099"/>
                  </a:cubicBezTo>
                  <a:cubicBezTo>
                    <a:pt x="4646295" y="5586222"/>
                    <a:pt x="4330192" y="5856478"/>
                    <a:pt x="4009263" y="6040247"/>
                  </a:cubicBezTo>
                  <a:cubicBezTo>
                    <a:pt x="3653409" y="6244082"/>
                    <a:pt x="3281426" y="6347460"/>
                    <a:pt x="2903855" y="6347460"/>
                  </a:cubicBezTo>
                  <a:close/>
                  <a:moveTo>
                    <a:pt x="4088892" y="13589"/>
                  </a:moveTo>
                  <a:cubicBezTo>
                    <a:pt x="3698494" y="13589"/>
                    <a:pt x="3186938" y="162560"/>
                    <a:pt x="2648458" y="433197"/>
                  </a:cubicBezTo>
                  <a:cubicBezTo>
                    <a:pt x="2226183" y="645414"/>
                    <a:pt x="1809369" y="922020"/>
                    <a:pt x="1443355" y="1233043"/>
                  </a:cubicBezTo>
                  <a:cubicBezTo>
                    <a:pt x="1083183" y="1539113"/>
                    <a:pt x="782320" y="1867916"/>
                    <a:pt x="549021" y="2210054"/>
                  </a:cubicBezTo>
                  <a:cubicBezTo>
                    <a:pt x="193675" y="2731389"/>
                    <a:pt x="13589" y="3256153"/>
                    <a:pt x="13589" y="3769614"/>
                  </a:cubicBezTo>
                  <a:cubicBezTo>
                    <a:pt x="13589" y="4440555"/>
                    <a:pt x="191008" y="4994275"/>
                    <a:pt x="540766" y="5415280"/>
                  </a:cubicBezTo>
                  <a:cubicBezTo>
                    <a:pt x="825754" y="5758307"/>
                    <a:pt x="1511808" y="6333744"/>
                    <a:pt x="2903728" y="6333744"/>
                  </a:cubicBezTo>
                  <a:cubicBezTo>
                    <a:pt x="3278886" y="6333744"/>
                    <a:pt x="3648583" y="6231001"/>
                    <a:pt x="4002532" y="6028310"/>
                  </a:cubicBezTo>
                  <a:cubicBezTo>
                    <a:pt x="4322064" y="5845303"/>
                    <a:pt x="4637024" y="5576063"/>
                    <a:pt x="4938776" y="5228082"/>
                  </a:cubicBezTo>
                  <a:cubicBezTo>
                    <a:pt x="5300091" y="4811395"/>
                    <a:pt x="5654548" y="4267200"/>
                    <a:pt x="5992240" y="3610737"/>
                  </a:cubicBezTo>
                  <a:cubicBezTo>
                    <a:pt x="6199886" y="3207131"/>
                    <a:pt x="6287007" y="2776347"/>
                    <a:pt x="6251447" y="2330069"/>
                  </a:cubicBezTo>
                  <a:cubicBezTo>
                    <a:pt x="6219570" y="1931035"/>
                    <a:pt x="6086982" y="1530223"/>
                    <a:pt x="5867781" y="1171067"/>
                  </a:cubicBezTo>
                  <a:cubicBezTo>
                    <a:pt x="5438775" y="467995"/>
                    <a:pt x="4740529" y="13589"/>
                    <a:pt x="4088892" y="13589"/>
                  </a:cubicBezTo>
                  <a:close/>
                </a:path>
              </a:pathLst>
            </a:custGeom>
            <a:solidFill>
              <a:srgbClr val="79A3A0"/>
            </a:solidFill>
          </p:spPr>
          <p:txBody>
            <a:bodyPr/>
            <a:lstStyle/>
            <a:p>
              <a:endParaRPr lang="en-US"/>
            </a:p>
          </p:txBody>
        </p:sp>
      </p:grpSp>
      <p:sp>
        <p:nvSpPr>
          <p:cNvPr id="9" name="TextBox 9"/>
          <p:cNvSpPr txBox="1"/>
          <p:nvPr/>
        </p:nvSpPr>
        <p:spPr>
          <a:xfrm>
            <a:off x="782828" y="1511428"/>
            <a:ext cx="10162881" cy="8775572"/>
          </a:xfrm>
          <a:prstGeom prst="rect">
            <a:avLst/>
          </a:prstGeom>
        </p:spPr>
        <p:txBody>
          <a:bodyPr lIns="0" tIns="0" rIns="0" bIns="0" rtlCol="0" anchor="t">
            <a:spAutoFit/>
          </a:bodyPr>
          <a:lstStyle/>
          <a:p>
            <a:pPr marL="474983" lvl="1" indent="-237491">
              <a:lnSpc>
                <a:spcPts val="3366"/>
              </a:lnSpc>
              <a:buFont typeface="Arial"/>
              <a:buChar char="•"/>
            </a:pPr>
            <a:r>
              <a:rPr lang="en-US" sz="2200">
                <a:solidFill>
                  <a:srgbClr val="FF779E"/>
                </a:solidFill>
                <a:latin typeface="Montserrat Medium"/>
              </a:rPr>
              <a:t>Identifica los factores de riesgo en los que te puedes encontrar: El fracaso académico, los conflictos familiares, las compañías inadecuadas y la mencionada baja autoestima indican un riesgo superior de consumo de drogas y deberás acercarte lo antes posible con algún familiar o adulto de confianza que sabes que te escuchará y sabrá cómo ayudarte para no ser presa fácil de una situación desafortunada como el consumo de drogas. </a:t>
            </a:r>
          </a:p>
          <a:p>
            <a:pPr marL="474983" lvl="1" indent="-237491">
              <a:lnSpc>
                <a:spcPts val="3366"/>
              </a:lnSpc>
              <a:buFont typeface="Arial"/>
              <a:buChar char="•"/>
            </a:pPr>
            <a:r>
              <a:rPr lang="en-US" sz="2200">
                <a:solidFill>
                  <a:srgbClr val="5271FF"/>
                </a:solidFill>
                <a:latin typeface="Montserrat Medium"/>
              </a:rPr>
              <a:t>Establecer una comunicación adecuada con alguien de confianza y que sea un adulto; quien te ayudará en esos momentos de incertidumbre, preocupación, cambios físicos, mentales, sociales y sensación de soledad </a:t>
            </a:r>
          </a:p>
          <a:p>
            <a:pPr marL="474983" lvl="1" indent="-237491">
              <a:lnSpc>
                <a:spcPts val="3366"/>
              </a:lnSpc>
              <a:buFont typeface="Arial"/>
              <a:buChar char="•"/>
            </a:pPr>
            <a:r>
              <a:rPr lang="en-US" sz="2200">
                <a:solidFill>
                  <a:srgbClr val="545454"/>
                </a:solidFill>
                <a:latin typeface="Montserrat Medium"/>
              </a:rPr>
              <a:t>Elige bien tus amistades y resiste la presión de grupo. Si en algún momento algún compañero te ofrece probar alguna sustancia inadecuada para tu salud puedes comenzar con un firme, pero amistoso “No, gracias”. </a:t>
            </a:r>
            <a:r>
              <a:rPr lang="en-US" sz="2200">
                <a:solidFill>
                  <a:srgbClr val="545454"/>
                </a:solidFill>
                <a:latin typeface="Montserrat Bold"/>
              </a:rPr>
              <a:t>Recuerda que con la ayuda de Dios todo lo puedes en Cristo que te fortalece y Él te ayudará a vencer y resistir cualquier presión o tentación que se te presente. </a:t>
            </a:r>
          </a:p>
          <a:p>
            <a:pPr>
              <a:lnSpc>
                <a:spcPts val="3366"/>
              </a:lnSpc>
            </a:pPr>
            <a:endParaRPr lang="en-US" sz="2200">
              <a:solidFill>
                <a:srgbClr val="545454"/>
              </a:solidFill>
              <a:latin typeface="Montserrat Bold"/>
            </a:endParaRPr>
          </a:p>
          <a:p>
            <a:pPr>
              <a:lnSpc>
                <a:spcPts val="3366"/>
              </a:lnSpc>
            </a:pPr>
            <a:endParaRPr lang="en-US" sz="2200">
              <a:solidFill>
                <a:srgbClr val="545454"/>
              </a:solidFill>
              <a:latin typeface="Montserrat Bold"/>
            </a:endParaRPr>
          </a:p>
          <a:p>
            <a:pPr>
              <a:lnSpc>
                <a:spcPts val="3366"/>
              </a:lnSpc>
            </a:pPr>
            <a:endParaRPr lang="en-US" sz="2200">
              <a:solidFill>
                <a:srgbClr val="545454"/>
              </a:solidFill>
              <a:latin typeface="Montserrat Bold"/>
            </a:endParaRPr>
          </a:p>
          <a:p>
            <a:pPr marL="0" lvl="1" indent="0" algn="l">
              <a:lnSpc>
                <a:spcPts val="3366"/>
              </a:lnSpc>
              <a:spcBef>
                <a:spcPct val="0"/>
              </a:spcBef>
            </a:pPr>
            <a:endParaRPr lang="en-US" sz="2200">
              <a:solidFill>
                <a:srgbClr val="545454"/>
              </a:solidFill>
              <a:latin typeface="Montserrat Bold"/>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1485</Words>
  <Application>Microsoft Office PowerPoint</Application>
  <PresentationFormat>Custom</PresentationFormat>
  <Paragraphs>50</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Montserrat Medium</vt:lpstr>
      <vt:lpstr>Calibri</vt:lpstr>
      <vt:lpstr>Arial</vt:lpstr>
      <vt:lpstr>Margin</vt:lpstr>
      <vt:lpstr>Montserrat Bold</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SEMINARIO IR CONTRA LA CORRIENTE</dc:title>
  <dc:creator>Zoraida Powell</dc:creator>
  <cp:lastModifiedBy>Zoraida Powell</cp:lastModifiedBy>
  <cp:revision>1</cp:revision>
  <dcterms:created xsi:type="dcterms:W3CDTF">2006-08-16T00:00:00Z</dcterms:created>
  <dcterms:modified xsi:type="dcterms:W3CDTF">2023-10-26T17:09:14Z</dcterms:modified>
  <dc:identifier>DAFr6t0Jgcc</dc:identifier>
</cp:coreProperties>
</file>