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Lst>
  <p:sldSz cx="18288000" cy="10287000"/>
  <p:notesSz cx="6858000" cy="9144000"/>
  <p:embeddedFontLst>
    <p:embeddedFont>
      <p:font typeface="Calibri" panose="020F0502020204030204" pitchFamily="34" charset="0"/>
      <p:regular r:id="rId11"/>
      <p:bold r:id="rId12"/>
      <p:italic r:id="rId13"/>
      <p:boldItalic r:id="rId14"/>
    </p:embeddedFont>
    <p:embeddedFont>
      <p:font typeface="Nunito" pitchFamily="2" charset="0"/>
      <p:regular r:id="rId15"/>
    </p:embeddedFont>
    <p:embeddedFont>
      <p:font typeface="Nunito Bold" charset="0"/>
      <p:regular r:id="rId16"/>
    </p:embeddedFont>
    <p:embeddedFont>
      <p:font typeface="TAN Mon Cheri" panose="020B0604020202020204" charset="0"/>
      <p:regular r:id="rId17"/>
    </p:embeddedFont>
    <p:embeddedFont>
      <p:font typeface="TT Commons Pro" panose="020B0604020202020204" charset="0"/>
      <p:regular r:id="rId18"/>
    </p:embeddedFont>
    <p:embeddedFont>
      <p:font typeface="TT Commons Pro Bold" panose="020B0604020202020204" charset="0"/>
      <p:regular r:id="rId19"/>
    </p:embeddedFont>
    <p:embeddedFont>
      <p:font typeface="TT Commons Pro Italics" panose="020B0604020202020204" charset="0"/>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45" d="100"/>
          <a:sy n="45" d="100"/>
        </p:scale>
        <p:origin x="906"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font" Target="fonts/font8.fntdata"/><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font" Target="fonts/font6.fntdata"/><Relationship Id="rId20"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font" Target="fonts/font5.fntdata"/><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11/14/2023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jpeg"/><Relationship Id="rId4" Type="http://schemas.openxmlformats.org/officeDocument/2006/relationships/image" Target="../media/image4.svg"/></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sv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6.svg"/><Relationship Id="rId3" Type="http://schemas.openxmlformats.org/officeDocument/2006/relationships/image" Target="../media/image22.svg"/><Relationship Id="rId7" Type="http://schemas.openxmlformats.org/officeDocument/2006/relationships/image" Target="../media/image25.png"/><Relationship Id="rId12" Type="http://schemas.openxmlformats.org/officeDocument/2006/relationships/image" Target="../media/image30.svg"/><Relationship Id="rId2" Type="http://schemas.openxmlformats.org/officeDocument/2006/relationships/image" Target="../media/image21.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9.png"/><Relationship Id="rId5" Type="http://schemas.openxmlformats.org/officeDocument/2006/relationships/image" Target="../media/image24.svg"/><Relationship Id="rId10" Type="http://schemas.openxmlformats.org/officeDocument/2006/relationships/image" Target="../media/image28.svg"/><Relationship Id="rId4" Type="http://schemas.openxmlformats.org/officeDocument/2006/relationships/image" Target="../media/image23.pn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3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rot="337666">
            <a:off x="-854892" y="-1722121"/>
            <a:ext cx="18447884" cy="15081145"/>
          </a:xfrm>
          <a:custGeom>
            <a:avLst/>
            <a:gdLst/>
            <a:ahLst/>
            <a:cxnLst/>
            <a:rect l="l" t="t" r="r" b="b"/>
            <a:pathLst>
              <a:path w="18447884" h="15081145">
                <a:moveTo>
                  <a:pt x="0" y="0"/>
                </a:moveTo>
                <a:lnTo>
                  <a:pt x="18447883" y="0"/>
                </a:lnTo>
                <a:lnTo>
                  <a:pt x="18447883" y="15081145"/>
                </a:lnTo>
                <a:lnTo>
                  <a:pt x="0" y="15081145"/>
                </a:lnTo>
                <a:lnTo>
                  <a:pt x="0" y="0"/>
                </a:lnTo>
                <a:close/>
              </a:path>
            </a:pathLst>
          </a:custGeom>
          <a:blipFill>
            <a:blip r:embed="rId2"/>
            <a:stretch>
              <a:fillRect/>
            </a:stretch>
          </a:blipFill>
        </p:spPr>
        <p:txBody>
          <a:bodyPr/>
          <a:lstStyle/>
          <a:p>
            <a:endParaRPr lang="en-US"/>
          </a:p>
        </p:txBody>
      </p:sp>
      <p:sp>
        <p:nvSpPr>
          <p:cNvPr id="3" name="TextBox 3"/>
          <p:cNvSpPr txBox="1"/>
          <p:nvPr/>
        </p:nvSpPr>
        <p:spPr>
          <a:xfrm>
            <a:off x="1028700" y="1322413"/>
            <a:ext cx="15047089" cy="7696041"/>
          </a:xfrm>
          <a:prstGeom prst="rect">
            <a:avLst/>
          </a:prstGeom>
        </p:spPr>
        <p:txBody>
          <a:bodyPr lIns="0" tIns="0" rIns="0" bIns="0" rtlCol="0" anchor="t">
            <a:spAutoFit/>
          </a:bodyPr>
          <a:lstStyle/>
          <a:p>
            <a:pPr>
              <a:lnSpc>
                <a:spcPts val="11409"/>
              </a:lnSpc>
            </a:pPr>
            <a:r>
              <a:rPr lang="en-US" sz="6999">
                <a:solidFill>
                  <a:srgbClr val="000000"/>
                </a:solidFill>
                <a:latin typeface="TAN Mon Cheri"/>
              </a:rPr>
              <a:t>TEMPERAMENTOS TRANSFORMADOS POR EL ESPÍRITU SANTO</a:t>
            </a:r>
          </a:p>
          <a:p>
            <a:pPr>
              <a:lnSpc>
                <a:spcPts val="13612"/>
              </a:lnSpc>
            </a:pPr>
            <a:endParaRPr lang="en-US" sz="6999">
              <a:solidFill>
                <a:srgbClr val="000000"/>
              </a:solidFill>
              <a:latin typeface="TAN Mon Cheri"/>
            </a:endParaRPr>
          </a:p>
          <a:p>
            <a:pPr>
              <a:lnSpc>
                <a:spcPts val="13462"/>
              </a:lnSpc>
            </a:pPr>
            <a:endParaRPr lang="en-US" sz="6999">
              <a:solidFill>
                <a:srgbClr val="000000"/>
              </a:solidFill>
              <a:latin typeface="TAN Mon Cheri"/>
            </a:endParaRPr>
          </a:p>
        </p:txBody>
      </p:sp>
      <p:sp>
        <p:nvSpPr>
          <p:cNvPr id="4" name="TextBox 4"/>
          <p:cNvSpPr txBox="1"/>
          <p:nvPr/>
        </p:nvSpPr>
        <p:spPr>
          <a:xfrm>
            <a:off x="1028700" y="8395970"/>
            <a:ext cx="9156891" cy="984885"/>
          </a:xfrm>
          <a:prstGeom prst="rect">
            <a:avLst/>
          </a:prstGeom>
        </p:spPr>
        <p:txBody>
          <a:bodyPr lIns="0" tIns="0" rIns="0" bIns="0" rtlCol="0" anchor="t">
            <a:spAutoFit/>
          </a:bodyPr>
          <a:lstStyle/>
          <a:p>
            <a:pPr>
              <a:lnSpc>
                <a:spcPts val="3989"/>
              </a:lnSpc>
            </a:pPr>
            <a:r>
              <a:rPr lang="en-US" sz="2849" spc="473">
                <a:solidFill>
                  <a:srgbClr val="000000"/>
                </a:solidFill>
                <a:latin typeface="TT Commons Pro"/>
              </a:rPr>
              <a:t>Ministerio Infantil y del Adolescente</a:t>
            </a:r>
          </a:p>
          <a:p>
            <a:pPr marL="0" lvl="0" indent="0" algn="l">
              <a:lnSpc>
                <a:spcPts val="3989"/>
              </a:lnSpc>
              <a:spcBef>
                <a:spcPct val="0"/>
              </a:spcBef>
            </a:pPr>
            <a:r>
              <a:rPr lang="en-US" sz="2849" spc="473">
                <a:solidFill>
                  <a:srgbClr val="000000"/>
                </a:solidFill>
                <a:latin typeface="TT Commons Pro"/>
              </a:rPr>
              <a:t>División Interamericana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a:off x="-154686" y="4182784"/>
            <a:ext cx="12007924" cy="8229600"/>
          </a:xfrm>
          <a:custGeom>
            <a:avLst/>
            <a:gdLst/>
            <a:ahLst/>
            <a:cxnLst/>
            <a:rect l="l" t="t" r="r" b="b"/>
            <a:pathLst>
              <a:path w="12007924" h="8229600">
                <a:moveTo>
                  <a:pt x="0" y="0"/>
                </a:moveTo>
                <a:lnTo>
                  <a:pt x="12007924" y="0"/>
                </a:lnTo>
                <a:lnTo>
                  <a:pt x="12007924" y="8229600"/>
                </a:lnTo>
                <a:lnTo>
                  <a:pt x="0" y="8229600"/>
                </a:lnTo>
                <a:lnTo>
                  <a:pt x="0" y="0"/>
                </a:lnTo>
                <a:close/>
              </a:path>
            </a:pathLst>
          </a:custGeom>
          <a:blipFill>
            <a:blip r:embed="rId2">
              <a:alphaModFix amt="65999"/>
            </a:blip>
            <a:stretch>
              <a:fillRect t="-21952" b="-21952"/>
            </a:stretch>
          </a:blipFill>
        </p:spPr>
        <p:txBody>
          <a:bodyPr/>
          <a:lstStyle/>
          <a:p>
            <a:endParaRPr lang="en-US"/>
          </a:p>
        </p:txBody>
      </p:sp>
      <p:sp>
        <p:nvSpPr>
          <p:cNvPr id="3" name="Freeform 3"/>
          <p:cNvSpPr/>
          <p:nvPr/>
        </p:nvSpPr>
        <p:spPr>
          <a:xfrm>
            <a:off x="-7160776" y="1538136"/>
            <a:ext cx="15350424" cy="15350424"/>
          </a:xfrm>
          <a:custGeom>
            <a:avLst/>
            <a:gdLst/>
            <a:ahLst/>
            <a:cxnLst/>
            <a:rect l="l" t="t" r="r" b="b"/>
            <a:pathLst>
              <a:path w="15350424" h="15350424">
                <a:moveTo>
                  <a:pt x="0" y="0"/>
                </a:moveTo>
                <a:lnTo>
                  <a:pt x="15350425" y="0"/>
                </a:lnTo>
                <a:lnTo>
                  <a:pt x="15350425" y="15350424"/>
                </a:lnTo>
                <a:lnTo>
                  <a:pt x="0" y="153504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4" name="Group 4"/>
          <p:cNvGrpSpPr/>
          <p:nvPr/>
        </p:nvGrpSpPr>
        <p:grpSpPr>
          <a:xfrm>
            <a:off x="1028700" y="1538136"/>
            <a:ext cx="6985590" cy="6985590"/>
            <a:chOff x="0" y="0"/>
            <a:chExt cx="6350000" cy="6350000"/>
          </a:xfrm>
        </p:grpSpPr>
        <p:sp>
          <p:nvSpPr>
            <p:cNvPr id="5" name="Freeform 5"/>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alpha val="40000"/>
              </a:srgbClr>
            </a:solidFill>
          </p:spPr>
          <p:txBody>
            <a:bodyPr/>
            <a:lstStyle/>
            <a:p>
              <a:endParaRPr lang="en-US"/>
            </a:p>
          </p:txBody>
        </p:sp>
      </p:grpSp>
      <p:grpSp>
        <p:nvGrpSpPr>
          <p:cNvPr id="6" name="Group 6"/>
          <p:cNvGrpSpPr>
            <a:grpSpLocks noChangeAspect="1"/>
          </p:cNvGrpSpPr>
          <p:nvPr/>
        </p:nvGrpSpPr>
        <p:grpSpPr>
          <a:xfrm>
            <a:off x="1692559" y="2202006"/>
            <a:ext cx="5657873" cy="5657850"/>
            <a:chOff x="0" y="0"/>
            <a:chExt cx="6350000" cy="6349975"/>
          </a:xfrm>
        </p:grpSpPr>
        <p:sp>
          <p:nvSpPr>
            <p:cNvPr id="7" name="Freeform 7"/>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5"/>
              <a:stretch>
                <a:fillRect l="-13091" r="-13091"/>
              </a:stretch>
            </a:blipFill>
          </p:spPr>
          <p:txBody>
            <a:bodyPr/>
            <a:lstStyle/>
            <a:p>
              <a:endParaRPr lang="en-US"/>
            </a:p>
          </p:txBody>
        </p:sp>
      </p:grpSp>
      <p:sp>
        <p:nvSpPr>
          <p:cNvPr id="8" name="Freeform 8"/>
          <p:cNvSpPr/>
          <p:nvPr/>
        </p:nvSpPr>
        <p:spPr>
          <a:xfrm rot="437564">
            <a:off x="12315158" y="-774065"/>
            <a:ext cx="14184276" cy="14660750"/>
          </a:xfrm>
          <a:custGeom>
            <a:avLst/>
            <a:gdLst/>
            <a:ahLst/>
            <a:cxnLst/>
            <a:rect l="l" t="t" r="r" b="b"/>
            <a:pathLst>
              <a:path w="14184276" h="14660750">
                <a:moveTo>
                  <a:pt x="0" y="0"/>
                </a:moveTo>
                <a:lnTo>
                  <a:pt x="14184276" y="0"/>
                </a:lnTo>
                <a:lnTo>
                  <a:pt x="14184276" y="14660750"/>
                </a:lnTo>
                <a:lnTo>
                  <a:pt x="0" y="14660750"/>
                </a:lnTo>
                <a:lnTo>
                  <a:pt x="0" y="0"/>
                </a:lnTo>
                <a:close/>
              </a:path>
            </a:pathLst>
          </a:custGeom>
          <a:blipFill>
            <a:blip r:embed="rId6">
              <a:alphaModFix amt="85000"/>
            </a:blip>
            <a:stretch>
              <a:fillRect/>
            </a:stretch>
          </a:blipFill>
        </p:spPr>
        <p:txBody>
          <a:bodyPr/>
          <a:lstStyle/>
          <a:p>
            <a:endParaRPr lang="en-US"/>
          </a:p>
        </p:txBody>
      </p:sp>
      <p:sp>
        <p:nvSpPr>
          <p:cNvPr id="9" name="TextBox 9"/>
          <p:cNvSpPr txBox="1"/>
          <p:nvPr/>
        </p:nvSpPr>
        <p:spPr>
          <a:xfrm>
            <a:off x="9144000" y="1528611"/>
            <a:ext cx="6983050" cy="1704975"/>
          </a:xfrm>
          <a:prstGeom prst="rect">
            <a:avLst/>
          </a:prstGeom>
        </p:spPr>
        <p:txBody>
          <a:bodyPr lIns="0" tIns="0" rIns="0" bIns="0" rtlCol="0" anchor="t">
            <a:spAutoFit/>
          </a:bodyPr>
          <a:lstStyle/>
          <a:p>
            <a:pPr>
              <a:lnSpc>
                <a:spcPts val="6720"/>
              </a:lnSpc>
            </a:pPr>
            <a:r>
              <a:rPr lang="en-US" sz="5600">
                <a:solidFill>
                  <a:srgbClr val="000000"/>
                </a:solidFill>
                <a:latin typeface="TT Commons Pro"/>
              </a:rPr>
              <a:t>Introducción: Soy Diferente y Especial</a:t>
            </a:r>
          </a:p>
        </p:txBody>
      </p:sp>
      <p:sp>
        <p:nvSpPr>
          <p:cNvPr id="10" name="TextBox 10"/>
          <p:cNvSpPr txBox="1"/>
          <p:nvPr/>
        </p:nvSpPr>
        <p:spPr>
          <a:xfrm>
            <a:off x="9144000" y="3908360"/>
            <a:ext cx="8316243" cy="5314950"/>
          </a:xfrm>
          <a:prstGeom prst="rect">
            <a:avLst/>
          </a:prstGeom>
        </p:spPr>
        <p:txBody>
          <a:bodyPr lIns="0" tIns="0" rIns="0" bIns="0" rtlCol="0" anchor="t">
            <a:spAutoFit/>
          </a:bodyPr>
          <a:lstStyle/>
          <a:p>
            <a:pPr>
              <a:lnSpc>
                <a:spcPts val="4200"/>
              </a:lnSpc>
            </a:pPr>
            <a:r>
              <a:rPr lang="en-US" sz="3000">
                <a:solidFill>
                  <a:srgbClr val="041B39"/>
                </a:solidFill>
                <a:latin typeface="Nunito Bold"/>
              </a:rPr>
              <a:t>¿Alguna vez te has sentido inseguro acerca de tus características como persona? Todos tenemos muchas cualidades y virtudes, tanto físicas, emocionales, intelectuales e incluso espirituales, sin embargo, es muy fácil considerar más en lo que creemos son debilidades propias. Tal vez lleguemos a pensar, ¿será que yo, ________________ un día podré realizar alguna obra grandiosa? ¡Tengo muchas imperfecciones!</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D0E0"/>
        </a:solidFill>
        <a:effectLst/>
      </p:bgPr>
    </p:bg>
    <p:spTree>
      <p:nvGrpSpPr>
        <p:cNvPr id="1" name=""/>
        <p:cNvGrpSpPr/>
        <p:nvPr/>
      </p:nvGrpSpPr>
      <p:grpSpPr>
        <a:xfrm>
          <a:off x="0" y="0"/>
          <a:ext cx="0" cy="0"/>
          <a:chOff x="0" y="0"/>
          <a:chExt cx="0" cy="0"/>
        </a:xfrm>
      </p:grpSpPr>
      <p:sp>
        <p:nvSpPr>
          <p:cNvPr id="2" name="Freeform 2"/>
          <p:cNvSpPr/>
          <p:nvPr/>
        </p:nvSpPr>
        <p:spPr>
          <a:xfrm>
            <a:off x="-3076792" y="3699120"/>
            <a:ext cx="13938055" cy="13938055"/>
          </a:xfrm>
          <a:custGeom>
            <a:avLst/>
            <a:gdLst/>
            <a:ahLst/>
            <a:cxnLst/>
            <a:rect l="l" t="t" r="r" b="b"/>
            <a:pathLst>
              <a:path w="13938055" h="13938055">
                <a:moveTo>
                  <a:pt x="0" y="0"/>
                </a:moveTo>
                <a:lnTo>
                  <a:pt x="13938055" y="0"/>
                </a:lnTo>
                <a:lnTo>
                  <a:pt x="13938055" y="13938055"/>
                </a:lnTo>
                <a:lnTo>
                  <a:pt x="0" y="139380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8608682" y="-1593875"/>
            <a:ext cx="14210228" cy="14210228"/>
          </a:xfrm>
          <a:custGeom>
            <a:avLst/>
            <a:gdLst/>
            <a:ahLst/>
            <a:cxnLst/>
            <a:rect l="l" t="t" r="r" b="b"/>
            <a:pathLst>
              <a:path w="14210228" h="14210228">
                <a:moveTo>
                  <a:pt x="0" y="0"/>
                </a:moveTo>
                <a:lnTo>
                  <a:pt x="14210228" y="0"/>
                </a:lnTo>
                <a:lnTo>
                  <a:pt x="14210228" y="14210228"/>
                </a:lnTo>
                <a:lnTo>
                  <a:pt x="0" y="14210228"/>
                </a:lnTo>
                <a:lnTo>
                  <a:pt x="0" y="0"/>
                </a:lnTo>
                <a:close/>
              </a:path>
            </a:pathLst>
          </a:custGeom>
          <a:blipFill>
            <a:blip r:embed="rId4">
              <a:alphaModFix amt="50000"/>
            </a:blip>
            <a:stretch>
              <a:fillRect/>
            </a:stretch>
          </a:blipFill>
        </p:spPr>
        <p:txBody>
          <a:bodyPr/>
          <a:lstStyle/>
          <a:p>
            <a:endParaRPr lang="en-US"/>
          </a:p>
        </p:txBody>
      </p:sp>
      <p:sp>
        <p:nvSpPr>
          <p:cNvPr id="4" name="Freeform 4"/>
          <p:cNvSpPr/>
          <p:nvPr/>
        </p:nvSpPr>
        <p:spPr>
          <a:xfrm rot="4057563">
            <a:off x="-6288378" y="-1194950"/>
            <a:ext cx="12015785" cy="15710263"/>
          </a:xfrm>
          <a:custGeom>
            <a:avLst/>
            <a:gdLst/>
            <a:ahLst/>
            <a:cxnLst/>
            <a:rect l="l" t="t" r="r" b="b"/>
            <a:pathLst>
              <a:path w="12015785" h="15710263">
                <a:moveTo>
                  <a:pt x="0" y="0"/>
                </a:moveTo>
                <a:lnTo>
                  <a:pt x="12015785" y="0"/>
                </a:lnTo>
                <a:lnTo>
                  <a:pt x="12015785" y="15710262"/>
                </a:lnTo>
                <a:lnTo>
                  <a:pt x="0" y="15710262"/>
                </a:lnTo>
                <a:lnTo>
                  <a:pt x="0" y="0"/>
                </a:lnTo>
                <a:close/>
              </a:path>
            </a:pathLst>
          </a:custGeom>
          <a:blipFill>
            <a:blip r:embed="rId5">
              <a:alphaModFix amt="19999"/>
            </a:blip>
            <a:stretch>
              <a:fillRect l="-22636" t="-436" b="-17546"/>
            </a:stretch>
          </a:blipFill>
        </p:spPr>
        <p:txBody>
          <a:bodyPr/>
          <a:lstStyle/>
          <a:p>
            <a:endParaRPr lang="en-US"/>
          </a:p>
        </p:txBody>
      </p:sp>
      <p:sp>
        <p:nvSpPr>
          <p:cNvPr id="5" name="TextBox 5"/>
          <p:cNvSpPr txBox="1"/>
          <p:nvPr/>
        </p:nvSpPr>
        <p:spPr>
          <a:xfrm>
            <a:off x="2700413" y="2877127"/>
            <a:ext cx="13139592" cy="5561965"/>
          </a:xfrm>
          <a:prstGeom prst="rect">
            <a:avLst/>
          </a:prstGeom>
        </p:spPr>
        <p:txBody>
          <a:bodyPr lIns="0" tIns="0" rIns="0" bIns="0" rtlCol="0" anchor="t">
            <a:spAutoFit/>
          </a:bodyPr>
          <a:lstStyle/>
          <a:p>
            <a:pPr algn="ctr">
              <a:lnSpc>
                <a:spcPts val="4939"/>
              </a:lnSpc>
            </a:pPr>
            <a:r>
              <a:rPr lang="en-US" sz="3799">
                <a:solidFill>
                  <a:srgbClr val="000000"/>
                </a:solidFill>
                <a:latin typeface="Nunito"/>
              </a:rPr>
              <a:t>Pedro sigue siendo el gran discípulo Pedro que conocemos, quien, junto con los otros apóstoles continuaron la edificación de la iglesia sobre la base puesta en Jesús (Mateo 16:18). A quien Jesús llamó, amó, transformó, perdonó y reasignó un gran papel en el reino de Dios, apacentar a las ovejas (ver Juan 21). Así como Pedro, también tú, tan diferente como eres, por el Espíritu Santo hoy eres llamado, amado, transformado, perdonado y enviado por Jesús para cumplir una misión.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a:off x="7716471" y="652331"/>
            <a:ext cx="15350424" cy="15350424"/>
          </a:xfrm>
          <a:custGeom>
            <a:avLst/>
            <a:gdLst/>
            <a:ahLst/>
            <a:cxnLst/>
            <a:rect l="l" t="t" r="r" b="b"/>
            <a:pathLst>
              <a:path w="15350424" h="15350424">
                <a:moveTo>
                  <a:pt x="0" y="0"/>
                </a:moveTo>
                <a:lnTo>
                  <a:pt x="15350424" y="0"/>
                </a:lnTo>
                <a:lnTo>
                  <a:pt x="15350424" y="15350424"/>
                </a:lnTo>
                <a:lnTo>
                  <a:pt x="0" y="153504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0318404" y="704153"/>
            <a:ext cx="6126774" cy="8878693"/>
            <a:chOff x="0" y="0"/>
            <a:chExt cx="8169032" cy="11838258"/>
          </a:xfrm>
        </p:grpSpPr>
        <p:pic>
          <p:nvPicPr>
            <p:cNvPr id="4" name="Picture 4"/>
            <p:cNvPicPr>
              <a:picLocks noChangeAspect="1"/>
            </p:cNvPicPr>
            <p:nvPr/>
          </p:nvPicPr>
          <p:blipFill>
            <a:blip r:embed="rId4"/>
            <a:srcRect t="1634" b="1634"/>
            <a:stretch>
              <a:fillRect/>
            </a:stretch>
          </p:blipFill>
          <p:spPr>
            <a:xfrm>
              <a:off x="0" y="0"/>
              <a:ext cx="8169032" cy="11838258"/>
            </a:xfrm>
            <a:prstGeom prst="rect">
              <a:avLst/>
            </a:prstGeom>
          </p:spPr>
        </p:pic>
      </p:grpSp>
      <p:sp>
        <p:nvSpPr>
          <p:cNvPr id="5" name="Freeform 5"/>
          <p:cNvSpPr/>
          <p:nvPr/>
        </p:nvSpPr>
        <p:spPr>
          <a:xfrm rot="-184428">
            <a:off x="-2732810" y="-5109367"/>
            <a:ext cx="12276134" cy="12276134"/>
          </a:xfrm>
          <a:custGeom>
            <a:avLst/>
            <a:gdLst/>
            <a:ahLst/>
            <a:cxnLst/>
            <a:rect l="l" t="t" r="r" b="b"/>
            <a:pathLst>
              <a:path w="12276134" h="12276134">
                <a:moveTo>
                  <a:pt x="0" y="0"/>
                </a:moveTo>
                <a:lnTo>
                  <a:pt x="12276134" y="0"/>
                </a:lnTo>
                <a:lnTo>
                  <a:pt x="12276134" y="12276134"/>
                </a:lnTo>
                <a:lnTo>
                  <a:pt x="0" y="12276134"/>
                </a:lnTo>
                <a:lnTo>
                  <a:pt x="0" y="0"/>
                </a:lnTo>
                <a:close/>
              </a:path>
            </a:pathLst>
          </a:custGeom>
          <a:blipFill>
            <a:blip r:embed="rId5">
              <a:alphaModFix amt="64000"/>
            </a:blip>
            <a:stretch>
              <a:fillRect/>
            </a:stretch>
          </a:blipFill>
        </p:spPr>
        <p:txBody>
          <a:bodyPr/>
          <a:lstStyle/>
          <a:p>
            <a:endParaRPr lang="en-US"/>
          </a:p>
        </p:txBody>
      </p:sp>
      <p:grpSp>
        <p:nvGrpSpPr>
          <p:cNvPr id="6" name="Group 6"/>
          <p:cNvGrpSpPr/>
          <p:nvPr/>
        </p:nvGrpSpPr>
        <p:grpSpPr>
          <a:xfrm>
            <a:off x="1028700" y="2550362"/>
            <a:ext cx="9051364" cy="5777181"/>
            <a:chOff x="0" y="0"/>
            <a:chExt cx="12068485" cy="7702908"/>
          </a:xfrm>
        </p:grpSpPr>
        <p:sp>
          <p:nvSpPr>
            <p:cNvPr id="7" name="TextBox 7"/>
            <p:cNvSpPr txBox="1"/>
            <p:nvPr/>
          </p:nvSpPr>
          <p:spPr>
            <a:xfrm>
              <a:off x="0" y="3092808"/>
              <a:ext cx="8917028" cy="4610100"/>
            </a:xfrm>
            <a:prstGeom prst="rect">
              <a:avLst/>
            </a:prstGeom>
          </p:spPr>
          <p:txBody>
            <a:bodyPr lIns="0" tIns="0" rIns="0" bIns="0" rtlCol="0" anchor="t">
              <a:spAutoFit/>
            </a:bodyPr>
            <a:lstStyle/>
            <a:p>
              <a:pPr>
                <a:lnSpc>
                  <a:spcPts val="3900"/>
                </a:lnSpc>
              </a:pPr>
              <a:r>
                <a:rPr lang="en-US" sz="3000">
                  <a:solidFill>
                    <a:srgbClr val="000000"/>
                  </a:solidFill>
                  <a:latin typeface="TT Commons Pro"/>
                </a:rPr>
                <a:t>De la manera que en un cuerpo tenemos muchos miembros, pero no todos los miembros tienen la misma función, así nosotros, siendo muchos, somos un cuerpo en Cristo, y todos miembros los unos de los otros. Romanos 12:4-6</a:t>
              </a:r>
            </a:p>
            <a:p>
              <a:pPr>
                <a:lnSpc>
                  <a:spcPts val="3900"/>
                </a:lnSpc>
              </a:pPr>
              <a:endParaRPr lang="en-US" sz="3000">
                <a:solidFill>
                  <a:srgbClr val="000000"/>
                </a:solidFill>
                <a:latin typeface="TT Commons Pro"/>
              </a:endParaRPr>
            </a:p>
          </p:txBody>
        </p:sp>
        <p:sp>
          <p:nvSpPr>
            <p:cNvPr id="8" name="TextBox 8"/>
            <p:cNvSpPr txBox="1"/>
            <p:nvPr/>
          </p:nvSpPr>
          <p:spPr>
            <a:xfrm>
              <a:off x="0" y="-276225"/>
              <a:ext cx="12068485" cy="2490258"/>
            </a:xfrm>
            <a:prstGeom prst="rect">
              <a:avLst/>
            </a:prstGeom>
          </p:spPr>
          <p:txBody>
            <a:bodyPr lIns="0" tIns="0" rIns="0" bIns="0" rtlCol="0" anchor="t">
              <a:spAutoFit/>
            </a:bodyPr>
            <a:lstStyle/>
            <a:p>
              <a:pPr>
                <a:lnSpc>
                  <a:spcPts val="8075"/>
                </a:lnSpc>
              </a:pPr>
              <a:r>
                <a:rPr lang="en-US" sz="4250">
                  <a:solidFill>
                    <a:srgbClr val="000000"/>
                  </a:solidFill>
                  <a:latin typeface="TAN Mon Cheri"/>
                </a:rPr>
                <a:t>SOMOS DIFERENTES, ¡NO HAY DUDA DE ELLO! </a:t>
              </a: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rot="1509195">
            <a:off x="-5813943" y="-2972466"/>
            <a:ext cx="11627886" cy="13925612"/>
          </a:xfrm>
          <a:custGeom>
            <a:avLst/>
            <a:gdLst/>
            <a:ahLst/>
            <a:cxnLst/>
            <a:rect l="l" t="t" r="r" b="b"/>
            <a:pathLst>
              <a:path w="11627886" h="13925612">
                <a:moveTo>
                  <a:pt x="0" y="0"/>
                </a:moveTo>
                <a:lnTo>
                  <a:pt x="11627886" y="0"/>
                </a:lnTo>
                <a:lnTo>
                  <a:pt x="11627886" y="13925612"/>
                </a:lnTo>
                <a:lnTo>
                  <a:pt x="0" y="13925612"/>
                </a:lnTo>
                <a:lnTo>
                  <a:pt x="0" y="0"/>
                </a:lnTo>
                <a:close/>
              </a:path>
            </a:pathLst>
          </a:custGeom>
          <a:blipFill>
            <a:blip r:embed="rId2"/>
            <a:stretch>
              <a:fillRect/>
            </a:stretch>
          </a:blipFill>
        </p:spPr>
        <p:txBody>
          <a:bodyPr/>
          <a:lstStyle/>
          <a:p>
            <a:endParaRPr lang="en-US"/>
          </a:p>
        </p:txBody>
      </p:sp>
      <p:sp>
        <p:nvSpPr>
          <p:cNvPr id="3" name="Freeform 3"/>
          <p:cNvSpPr/>
          <p:nvPr/>
        </p:nvSpPr>
        <p:spPr>
          <a:xfrm>
            <a:off x="10395014" y="1208919"/>
            <a:ext cx="15350424" cy="15350424"/>
          </a:xfrm>
          <a:custGeom>
            <a:avLst/>
            <a:gdLst/>
            <a:ahLst/>
            <a:cxnLst/>
            <a:rect l="l" t="t" r="r" b="b"/>
            <a:pathLst>
              <a:path w="15350424" h="15350424">
                <a:moveTo>
                  <a:pt x="0" y="0"/>
                </a:moveTo>
                <a:lnTo>
                  <a:pt x="15350424" y="0"/>
                </a:lnTo>
                <a:lnTo>
                  <a:pt x="15350424" y="15350424"/>
                </a:lnTo>
                <a:lnTo>
                  <a:pt x="0" y="153504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4" name="Group 4"/>
          <p:cNvGrpSpPr/>
          <p:nvPr/>
        </p:nvGrpSpPr>
        <p:grpSpPr>
          <a:xfrm>
            <a:off x="0" y="5872110"/>
            <a:ext cx="18448147" cy="4414890"/>
            <a:chOff x="0" y="0"/>
            <a:chExt cx="24597529" cy="5886520"/>
          </a:xfrm>
        </p:grpSpPr>
        <p:pic>
          <p:nvPicPr>
            <p:cNvPr id="5" name="Picture 5"/>
            <p:cNvPicPr>
              <a:picLocks noChangeAspect="1"/>
            </p:cNvPicPr>
            <p:nvPr/>
          </p:nvPicPr>
          <p:blipFill>
            <a:blip r:embed="rId5"/>
            <a:srcRect t="32040" b="32040"/>
            <a:stretch>
              <a:fillRect/>
            </a:stretch>
          </p:blipFill>
          <p:spPr>
            <a:xfrm>
              <a:off x="0" y="0"/>
              <a:ext cx="24597529" cy="5886520"/>
            </a:xfrm>
            <a:prstGeom prst="rect">
              <a:avLst/>
            </a:prstGeom>
          </p:spPr>
        </p:pic>
      </p:grpSp>
      <p:sp>
        <p:nvSpPr>
          <p:cNvPr id="6" name="TextBox 6"/>
          <p:cNvSpPr txBox="1"/>
          <p:nvPr/>
        </p:nvSpPr>
        <p:spPr>
          <a:xfrm>
            <a:off x="1028700" y="904875"/>
            <a:ext cx="5484823" cy="3091815"/>
          </a:xfrm>
          <a:prstGeom prst="rect">
            <a:avLst/>
          </a:prstGeom>
        </p:spPr>
        <p:txBody>
          <a:bodyPr lIns="0" tIns="0" rIns="0" bIns="0" rtlCol="0" anchor="t">
            <a:spAutoFit/>
          </a:bodyPr>
          <a:lstStyle/>
          <a:p>
            <a:pPr>
              <a:lnSpc>
                <a:spcPts val="6150"/>
              </a:lnSpc>
            </a:pPr>
            <a:r>
              <a:rPr lang="en-US" sz="4100">
                <a:solidFill>
                  <a:srgbClr val="000000"/>
                </a:solidFill>
                <a:latin typeface="TAN Mon Cheri"/>
              </a:rPr>
              <a:t>¿POR QUÉ SOMOS Y ACTUAMOS DIFERENTES? </a:t>
            </a:r>
          </a:p>
        </p:txBody>
      </p:sp>
      <p:sp>
        <p:nvSpPr>
          <p:cNvPr id="7" name="TextBox 7"/>
          <p:cNvSpPr txBox="1"/>
          <p:nvPr/>
        </p:nvSpPr>
        <p:spPr>
          <a:xfrm>
            <a:off x="6032554" y="1358900"/>
            <a:ext cx="16230600" cy="2279015"/>
          </a:xfrm>
          <a:prstGeom prst="rect">
            <a:avLst/>
          </a:prstGeom>
        </p:spPr>
        <p:txBody>
          <a:bodyPr lIns="0" tIns="0" rIns="0" bIns="0" rtlCol="0" anchor="t">
            <a:spAutoFit/>
          </a:bodyPr>
          <a:lstStyle/>
          <a:p>
            <a:pPr>
              <a:lnSpc>
                <a:spcPts val="3639"/>
              </a:lnSpc>
            </a:pPr>
            <a:r>
              <a:rPr lang="en-US" sz="2799">
                <a:solidFill>
                  <a:srgbClr val="041B39"/>
                </a:solidFill>
                <a:latin typeface="Nunito"/>
              </a:rPr>
              <a:t>Eso se debe a nuestros temperamentos. Considerados como una herencia ocasionada por la combinación de genes y cromosomas de nuestros padres nueve meses antes de nuestro primer respiro, a la vez que las características adquiridas a la largo de la vida por nuestras interacciones diarias. Sin embargo, reconocemos que no por tener los mismos padres, entre hermanos somos iguales, ¡no!, menos entre conocidos y desconocidos.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a:off x="-206529" y="-216226"/>
            <a:ext cx="18688627" cy="10721586"/>
          </a:xfrm>
          <a:custGeom>
            <a:avLst/>
            <a:gdLst/>
            <a:ahLst/>
            <a:cxnLst/>
            <a:rect l="l" t="t" r="r" b="b"/>
            <a:pathLst>
              <a:path w="18688627" h="10721586">
                <a:moveTo>
                  <a:pt x="0" y="0"/>
                </a:moveTo>
                <a:lnTo>
                  <a:pt x="18688626" y="0"/>
                </a:lnTo>
                <a:lnTo>
                  <a:pt x="18688626" y="10721586"/>
                </a:lnTo>
                <a:lnTo>
                  <a:pt x="0" y="10721586"/>
                </a:lnTo>
                <a:lnTo>
                  <a:pt x="0" y="0"/>
                </a:lnTo>
                <a:close/>
              </a:path>
            </a:pathLst>
          </a:custGeom>
          <a:blipFill>
            <a:blip r:embed="rId2">
              <a:alphaModFix amt="50000"/>
            </a:blip>
            <a:stretch>
              <a:fillRect t="-8414" b="-7282"/>
            </a:stretch>
          </a:blipFill>
        </p:spPr>
        <p:txBody>
          <a:bodyPr/>
          <a:lstStyle/>
          <a:p>
            <a:endParaRPr lang="en-US"/>
          </a:p>
        </p:txBody>
      </p:sp>
      <p:sp>
        <p:nvSpPr>
          <p:cNvPr id="3" name="Freeform 3"/>
          <p:cNvSpPr/>
          <p:nvPr/>
        </p:nvSpPr>
        <p:spPr>
          <a:xfrm>
            <a:off x="7850276" y="-6818635"/>
            <a:ext cx="15350424" cy="15350424"/>
          </a:xfrm>
          <a:custGeom>
            <a:avLst/>
            <a:gdLst/>
            <a:ahLst/>
            <a:cxnLst/>
            <a:rect l="l" t="t" r="r" b="b"/>
            <a:pathLst>
              <a:path w="15350424" h="15350424">
                <a:moveTo>
                  <a:pt x="0" y="0"/>
                </a:moveTo>
                <a:lnTo>
                  <a:pt x="15350424" y="0"/>
                </a:lnTo>
                <a:lnTo>
                  <a:pt x="15350424" y="15350424"/>
                </a:lnTo>
                <a:lnTo>
                  <a:pt x="0" y="1535042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6557517" y="-4415188"/>
            <a:ext cx="18963665" cy="18299937"/>
          </a:xfrm>
          <a:custGeom>
            <a:avLst/>
            <a:gdLst/>
            <a:ahLst/>
            <a:cxnLst/>
            <a:rect l="l" t="t" r="r" b="b"/>
            <a:pathLst>
              <a:path w="18963665" h="18299937">
                <a:moveTo>
                  <a:pt x="0" y="0"/>
                </a:moveTo>
                <a:lnTo>
                  <a:pt x="18963665" y="0"/>
                </a:lnTo>
                <a:lnTo>
                  <a:pt x="18963665" y="18299937"/>
                </a:lnTo>
                <a:lnTo>
                  <a:pt x="0" y="18299937"/>
                </a:lnTo>
                <a:lnTo>
                  <a:pt x="0" y="0"/>
                </a:lnTo>
                <a:close/>
              </a:path>
            </a:pathLst>
          </a:custGeom>
          <a:blipFill>
            <a:blip r:embed="rId5">
              <a:alphaModFix amt="80000"/>
            </a:blip>
            <a:stretch>
              <a:fillRect/>
            </a:stretch>
          </a:blipFill>
        </p:spPr>
        <p:txBody>
          <a:bodyPr/>
          <a:lstStyle/>
          <a:p>
            <a:endParaRPr lang="en-US"/>
          </a:p>
        </p:txBody>
      </p:sp>
      <p:sp>
        <p:nvSpPr>
          <p:cNvPr id="5" name="TextBox 5"/>
          <p:cNvSpPr txBox="1"/>
          <p:nvPr/>
        </p:nvSpPr>
        <p:spPr>
          <a:xfrm>
            <a:off x="3086119" y="1486967"/>
            <a:ext cx="12439369" cy="7315200"/>
          </a:xfrm>
          <a:prstGeom prst="rect">
            <a:avLst/>
          </a:prstGeom>
        </p:spPr>
        <p:txBody>
          <a:bodyPr lIns="0" tIns="0" rIns="0" bIns="0" rtlCol="0" anchor="t">
            <a:spAutoFit/>
          </a:bodyPr>
          <a:lstStyle/>
          <a:p>
            <a:pPr algn="just">
              <a:lnSpc>
                <a:spcPts val="3600"/>
              </a:lnSpc>
            </a:pPr>
            <a:r>
              <a:rPr lang="en-US" sz="3000">
                <a:solidFill>
                  <a:srgbClr val="000000"/>
                </a:solidFill>
                <a:latin typeface="Nunito"/>
              </a:rPr>
              <a:t>Cada uno es muy diferente, especial y muy valioso, ya que, si incluso comparto características generales de temperamento con alguien más, nunca será igual que yo. En palabras de Florence Littauer “Mi temperamento es mi real yo; mi personalidad es el vestido que me pongo”.</a:t>
            </a:r>
          </a:p>
          <a:p>
            <a:pPr algn="just">
              <a:lnSpc>
                <a:spcPts val="3600"/>
              </a:lnSpc>
            </a:pPr>
            <a:endParaRPr lang="en-US" sz="3000">
              <a:solidFill>
                <a:srgbClr val="000000"/>
              </a:solidFill>
              <a:latin typeface="Nunito"/>
            </a:endParaRPr>
          </a:p>
          <a:p>
            <a:pPr algn="just">
              <a:lnSpc>
                <a:spcPts val="3600"/>
              </a:lnSpc>
            </a:pPr>
            <a:r>
              <a:rPr lang="en-US" sz="3000">
                <a:solidFill>
                  <a:srgbClr val="000000"/>
                </a:solidFill>
                <a:latin typeface="Nunito"/>
              </a:rPr>
              <a:t>Paradójicamente somos diferentes y somos iguales. Todos nosotros, hombres y mujeres, somos diferentes completamente, y eso nos hace iguales.</a:t>
            </a:r>
          </a:p>
          <a:p>
            <a:pPr algn="just">
              <a:lnSpc>
                <a:spcPts val="3600"/>
              </a:lnSpc>
            </a:pPr>
            <a:endParaRPr lang="en-US" sz="3000">
              <a:solidFill>
                <a:srgbClr val="000000"/>
              </a:solidFill>
              <a:latin typeface="Nunito"/>
            </a:endParaRPr>
          </a:p>
          <a:p>
            <a:pPr algn="just">
              <a:lnSpc>
                <a:spcPts val="3600"/>
              </a:lnSpc>
            </a:pPr>
            <a:r>
              <a:rPr lang="en-US" sz="3000">
                <a:solidFill>
                  <a:srgbClr val="000000"/>
                </a:solidFill>
                <a:latin typeface="Nunito"/>
              </a:rPr>
              <a:t>Entonces, si bien en la Biblia encontramos evidencia del plan divino para nuestra vida, siendo tejidos desde el vientre con un propósito (Salmo 139:13), debemos reconocer que también recibimos herencia paterna (incluida la mancha horrenda del pecado [Salmo 51:5]). Así, estamos listos para identificar nuestras características personales para lograr la mejor versión de nosotros mismos.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flipH="1" flipV="1">
            <a:off x="0" y="0"/>
            <a:ext cx="18288000" cy="10287000"/>
          </a:xfrm>
          <a:custGeom>
            <a:avLst/>
            <a:gdLst/>
            <a:ahLst/>
            <a:cxnLst/>
            <a:rect l="l" t="t" r="r" b="b"/>
            <a:pathLst>
              <a:path w="18288000" h="10287000">
                <a:moveTo>
                  <a:pt x="18288000" y="10287000"/>
                </a:moveTo>
                <a:lnTo>
                  <a:pt x="0" y="10287000"/>
                </a:lnTo>
                <a:lnTo>
                  <a:pt x="0" y="0"/>
                </a:lnTo>
                <a:lnTo>
                  <a:pt x="18288000" y="0"/>
                </a:lnTo>
                <a:lnTo>
                  <a:pt x="18288000" y="10287000"/>
                </a:lnTo>
                <a:close/>
              </a:path>
            </a:pathLst>
          </a:custGeom>
          <a:blipFill>
            <a:blip r:embed="rId2"/>
            <a:stretch>
              <a:fillRect r="-58594" b="-181946"/>
            </a:stretch>
          </a:blipFill>
        </p:spPr>
        <p:txBody>
          <a:bodyPr/>
          <a:lstStyle/>
          <a:p>
            <a:endParaRPr lang="en-US"/>
          </a:p>
        </p:txBody>
      </p:sp>
      <p:grpSp>
        <p:nvGrpSpPr>
          <p:cNvPr id="3" name="Group 3"/>
          <p:cNvGrpSpPr/>
          <p:nvPr/>
        </p:nvGrpSpPr>
        <p:grpSpPr>
          <a:xfrm>
            <a:off x="1028700" y="1429152"/>
            <a:ext cx="7226698" cy="7428696"/>
            <a:chOff x="0" y="0"/>
            <a:chExt cx="4052466" cy="4165739"/>
          </a:xfrm>
        </p:grpSpPr>
        <p:sp>
          <p:nvSpPr>
            <p:cNvPr id="4" name="Freeform 4"/>
            <p:cNvSpPr/>
            <p:nvPr/>
          </p:nvSpPr>
          <p:spPr>
            <a:xfrm>
              <a:off x="0" y="0"/>
              <a:ext cx="4052466" cy="4165739"/>
            </a:xfrm>
            <a:custGeom>
              <a:avLst/>
              <a:gdLst/>
              <a:ahLst/>
              <a:cxnLst/>
              <a:rect l="l" t="t" r="r" b="b"/>
              <a:pathLst>
                <a:path w="4052466" h="4165739">
                  <a:moveTo>
                    <a:pt x="3928006" y="4165739"/>
                  </a:moveTo>
                  <a:lnTo>
                    <a:pt x="124460" y="4165739"/>
                  </a:lnTo>
                  <a:cubicBezTo>
                    <a:pt x="55880" y="4165739"/>
                    <a:pt x="0" y="4109859"/>
                    <a:pt x="0" y="4041279"/>
                  </a:cubicBezTo>
                  <a:lnTo>
                    <a:pt x="0" y="124460"/>
                  </a:lnTo>
                  <a:cubicBezTo>
                    <a:pt x="0" y="55880"/>
                    <a:pt x="55880" y="0"/>
                    <a:pt x="124460" y="0"/>
                  </a:cubicBezTo>
                  <a:lnTo>
                    <a:pt x="3928006" y="0"/>
                  </a:lnTo>
                  <a:cubicBezTo>
                    <a:pt x="3996586" y="0"/>
                    <a:pt x="4052466" y="55880"/>
                    <a:pt x="4052466" y="124460"/>
                  </a:cubicBezTo>
                  <a:lnTo>
                    <a:pt x="4052466" y="4041279"/>
                  </a:lnTo>
                  <a:cubicBezTo>
                    <a:pt x="4052466" y="4109859"/>
                    <a:pt x="3996586" y="4165739"/>
                    <a:pt x="3928006" y="4165739"/>
                  </a:cubicBezTo>
                  <a:close/>
                </a:path>
              </a:pathLst>
            </a:custGeom>
            <a:solidFill>
              <a:srgbClr val="FFFFFF">
                <a:alpha val="40000"/>
              </a:srgbClr>
            </a:solidFill>
          </p:spPr>
          <p:txBody>
            <a:bodyPr/>
            <a:lstStyle/>
            <a:p>
              <a:endParaRPr lang="en-US"/>
            </a:p>
          </p:txBody>
        </p:sp>
      </p:grpSp>
      <p:grpSp>
        <p:nvGrpSpPr>
          <p:cNvPr id="5" name="Group 5"/>
          <p:cNvGrpSpPr/>
          <p:nvPr/>
        </p:nvGrpSpPr>
        <p:grpSpPr>
          <a:xfrm>
            <a:off x="1729475" y="2028832"/>
            <a:ext cx="5825147" cy="6229336"/>
            <a:chOff x="0" y="0"/>
            <a:chExt cx="7766863" cy="8305782"/>
          </a:xfrm>
        </p:grpSpPr>
        <p:pic>
          <p:nvPicPr>
            <p:cNvPr id="6" name="Picture 6"/>
            <p:cNvPicPr>
              <a:picLocks noChangeAspect="1"/>
            </p:cNvPicPr>
            <p:nvPr/>
          </p:nvPicPr>
          <p:blipFill>
            <a:blip r:embed="rId3"/>
            <a:srcRect l="18848" r="18848"/>
            <a:stretch>
              <a:fillRect/>
            </a:stretch>
          </p:blipFill>
          <p:spPr>
            <a:xfrm>
              <a:off x="0" y="0"/>
              <a:ext cx="7766863" cy="8305782"/>
            </a:xfrm>
            <a:prstGeom prst="rect">
              <a:avLst/>
            </a:prstGeom>
          </p:spPr>
        </p:pic>
      </p:grpSp>
      <p:sp>
        <p:nvSpPr>
          <p:cNvPr id="7" name="TextBox 7"/>
          <p:cNvSpPr txBox="1"/>
          <p:nvPr/>
        </p:nvSpPr>
        <p:spPr>
          <a:xfrm>
            <a:off x="9510821" y="1400577"/>
            <a:ext cx="7181036" cy="7561898"/>
          </a:xfrm>
          <a:prstGeom prst="rect">
            <a:avLst/>
          </a:prstGeom>
        </p:spPr>
        <p:txBody>
          <a:bodyPr lIns="0" tIns="0" rIns="0" bIns="0" rtlCol="0" anchor="t">
            <a:spAutoFit/>
          </a:bodyPr>
          <a:lstStyle/>
          <a:p>
            <a:pPr>
              <a:lnSpc>
                <a:spcPts val="3997"/>
              </a:lnSpc>
            </a:pPr>
            <a:r>
              <a:rPr lang="en-US" sz="3074">
                <a:solidFill>
                  <a:srgbClr val="041B39"/>
                </a:solidFill>
                <a:latin typeface="TT Commons Pro"/>
              </a:rPr>
              <a:t>Se considera que fue Hipócrates, hace 2400 años aproximadamente quien contribuyó en la identificación de la personalidad básica en cuarto grupos: sanguíneos, melancólicos, coléricos y flemáticos.</a:t>
            </a:r>
          </a:p>
          <a:p>
            <a:pPr>
              <a:lnSpc>
                <a:spcPts val="3997"/>
              </a:lnSpc>
            </a:pPr>
            <a:r>
              <a:rPr lang="en-US" sz="3074">
                <a:solidFill>
                  <a:srgbClr val="041B39"/>
                </a:solidFill>
                <a:latin typeface="TT Commons Pro"/>
              </a:rPr>
              <a:t> Cada uno de ellos tiene fortalezas y debilidades, cuyo reconocimiento brinda herramientas al individuo para fortalecer tanto la autopercepción como la construcción de un carácter equilibrado. Además, dado que no estamos solos, sino que contamos con el poder de Dios, podemos hacer de nuestras tendencias una grande bendición.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a:off x="7086600" y="1834305"/>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alphaModFix amt="24000"/>
              <a:extLst>
                <a:ext uri="{96DAC541-7B7A-43D3-8B79-37D633B846F1}">
                  <asvg:svgBlip xmlns:asvg="http://schemas.microsoft.com/office/drawing/2016/SVG/main" r:embed="rId3"/>
                </a:ext>
              </a:extLst>
            </a:blip>
            <a:stretch>
              <a:fillRect/>
            </a:stretch>
          </a:blipFill>
        </p:spPr>
        <p:txBody>
          <a:bodyPr/>
          <a:lstStyle/>
          <a:p>
            <a:endParaRPr lang="en-US"/>
          </a:p>
        </p:txBody>
      </p:sp>
      <p:sp>
        <p:nvSpPr>
          <p:cNvPr id="3" name="Freeform 3"/>
          <p:cNvSpPr/>
          <p:nvPr/>
        </p:nvSpPr>
        <p:spPr>
          <a:xfrm>
            <a:off x="-580250" y="0"/>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4">
              <a:alphaModFix amt="24000"/>
              <a:extLst>
                <a:ext uri="{96DAC541-7B7A-43D3-8B79-37D633B846F1}">
                  <asvg:svgBlip xmlns:asvg="http://schemas.microsoft.com/office/drawing/2016/SVG/main" r:embed="rId5"/>
                </a:ext>
              </a:extLst>
            </a:blip>
            <a:stretch>
              <a:fillRect/>
            </a:stretch>
          </a:blipFill>
        </p:spPr>
        <p:txBody>
          <a:bodyPr/>
          <a:lstStyle/>
          <a:p>
            <a:endParaRPr lang="en-US"/>
          </a:p>
        </p:txBody>
      </p:sp>
      <p:sp>
        <p:nvSpPr>
          <p:cNvPr id="4" name="Freeform 4"/>
          <p:cNvSpPr/>
          <p:nvPr/>
        </p:nvSpPr>
        <p:spPr>
          <a:xfrm>
            <a:off x="-7110083" y="-1876870"/>
            <a:ext cx="14962533" cy="14438844"/>
          </a:xfrm>
          <a:custGeom>
            <a:avLst/>
            <a:gdLst/>
            <a:ahLst/>
            <a:cxnLst/>
            <a:rect l="l" t="t" r="r" b="b"/>
            <a:pathLst>
              <a:path w="14962533" h="14438844">
                <a:moveTo>
                  <a:pt x="0" y="0"/>
                </a:moveTo>
                <a:lnTo>
                  <a:pt x="14962532" y="0"/>
                </a:lnTo>
                <a:lnTo>
                  <a:pt x="14962532" y="14438844"/>
                </a:lnTo>
                <a:lnTo>
                  <a:pt x="0" y="14438844"/>
                </a:lnTo>
                <a:lnTo>
                  <a:pt x="0" y="0"/>
                </a:lnTo>
                <a:close/>
              </a:path>
            </a:pathLst>
          </a:custGeom>
          <a:blipFill>
            <a:blip r:embed="rId6"/>
            <a:stretch>
              <a:fillRect/>
            </a:stretch>
          </a:blipFill>
        </p:spPr>
        <p:txBody>
          <a:bodyPr/>
          <a:lstStyle/>
          <a:p>
            <a:endParaRPr lang="en-US"/>
          </a:p>
        </p:txBody>
      </p:sp>
      <p:sp>
        <p:nvSpPr>
          <p:cNvPr id="5" name="Freeform 5"/>
          <p:cNvSpPr/>
          <p:nvPr/>
        </p:nvSpPr>
        <p:spPr>
          <a:xfrm>
            <a:off x="14658444" y="0"/>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7">
              <a:alphaModFix amt="24000"/>
              <a:extLst>
                <a:ext uri="{96DAC541-7B7A-43D3-8B79-37D633B846F1}">
                  <asvg:svgBlip xmlns:asvg="http://schemas.microsoft.com/office/drawing/2016/SVG/main" r:embed="rId8"/>
                </a:ext>
              </a:extLst>
            </a:blip>
            <a:stretch>
              <a:fillRect/>
            </a:stretch>
          </a:blipFill>
        </p:spPr>
        <p:txBody>
          <a:bodyPr/>
          <a:lstStyle/>
          <a:p>
            <a:endParaRPr lang="en-US"/>
          </a:p>
        </p:txBody>
      </p:sp>
      <p:sp>
        <p:nvSpPr>
          <p:cNvPr id="6" name="Freeform 6"/>
          <p:cNvSpPr/>
          <p:nvPr/>
        </p:nvSpPr>
        <p:spPr>
          <a:xfrm>
            <a:off x="13144500" y="5599430"/>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9">
              <a:alphaModFix amt="24000"/>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7" name="Freeform 7"/>
          <p:cNvSpPr/>
          <p:nvPr/>
        </p:nvSpPr>
        <p:spPr>
          <a:xfrm>
            <a:off x="1028700" y="5949105"/>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11">
              <a:alphaModFix amt="24000"/>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8" name="TextBox 8"/>
          <p:cNvSpPr txBox="1"/>
          <p:nvPr/>
        </p:nvSpPr>
        <p:spPr>
          <a:xfrm>
            <a:off x="1028700" y="930910"/>
            <a:ext cx="7552868" cy="3183890"/>
          </a:xfrm>
          <a:prstGeom prst="rect">
            <a:avLst/>
          </a:prstGeom>
        </p:spPr>
        <p:txBody>
          <a:bodyPr lIns="0" tIns="0" rIns="0" bIns="0" rtlCol="0" anchor="t">
            <a:spAutoFit/>
          </a:bodyPr>
          <a:lstStyle/>
          <a:p>
            <a:pPr>
              <a:lnSpc>
                <a:spcPts val="3640"/>
              </a:lnSpc>
            </a:pPr>
            <a:r>
              <a:rPr lang="en-US" sz="2800">
                <a:solidFill>
                  <a:srgbClr val="041B39"/>
                </a:solidFill>
                <a:latin typeface="TT Commons Pro Bold"/>
              </a:rPr>
              <a:t>Temperamento sanguíneo</a:t>
            </a:r>
          </a:p>
          <a:p>
            <a:pPr>
              <a:lnSpc>
                <a:spcPts val="3640"/>
              </a:lnSpc>
            </a:pPr>
            <a:r>
              <a:rPr lang="en-US" sz="2800">
                <a:solidFill>
                  <a:srgbClr val="041B39"/>
                </a:solidFill>
                <a:latin typeface="TT Commons Pro"/>
              </a:rPr>
              <a:t>Dentro de las características más reconocidas, el temperamento sanguíneo es identificado por ser extrovertido, optimista, así como un buen platicador. Asimismo, es identificado por un buen sentido del humor, altamente emocional, curioso, sincero, con disposición al cambio. </a:t>
            </a:r>
          </a:p>
        </p:txBody>
      </p:sp>
      <p:sp>
        <p:nvSpPr>
          <p:cNvPr id="9" name="TextBox 9"/>
          <p:cNvSpPr txBox="1"/>
          <p:nvPr/>
        </p:nvSpPr>
        <p:spPr>
          <a:xfrm>
            <a:off x="9706432" y="932180"/>
            <a:ext cx="7552868" cy="4098290"/>
          </a:xfrm>
          <a:prstGeom prst="rect">
            <a:avLst/>
          </a:prstGeom>
        </p:spPr>
        <p:txBody>
          <a:bodyPr lIns="0" tIns="0" rIns="0" bIns="0" rtlCol="0" anchor="t">
            <a:spAutoFit/>
          </a:bodyPr>
          <a:lstStyle/>
          <a:p>
            <a:pPr>
              <a:lnSpc>
                <a:spcPts val="3640"/>
              </a:lnSpc>
            </a:pPr>
            <a:r>
              <a:rPr lang="en-US" sz="2800">
                <a:solidFill>
                  <a:srgbClr val="000000"/>
                </a:solidFill>
                <a:latin typeface="TT Commons Pro Bold"/>
              </a:rPr>
              <a:t>Temperamento melancólico</a:t>
            </a:r>
          </a:p>
          <a:p>
            <a:pPr>
              <a:lnSpc>
                <a:spcPts val="3640"/>
              </a:lnSpc>
            </a:pPr>
            <a:r>
              <a:rPr lang="en-US" sz="2800">
                <a:solidFill>
                  <a:srgbClr val="000000"/>
                </a:solidFill>
                <a:latin typeface="TT Commons Pro"/>
              </a:rPr>
              <a:t>Dentro de las características generales, el temperamento melancólico es identificado por ser introvertido (para algunos esto sería una característica “negativa”, mientras que para el melancólico esto no es un problema), mesurado, así como un gran pensante. También es bastante creativo, inclinado a lo apreciativo, filosófico, poético o artístico. </a:t>
            </a:r>
          </a:p>
        </p:txBody>
      </p:sp>
      <p:sp>
        <p:nvSpPr>
          <p:cNvPr id="10" name="TextBox 10"/>
          <p:cNvSpPr txBox="1"/>
          <p:nvPr/>
        </p:nvSpPr>
        <p:spPr>
          <a:xfrm>
            <a:off x="1068274" y="5561330"/>
            <a:ext cx="7552868" cy="3696970"/>
          </a:xfrm>
          <a:prstGeom prst="rect">
            <a:avLst/>
          </a:prstGeom>
        </p:spPr>
        <p:txBody>
          <a:bodyPr lIns="0" tIns="0" rIns="0" bIns="0" rtlCol="0" anchor="t">
            <a:spAutoFit/>
          </a:bodyPr>
          <a:lstStyle/>
          <a:p>
            <a:pPr>
              <a:lnSpc>
                <a:spcPts val="3900"/>
              </a:lnSpc>
            </a:pPr>
            <a:r>
              <a:rPr lang="en-US" sz="3000">
                <a:solidFill>
                  <a:srgbClr val="000000"/>
                </a:solidFill>
                <a:latin typeface="TT Commons Pro Bold"/>
              </a:rPr>
              <a:t>Temperamento colérico</a:t>
            </a:r>
          </a:p>
          <a:p>
            <a:pPr>
              <a:lnSpc>
                <a:spcPts val="3640"/>
              </a:lnSpc>
            </a:pPr>
            <a:r>
              <a:rPr lang="en-US" sz="2800">
                <a:solidFill>
                  <a:srgbClr val="000000"/>
                </a:solidFill>
                <a:latin typeface="TT Commons Pro"/>
              </a:rPr>
              <a:t>Dentro de las características más reconocidas, el temperamento colérico es extrovertido, emprendedor y fuertemente optimista. El colérico es muy dinámico y siempre activo, lo que podría llevarlo a cometer errores que estará pronto a solucionar. Es bastante confiado, decisivo, impulsado por el cambio.</a:t>
            </a:r>
          </a:p>
        </p:txBody>
      </p:sp>
      <p:sp>
        <p:nvSpPr>
          <p:cNvPr id="11" name="TextBox 11"/>
          <p:cNvSpPr txBox="1"/>
          <p:nvPr/>
        </p:nvSpPr>
        <p:spPr>
          <a:xfrm>
            <a:off x="9706432" y="5580380"/>
            <a:ext cx="7552868" cy="3183890"/>
          </a:xfrm>
          <a:prstGeom prst="rect">
            <a:avLst/>
          </a:prstGeom>
        </p:spPr>
        <p:txBody>
          <a:bodyPr lIns="0" tIns="0" rIns="0" bIns="0" rtlCol="0" anchor="t">
            <a:spAutoFit/>
          </a:bodyPr>
          <a:lstStyle/>
          <a:p>
            <a:pPr>
              <a:lnSpc>
                <a:spcPts val="3640"/>
              </a:lnSpc>
            </a:pPr>
            <a:r>
              <a:rPr lang="en-US" sz="2800">
                <a:solidFill>
                  <a:srgbClr val="041B39"/>
                </a:solidFill>
                <a:latin typeface="TT Commons Pro Bold"/>
              </a:rPr>
              <a:t>Temperamento flemático</a:t>
            </a:r>
          </a:p>
          <a:p>
            <a:pPr>
              <a:lnSpc>
                <a:spcPts val="3640"/>
              </a:lnSpc>
            </a:pPr>
            <a:r>
              <a:rPr lang="en-US" sz="2800">
                <a:solidFill>
                  <a:srgbClr val="041B39"/>
                </a:solidFill>
                <a:latin typeface="TT Commons Pro"/>
              </a:rPr>
              <a:t>El flemático también es bastante introvertido, por lo que es observador, calmado y paciente. Es amable, y bastante empático, a la vez que balanceado y consistente en sus emociones. En las actividades se caracteriza por ser un buen administrador, capaz, y evasor de conflictos.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4F1E9"/>
        </a:solidFill>
        <a:effectLst/>
      </p:bgPr>
    </p:bg>
    <p:spTree>
      <p:nvGrpSpPr>
        <p:cNvPr id="1" name=""/>
        <p:cNvGrpSpPr/>
        <p:nvPr/>
      </p:nvGrpSpPr>
      <p:grpSpPr>
        <a:xfrm>
          <a:off x="0" y="0"/>
          <a:ext cx="0" cy="0"/>
          <a:chOff x="0" y="0"/>
          <a:chExt cx="0" cy="0"/>
        </a:xfrm>
      </p:grpSpPr>
      <p:sp>
        <p:nvSpPr>
          <p:cNvPr id="2" name="Freeform 2"/>
          <p:cNvSpPr/>
          <p:nvPr/>
        </p:nvSpPr>
        <p:spPr>
          <a:xfrm>
            <a:off x="-7160776" y="1538136"/>
            <a:ext cx="15350424" cy="15350424"/>
          </a:xfrm>
          <a:custGeom>
            <a:avLst/>
            <a:gdLst/>
            <a:ahLst/>
            <a:cxnLst/>
            <a:rect l="l" t="t" r="r" b="b"/>
            <a:pathLst>
              <a:path w="15350424" h="15350424">
                <a:moveTo>
                  <a:pt x="0" y="0"/>
                </a:moveTo>
                <a:lnTo>
                  <a:pt x="15350425" y="0"/>
                </a:lnTo>
                <a:lnTo>
                  <a:pt x="15350425" y="15350424"/>
                </a:lnTo>
                <a:lnTo>
                  <a:pt x="0" y="1535042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US"/>
          </a:p>
        </p:txBody>
      </p:sp>
      <p:grpSp>
        <p:nvGrpSpPr>
          <p:cNvPr id="3" name="Group 3"/>
          <p:cNvGrpSpPr/>
          <p:nvPr/>
        </p:nvGrpSpPr>
        <p:grpSpPr>
          <a:xfrm>
            <a:off x="1028700" y="1538136"/>
            <a:ext cx="6985590" cy="698559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FFFFFF">
                <a:alpha val="40000"/>
              </a:srgbClr>
            </a:solidFill>
          </p:spPr>
          <p:txBody>
            <a:bodyPr/>
            <a:lstStyle/>
            <a:p>
              <a:endParaRPr lang="en-US"/>
            </a:p>
          </p:txBody>
        </p:sp>
      </p:grpSp>
      <p:grpSp>
        <p:nvGrpSpPr>
          <p:cNvPr id="5" name="Group 5"/>
          <p:cNvGrpSpPr>
            <a:grpSpLocks noChangeAspect="1"/>
          </p:cNvGrpSpPr>
          <p:nvPr/>
        </p:nvGrpSpPr>
        <p:grpSpPr>
          <a:xfrm>
            <a:off x="1692559" y="2202006"/>
            <a:ext cx="5657873" cy="5657850"/>
            <a:chOff x="0" y="0"/>
            <a:chExt cx="6350000" cy="6349975"/>
          </a:xfrm>
        </p:grpSpPr>
        <p:sp>
          <p:nvSpPr>
            <p:cNvPr id="6" name="Freeform 6"/>
            <p:cNvSpPr/>
            <p:nvPr/>
          </p:nvSpPr>
          <p:spPr>
            <a:xfrm>
              <a:off x="0" y="0"/>
              <a:ext cx="6350000" cy="6349974"/>
            </a:xfrm>
            <a:custGeom>
              <a:avLst/>
              <a:gdLst/>
              <a:ahLst/>
              <a:cxnLst/>
              <a:rect l="l" t="t" r="r" b="b"/>
              <a:pathLst>
                <a:path w="6350000" h="6349974">
                  <a:moveTo>
                    <a:pt x="6350000" y="3175025"/>
                  </a:moveTo>
                  <a:cubicBezTo>
                    <a:pt x="6350000" y="4928451"/>
                    <a:pt x="4928476" y="6349974"/>
                    <a:pt x="3175000" y="6349974"/>
                  </a:cubicBezTo>
                  <a:cubicBezTo>
                    <a:pt x="1421498" y="6349974"/>
                    <a:pt x="0" y="4928451"/>
                    <a:pt x="0" y="3175025"/>
                  </a:cubicBezTo>
                  <a:cubicBezTo>
                    <a:pt x="0" y="1421511"/>
                    <a:pt x="1421498" y="0"/>
                    <a:pt x="3175000" y="0"/>
                  </a:cubicBezTo>
                  <a:cubicBezTo>
                    <a:pt x="4928501" y="0"/>
                    <a:pt x="6350000" y="1421511"/>
                    <a:pt x="6350000" y="3175025"/>
                  </a:cubicBezTo>
                  <a:close/>
                </a:path>
              </a:pathLst>
            </a:custGeom>
            <a:blipFill>
              <a:blip r:embed="rId4"/>
              <a:stretch>
                <a:fillRect l="-25329" r="-25329"/>
              </a:stretch>
            </a:blipFill>
          </p:spPr>
          <p:txBody>
            <a:bodyPr/>
            <a:lstStyle/>
            <a:p>
              <a:endParaRPr lang="en-US"/>
            </a:p>
          </p:txBody>
        </p:sp>
      </p:grpSp>
      <p:sp>
        <p:nvSpPr>
          <p:cNvPr id="7" name="Freeform 7"/>
          <p:cNvSpPr/>
          <p:nvPr/>
        </p:nvSpPr>
        <p:spPr>
          <a:xfrm rot="437564">
            <a:off x="12315158" y="-774065"/>
            <a:ext cx="14184276" cy="14660750"/>
          </a:xfrm>
          <a:custGeom>
            <a:avLst/>
            <a:gdLst/>
            <a:ahLst/>
            <a:cxnLst/>
            <a:rect l="l" t="t" r="r" b="b"/>
            <a:pathLst>
              <a:path w="14184276" h="14660750">
                <a:moveTo>
                  <a:pt x="0" y="0"/>
                </a:moveTo>
                <a:lnTo>
                  <a:pt x="14184276" y="0"/>
                </a:lnTo>
                <a:lnTo>
                  <a:pt x="14184276" y="14660750"/>
                </a:lnTo>
                <a:lnTo>
                  <a:pt x="0" y="14660750"/>
                </a:lnTo>
                <a:lnTo>
                  <a:pt x="0" y="0"/>
                </a:lnTo>
                <a:close/>
              </a:path>
            </a:pathLst>
          </a:custGeom>
          <a:blipFill>
            <a:blip r:embed="rId5">
              <a:alphaModFix amt="85000"/>
            </a:blip>
            <a:stretch>
              <a:fillRect/>
            </a:stretch>
          </a:blipFill>
        </p:spPr>
        <p:txBody>
          <a:bodyPr/>
          <a:lstStyle/>
          <a:p>
            <a:endParaRPr lang="en-US"/>
          </a:p>
        </p:txBody>
      </p:sp>
      <p:sp>
        <p:nvSpPr>
          <p:cNvPr id="8" name="TextBox 8"/>
          <p:cNvSpPr txBox="1"/>
          <p:nvPr/>
        </p:nvSpPr>
        <p:spPr>
          <a:xfrm>
            <a:off x="9435146" y="1458595"/>
            <a:ext cx="6983050" cy="7331710"/>
          </a:xfrm>
          <a:prstGeom prst="rect">
            <a:avLst/>
          </a:prstGeom>
        </p:spPr>
        <p:txBody>
          <a:bodyPr lIns="0" tIns="0" rIns="0" bIns="0" rtlCol="0" anchor="t">
            <a:spAutoFit/>
          </a:bodyPr>
          <a:lstStyle/>
          <a:p>
            <a:pPr>
              <a:lnSpc>
                <a:spcPts val="4159"/>
              </a:lnSpc>
            </a:pPr>
            <a:r>
              <a:rPr lang="en-US" sz="3199">
                <a:solidFill>
                  <a:srgbClr val="041B39"/>
                </a:solidFill>
                <a:latin typeface="TT Commons Pro Italics"/>
              </a:rPr>
              <a:t>“El que llamó a los pescadores de Galilea está llamando todavía a los hombres a su servicio. Y está tan dispuesto a manifestar su poder por medio de nosotros como por los primeros discípulos. Por imperfectos y pecaminosos que seamos, el Señor nos ofrece asociarnos consigo, para que seamos aprendices de Cristo. Nos invita a ponernos bajo la instrucción divina para que unidos con Cristo podamos realizar las obras de Dios.” El Deseado de Todas las Gentes pág. 264.1 </a:t>
            </a:r>
          </a:p>
          <a:p>
            <a:pPr>
              <a:lnSpc>
                <a:spcPts val="4159"/>
              </a:lnSpc>
            </a:pPr>
            <a:endParaRPr lang="en-US" sz="3199">
              <a:solidFill>
                <a:srgbClr val="041B39"/>
              </a:solidFill>
              <a:latin typeface="TT Commons Pro Italic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856</Words>
  <Application>Microsoft Office PowerPoint</Application>
  <PresentationFormat>Custom</PresentationFormat>
  <Paragraphs>26</Paragraphs>
  <Slides>9</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9</vt:i4>
      </vt:variant>
    </vt:vector>
  </HeadingPairs>
  <TitlesOfParts>
    <vt:vector size="18" baseType="lpstr">
      <vt:lpstr>TT Commons Pro</vt:lpstr>
      <vt:lpstr>TAN Mon Cheri</vt:lpstr>
      <vt:lpstr>Calibri</vt:lpstr>
      <vt:lpstr>Arial</vt:lpstr>
      <vt:lpstr>TT Commons Pro Bold</vt:lpstr>
      <vt:lpstr>Nunito</vt:lpstr>
      <vt:lpstr>Nunito Bold</vt:lpstr>
      <vt:lpstr>TT Commons Pro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7 TEMPERAMENTOS TRANSFORMADOS</dc:title>
  <dc:creator>Zoraida Powell</dc:creator>
  <cp:lastModifiedBy>Zoraida Powell</cp:lastModifiedBy>
  <cp:revision>1</cp:revision>
  <dcterms:created xsi:type="dcterms:W3CDTF">2006-08-16T00:00:00Z</dcterms:created>
  <dcterms:modified xsi:type="dcterms:W3CDTF">2023-11-14T16:13:55Z</dcterms:modified>
  <dc:identifier>DAFr6i4fb2Y</dc:identifier>
</cp:coreProperties>
</file>