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8288000" cy="10287000"/>
  <p:notesSz cx="6858000" cy="9144000"/>
  <p:embeddedFontLst>
    <p:embeddedFont>
      <p:font typeface="Calibri" panose="020F0502020204030204" pitchFamily="34" charset="0"/>
      <p:regular r:id="rId12"/>
      <p:bold r:id="rId13"/>
      <p:italic r:id="rId14"/>
      <p:boldItalic r:id="rId15"/>
    </p:embeddedFont>
    <p:embeddedFont>
      <p:font typeface="Poppins Light" panose="00000400000000000000" pitchFamily="2" charset="0"/>
      <p:regular r:id="rId16"/>
    </p:embeddedFont>
    <p:embeddedFont>
      <p:font typeface="Poppins Light Bold" panose="020B0604020202020204" charset="0"/>
      <p:regular r:id="rId17"/>
    </p:embeddedFont>
    <p:embeddedFont>
      <p:font typeface="Poppins Medium" panose="00000600000000000000" pitchFamily="2"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68" d="100"/>
          <a:sy n="68" d="100"/>
        </p:scale>
        <p:origin x="28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 Type="http://schemas.openxmlformats.org/officeDocument/2006/relationships/slide" Target="slides/slide1.xml"/><Relationship Id="rId16" Type="http://schemas.openxmlformats.org/officeDocument/2006/relationships/font" Target="fonts/font5.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svg"/><Relationship Id="rId7" Type="http://schemas.openxmlformats.org/officeDocument/2006/relationships/image" Target="../media/image14.sv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svg"/><Relationship Id="rId4"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4.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6.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2.sv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2.svg"/><Relationship Id="rId7" Type="http://schemas.openxmlformats.org/officeDocument/2006/relationships/image" Target="../media/image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png"/><Relationship Id="rId5" Type="http://schemas.openxmlformats.org/officeDocument/2006/relationships/image" Target="../media/image4.sv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4.svg"/><Relationship Id="rId7" Type="http://schemas.openxmlformats.org/officeDocument/2006/relationships/image" Target="../media/image12.svg"/><Relationship Id="rId2" Type="http://schemas.openxmlformats.org/officeDocument/2006/relationships/image" Target="../media/image13.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8.sv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21.jpeg"/><Relationship Id="rId3" Type="http://schemas.openxmlformats.org/officeDocument/2006/relationships/image" Target="../media/image17.svg"/><Relationship Id="rId7" Type="http://schemas.openxmlformats.org/officeDocument/2006/relationships/image" Target="../media/image8.svg"/><Relationship Id="rId12" Type="http://schemas.openxmlformats.org/officeDocument/2006/relationships/image" Target="../media/image20.jpe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4.svg"/><Relationship Id="rId5" Type="http://schemas.openxmlformats.org/officeDocument/2006/relationships/image" Target="../media/image10.svg"/><Relationship Id="rId10" Type="http://schemas.openxmlformats.org/officeDocument/2006/relationships/image" Target="../media/image3.png"/><Relationship Id="rId4" Type="http://schemas.openxmlformats.org/officeDocument/2006/relationships/image" Target="../media/image9.png"/><Relationship Id="rId9" Type="http://schemas.openxmlformats.org/officeDocument/2006/relationships/image" Target="../media/image6.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C709A"/>
        </a:solidFill>
        <a:effectLst/>
      </p:bgPr>
    </p:bg>
    <p:spTree>
      <p:nvGrpSpPr>
        <p:cNvPr id="1" name=""/>
        <p:cNvGrpSpPr/>
        <p:nvPr/>
      </p:nvGrpSpPr>
      <p:grpSpPr>
        <a:xfrm>
          <a:off x="0" y="0"/>
          <a:ext cx="0" cy="0"/>
          <a:chOff x="0" y="0"/>
          <a:chExt cx="0" cy="0"/>
        </a:xfrm>
      </p:grpSpPr>
      <p:sp>
        <p:nvSpPr>
          <p:cNvPr id="2" name="Freeform 2"/>
          <p:cNvSpPr/>
          <p:nvPr/>
        </p:nvSpPr>
        <p:spPr>
          <a:xfrm>
            <a:off x="-234018" y="-4234518"/>
            <a:ext cx="18756035" cy="18756035"/>
          </a:xfrm>
          <a:custGeom>
            <a:avLst/>
            <a:gdLst/>
            <a:ahLst/>
            <a:cxnLst/>
            <a:rect l="l" t="t" r="r" b="b"/>
            <a:pathLst>
              <a:path w="18756035" h="18756035">
                <a:moveTo>
                  <a:pt x="0" y="0"/>
                </a:moveTo>
                <a:lnTo>
                  <a:pt x="18756036" y="0"/>
                </a:lnTo>
                <a:lnTo>
                  <a:pt x="18756036" y="18756036"/>
                </a:lnTo>
                <a:lnTo>
                  <a:pt x="0" y="18756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15316743" y="7372254"/>
            <a:ext cx="3885113" cy="3772092"/>
          </a:xfrm>
          <a:custGeom>
            <a:avLst/>
            <a:gdLst/>
            <a:ahLst/>
            <a:cxnLst/>
            <a:rect l="l" t="t" r="r" b="b"/>
            <a:pathLst>
              <a:path w="3885113" h="3772092">
                <a:moveTo>
                  <a:pt x="0" y="0"/>
                </a:moveTo>
                <a:lnTo>
                  <a:pt x="3885114" y="0"/>
                </a:lnTo>
                <a:lnTo>
                  <a:pt x="3885114" y="3772092"/>
                </a:lnTo>
                <a:lnTo>
                  <a:pt x="0" y="3772092"/>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913857" y="-1073519"/>
            <a:ext cx="3885113" cy="3772092"/>
          </a:xfrm>
          <a:custGeom>
            <a:avLst/>
            <a:gdLst/>
            <a:ahLst/>
            <a:cxnLst/>
            <a:rect l="l" t="t" r="r" b="b"/>
            <a:pathLst>
              <a:path w="3885113" h="3772092">
                <a:moveTo>
                  <a:pt x="0" y="0"/>
                </a:moveTo>
                <a:lnTo>
                  <a:pt x="3885114" y="0"/>
                </a:lnTo>
                <a:lnTo>
                  <a:pt x="3885114" y="3772092"/>
                </a:lnTo>
                <a:lnTo>
                  <a:pt x="0" y="3772092"/>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4886815">
            <a:off x="14337991" y="-802853"/>
            <a:ext cx="5072035" cy="5255994"/>
          </a:xfrm>
          <a:custGeom>
            <a:avLst/>
            <a:gdLst/>
            <a:ahLst/>
            <a:cxnLst/>
            <a:rect l="l" t="t" r="r" b="b"/>
            <a:pathLst>
              <a:path w="5072035" h="5255994">
                <a:moveTo>
                  <a:pt x="0" y="0"/>
                </a:moveTo>
                <a:lnTo>
                  <a:pt x="5072035" y="0"/>
                </a:lnTo>
                <a:lnTo>
                  <a:pt x="5072035" y="5255995"/>
                </a:lnTo>
                <a:lnTo>
                  <a:pt x="0" y="5255995"/>
                </a:lnTo>
                <a:lnTo>
                  <a:pt x="0" y="0"/>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sp>
        <p:nvSpPr>
          <p:cNvPr id="6" name="Freeform 6"/>
          <p:cNvSpPr/>
          <p:nvPr/>
        </p:nvSpPr>
        <p:spPr>
          <a:xfrm rot="-4886815">
            <a:off x="15547031" y="-1141655"/>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10">
              <a:alphaModFix amt="19999"/>
              <a:extLst>
                <a:ext uri="{96DAC541-7B7A-43D3-8B79-37D633B846F1}">
                  <asvg:svgBlip xmlns:asvg="http://schemas.microsoft.com/office/drawing/2016/SVG/main" r:embed="rId11"/>
                </a:ext>
              </a:extLst>
            </a:blip>
            <a:stretch>
              <a:fillRect/>
            </a:stretch>
          </a:blipFill>
        </p:spPr>
        <p:txBody>
          <a:bodyPr/>
          <a:lstStyle/>
          <a:p>
            <a:endParaRPr lang="en-US"/>
          </a:p>
        </p:txBody>
      </p:sp>
      <p:grpSp>
        <p:nvGrpSpPr>
          <p:cNvPr id="7" name="Group 7"/>
          <p:cNvGrpSpPr/>
          <p:nvPr/>
        </p:nvGrpSpPr>
        <p:grpSpPr>
          <a:xfrm>
            <a:off x="2332115" y="2340964"/>
            <a:ext cx="13623771" cy="5605071"/>
            <a:chOff x="0" y="0"/>
            <a:chExt cx="18165028" cy="7473428"/>
          </a:xfrm>
        </p:grpSpPr>
        <p:grpSp>
          <p:nvGrpSpPr>
            <p:cNvPr id="8" name="Group 8"/>
            <p:cNvGrpSpPr/>
            <p:nvPr/>
          </p:nvGrpSpPr>
          <p:grpSpPr>
            <a:xfrm>
              <a:off x="0" y="0"/>
              <a:ext cx="18165028" cy="5245399"/>
              <a:chOff x="0" y="0"/>
              <a:chExt cx="16460229" cy="4753115"/>
            </a:xfrm>
          </p:grpSpPr>
          <p:sp>
            <p:nvSpPr>
              <p:cNvPr id="9" name="Freeform 9"/>
              <p:cNvSpPr/>
              <p:nvPr/>
            </p:nvSpPr>
            <p:spPr>
              <a:xfrm>
                <a:off x="0" y="0"/>
                <a:ext cx="16460229" cy="4753115"/>
              </a:xfrm>
              <a:custGeom>
                <a:avLst/>
                <a:gdLst/>
                <a:ahLst/>
                <a:cxnLst/>
                <a:rect l="l" t="t" r="r" b="b"/>
                <a:pathLst>
                  <a:path w="16460229" h="4753115">
                    <a:moveTo>
                      <a:pt x="0" y="0"/>
                    </a:moveTo>
                    <a:lnTo>
                      <a:pt x="0" y="4753115"/>
                    </a:lnTo>
                    <a:lnTo>
                      <a:pt x="16460229" y="4753115"/>
                    </a:lnTo>
                    <a:lnTo>
                      <a:pt x="16460229" y="0"/>
                    </a:lnTo>
                    <a:lnTo>
                      <a:pt x="0" y="0"/>
                    </a:lnTo>
                    <a:close/>
                    <a:moveTo>
                      <a:pt x="16399269" y="4692155"/>
                    </a:moveTo>
                    <a:lnTo>
                      <a:pt x="59690" y="4692155"/>
                    </a:lnTo>
                    <a:lnTo>
                      <a:pt x="59690" y="59690"/>
                    </a:lnTo>
                    <a:lnTo>
                      <a:pt x="16399269" y="59690"/>
                    </a:lnTo>
                    <a:lnTo>
                      <a:pt x="16399269" y="4692155"/>
                    </a:lnTo>
                    <a:close/>
                  </a:path>
                </a:pathLst>
              </a:custGeom>
              <a:solidFill>
                <a:srgbClr val="FCFFFF"/>
              </a:solidFill>
            </p:spPr>
            <p:txBody>
              <a:bodyPr/>
              <a:lstStyle/>
              <a:p>
                <a:endParaRPr lang="en-US"/>
              </a:p>
            </p:txBody>
          </p:sp>
        </p:grpSp>
        <p:sp>
          <p:nvSpPr>
            <p:cNvPr id="10" name="TextBox 10"/>
            <p:cNvSpPr txBox="1"/>
            <p:nvPr/>
          </p:nvSpPr>
          <p:spPr>
            <a:xfrm>
              <a:off x="1026044" y="856341"/>
              <a:ext cx="16112940" cy="3675591"/>
            </a:xfrm>
            <a:prstGeom prst="rect">
              <a:avLst/>
            </a:prstGeom>
          </p:spPr>
          <p:txBody>
            <a:bodyPr lIns="0" tIns="0" rIns="0" bIns="0" rtlCol="0" anchor="t">
              <a:spAutoFit/>
            </a:bodyPr>
            <a:lstStyle/>
            <a:p>
              <a:pPr algn="ctr">
                <a:lnSpc>
                  <a:spcPts val="10599"/>
                </a:lnSpc>
              </a:pPr>
              <a:r>
                <a:rPr lang="en-US" sz="9999" spc="-169">
                  <a:solidFill>
                    <a:srgbClr val="FCFFFF"/>
                  </a:solidFill>
                  <a:latin typeface="Poppins Bold Bold Italics"/>
                </a:rPr>
                <a:t>SIEMPRE ELIGE LA MEJOR OPCIÓN</a:t>
              </a:r>
            </a:p>
          </p:txBody>
        </p:sp>
        <p:sp>
          <p:nvSpPr>
            <p:cNvPr id="11" name="TextBox 11"/>
            <p:cNvSpPr txBox="1"/>
            <p:nvPr/>
          </p:nvSpPr>
          <p:spPr>
            <a:xfrm>
              <a:off x="1725074" y="6273067"/>
              <a:ext cx="14714879" cy="1200362"/>
            </a:xfrm>
            <a:prstGeom prst="rect">
              <a:avLst/>
            </a:prstGeom>
          </p:spPr>
          <p:txBody>
            <a:bodyPr lIns="0" tIns="0" rIns="0" bIns="0" rtlCol="0" anchor="t">
              <a:spAutoFit/>
            </a:bodyPr>
            <a:lstStyle/>
            <a:p>
              <a:pPr algn="ctr">
                <a:lnSpc>
                  <a:spcPts val="3639"/>
                </a:lnSpc>
              </a:pPr>
              <a:r>
                <a:rPr lang="en-US" sz="2799" spc="391">
                  <a:solidFill>
                    <a:srgbClr val="FCFFFF"/>
                  </a:solidFill>
                  <a:latin typeface="Poppins Light"/>
                </a:rPr>
                <a:t>MINISTERIO INFANTIL Y DEL ADOLESCENTE</a:t>
              </a:r>
            </a:p>
            <a:p>
              <a:pPr algn="ctr">
                <a:lnSpc>
                  <a:spcPts val="3640"/>
                </a:lnSpc>
              </a:pPr>
              <a:r>
                <a:rPr lang="en-US" sz="2800" spc="392">
                  <a:solidFill>
                    <a:srgbClr val="FCFFFF"/>
                  </a:solidFill>
                  <a:latin typeface="Poppins Light"/>
                </a:rPr>
                <a:t>División Interamericana </a:t>
              </a:r>
            </a:p>
          </p:txBody>
        </p:sp>
      </p:grpSp>
      <p:sp>
        <p:nvSpPr>
          <p:cNvPr id="12" name="Freeform 12"/>
          <p:cNvSpPr/>
          <p:nvPr/>
        </p:nvSpPr>
        <p:spPr>
          <a:xfrm rot="6546216">
            <a:off x="-882000" y="6574455"/>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10">
              <a:alphaModFix amt="19999"/>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3" name="Freeform 13"/>
          <p:cNvSpPr/>
          <p:nvPr/>
        </p:nvSpPr>
        <p:spPr>
          <a:xfrm rot="6546216">
            <a:off x="-2132635" y="6686151"/>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grpSp>
        <p:nvGrpSpPr>
          <p:cNvPr id="2" name="Group 2"/>
          <p:cNvGrpSpPr/>
          <p:nvPr/>
        </p:nvGrpSpPr>
        <p:grpSpPr>
          <a:xfrm>
            <a:off x="1249860" y="1217613"/>
            <a:ext cx="15788280" cy="7851773"/>
            <a:chOff x="0" y="0"/>
            <a:chExt cx="21051041" cy="10469031"/>
          </a:xfrm>
        </p:grpSpPr>
        <p:grpSp>
          <p:nvGrpSpPr>
            <p:cNvPr id="3" name="Group 3"/>
            <p:cNvGrpSpPr/>
            <p:nvPr/>
          </p:nvGrpSpPr>
          <p:grpSpPr>
            <a:xfrm>
              <a:off x="0" y="0"/>
              <a:ext cx="21051041" cy="10469031"/>
              <a:chOff x="0" y="0"/>
              <a:chExt cx="18840034" cy="9369461"/>
            </a:xfrm>
          </p:grpSpPr>
          <p:sp>
            <p:nvSpPr>
              <p:cNvPr id="4" name="Freeform 4"/>
              <p:cNvSpPr/>
              <p:nvPr/>
            </p:nvSpPr>
            <p:spPr>
              <a:xfrm>
                <a:off x="0" y="0"/>
                <a:ext cx="18840035" cy="9369461"/>
              </a:xfrm>
              <a:custGeom>
                <a:avLst/>
                <a:gdLst/>
                <a:ahLst/>
                <a:cxnLst/>
                <a:rect l="l" t="t" r="r" b="b"/>
                <a:pathLst>
                  <a:path w="18840035" h="9369461">
                    <a:moveTo>
                      <a:pt x="0" y="0"/>
                    </a:moveTo>
                    <a:lnTo>
                      <a:pt x="0" y="9369461"/>
                    </a:lnTo>
                    <a:lnTo>
                      <a:pt x="18840035" y="9369461"/>
                    </a:lnTo>
                    <a:lnTo>
                      <a:pt x="18840035" y="0"/>
                    </a:lnTo>
                    <a:lnTo>
                      <a:pt x="0" y="0"/>
                    </a:lnTo>
                    <a:close/>
                    <a:moveTo>
                      <a:pt x="18779074" y="9308502"/>
                    </a:moveTo>
                    <a:lnTo>
                      <a:pt x="59690" y="9308502"/>
                    </a:lnTo>
                    <a:lnTo>
                      <a:pt x="59690" y="59690"/>
                    </a:lnTo>
                    <a:lnTo>
                      <a:pt x="18779074" y="59690"/>
                    </a:lnTo>
                    <a:lnTo>
                      <a:pt x="18779074" y="9308502"/>
                    </a:lnTo>
                    <a:close/>
                  </a:path>
                </a:pathLst>
              </a:custGeom>
              <a:solidFill>
                <a:srgbClr val="EC709A"/>
              </a:solidFill>
            </p:spPr>
            <p:txBody>
              <a:bodyPr/>
              <a:lstStyle/>
              <a:p>
                <a:endParaRPr lang="en-US"/>
              </a:p>
            </p:txBody>
          </p:sp>
        </p:grpSp>
        <p:sp>
          <p:nvSpPr>
            <p:cNvPr id="5" name="TextBox 5"/>
            <p:cNvSpPr txBox="1"/>
            <p:nvPr/>
          </p:nvSpPr>
          <p:spPr>
            <a:xfrm>
              <a:off x="1137902" y="1186391"/>
              <a:ext cx="18775236" cy="8029575"/>
            </a:xfrm>
            <a:prstGeom prst="rect">
              <a:avLst/>
            </a:prstGeom>
          </p:spPr>
          <p:txBody>
            <a:bodyPr lIns="0" tIns="0" rIns="0" bIns="0" rtlCol="0" anchor="t">
              <a:spAutoFit/>
            </a:bodyPr>
            <a:lstStyle/>
            <a:p>
              <a:pPr algn="ctr">
                <a:lnSpc>
                  <a:spcPts val="3749"/>
                </a:lnSpc>
              </a:pPr>
              <a:r>
                <a:rPr lang="en-US" sz="2499" spc="74">
                  <a:solidFill>
                    <a:srgbClr val="EC709A"/>
                  </a:solidFill>
                  <a:latin typeface="Poppins Medium"/>
                </a:rPr>
                <a:t>“Se pierde la calma y la paciencia—No es posible que el hombre intemperante posea un carácter calmo y bien equilibrado, y si maneja a los irracionales, los latigazos excesivos con que castiga a las criaturas de Dios revelan la condición alterada de sus órganos digestivos. En el círculo del hogar puede observarse el mismo espíritu.” — La Temperancia pág. 29.4 Carta 17, 1895.</a:t>
              </a:r>
            </a:p>
            <a:p>
              <a:pPr algn="ctr">
                <a:lnSpc>
                  <a:spcPts val="3749"/>
                </a:lnSpc>
              </a:pPr>
              <a:endParaRPr lang="en-US" sz="2499" spc="74">
                <a:solidFill>
                  <a:srgbClr val="EC709A"/>
                </a:solidFill>
                <a:latin typeface="Poppins Medium"/>
              </a:endParaRPr>
            </a:p>
            <a:p>
              <a:pPr algn="ctr">
                <a:lnSpc>
                  <a:spcPts val="3749"/>
                </a:lnSpc>
              </a:pPr>
              <a:r>
                <a:rPr lang="en-US" sz="2499" spc="74">
                  <a:solidFill>
                    <a:srgbClr val="0CC0DF"/>
                  </a:solidFill>
                  <a:latin typeface="Poppins Medium"/>
                </a:rPr>
                <a:t>Dios nos creó a su imagen, él desea que podamos dar un buen testimonio, que cada facultad y talento dado sea multiplicado para el avance de su obra. A través de nuestro testimonio podemos alcanzar a otros y mostrarles el amor de Dios y una vida plena en Jesús. Bajo el influjo del alcohol, seremos presa fácil de satanás el cual destruirá nuestras vidas y nos llevará a arruinar la de nuestras familias y amigos. </a:t>
              </a:r>
            </a:p>
            <a:p>
              <a:pPr algn="ctr">
                <a:lnSpc>
                  <a:spcPts val="3749"/>
                </a:lnSpc>
              </a:pPr>
              <a:endParaRPr lang="en-US" sz="2499" spc="74">
                <a:solidFill>
                  <a:srgbClr val="0CC0DF"/>
                </a:solidFill>
                <a:latin typeface="Poppins Medium"/>
              </a:endParaRPr>
            </a:p>
          </p:txBody>
        </p:sp>
      </p:grpSp>
      <p:sp>
        <p:nvSpPr>
          <p:cNvPr id="6" name="Freeform 6"/>
          <p:cNvSpPr/>
          <p:nvPr/>
        </p:nvSpPr>
        <p:spPr>
          <a:xfrm>
            <a:off x="15316743" y="7681144"/>
            <a:ext cx="3885113" cy="3772092"/>
          </a:xfrm>
          <a:custGeom>
            <a:avLst/>
            <a:gdLst/>
            <a:ahLst/>
            <a:cxnLst/>
            <a:rect l="l" t="t" r="r" b="b"/>
            <a:pathLst>
              <a:path w="3885113" h="3772092">
                <a:moveTo>
                  <a:pt x="0" y="0"/>
                </a:moveTo>
                <a:lnTo>
                  <a:pt x="3885114" y="0"/>
                </a:lnTo>
                <a:lnTo>
                  <a:pt x="3885114" y="3772092"/>
                </a:lnTo>
                <a:lnTo>
                  <a:pt x="0" y="3772092"/>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rot="-4570884">
            <a:off x="15446197" y="-2236780"/>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8" name="Freeform 8"/>
          <p:cNvSpPr/>
          <p:nvPr/>
        </p:nvSpPr>
        <p:spPr>
          <a:xfrm rot="-4570884">
            <a:off x="16199463" y="-2803562"/>
            <a:ext cx="5072035" cy="5255994"/>
          </a:xfrm>
          <a:custGeom>
            <a:avLst/>
            <a:gdLst/>
            <a:ahLst/>
            <a:cxnLst/>
            <a:rect l="l" t="t" r="r" b="b"/>
            <a:pathLst>
              <a:path w="5072035" h="5255994">
                <a:moveTo>
                  <a:pt x="0" y="0"/>
                </a:moveTo>
                <a:lnTo>
                  <a:pt x="5072035" y="0"/>
                </a:lnTo>
                <a:lnTo>
                  <a:pt x="5072035" y="5255995"/>
                </a:lnTo>
                <a:lnTo>
                  <a:pt x="0" y="5255995"/>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9" name="Freeform 9"/>
          <p:cNvSpPr/>
          <p:nvPr/>
        </p:nvSpPr>
        <p:spPr>
          <a:xfrm>
            <a:off x="-913857" y="-857346"/>
            <a:ext cx="3885113" cy="3772092"/>
          </a:xfrm>
          <a:custGeom>
            <a:avLst/>
            <a:gdLst/>
            <a:ahLst/>
            <a:cxnLst/>
            <a:rect l="l" t="t" r="r" b="b"/>
            <a:pathLst>
              <a:path w="3885113" h="3772092">
                <a:moveTo>
                  <a:pt x="0" y="0"/>
                </a:moveTo>
                <a:lnTo>
                  <a:pt x="3885114" y="0"/>
                </a:lnTo>
                <a:lnTo>
                  <a:pt x="3885114" y="3772092"/>
                </a:lnTo>
                <a:lnTo>
                  <a:pt x="0" y="3772092"/>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0" name="Freeform 10"/>
          <p:cNvSpPr/>
          <p:nvPr/>
        </p:nvSpPr>
        <p:spPr>
          <a:xfrm rot="5955838">
            <a:off x="-1570410" y="7979151"/>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5955838">
            <a:off x="-2286811" y="8756352"/>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sp>
        <p:nvSpPr>
          <p:cNvPr id="2" name="TextBox 2"/>
          <p:cNvSpPr txBox="1"/>
          <p:nvPr/>
        </p:nvSpPr>
        <p:spPr>
          <a:xfrm>
            <a:off x="231336" y="8710970"/>
            <a:ext cx="13740298" cy="1377950"/>
          </a:xfrm>
          <a:prstGeom prst="rect">
            <a:avLst/>
          </a:prstGeom>
        </p:spPr>
        <p:txBody>
          <a:bodyPr lIns="0" tIns="0" rIns="0" bIns="0" rtlCol="0" anchor="t">
            <a:spAutoFit/>
          </a:bodyPr>
          <a:lstStyle/>
          <a:p>
            <a:pPr>
              <a:lnSpc>
                <a:spcPts val="10599"/>
              </a:lnSpc>
            </a:pPr>
            <a:r>
              <a:rPr lang="en-US" sz="9999" spc="-169">
                <a:solidFill>
                  <a:srgbClr val="EC709A"/>
                </a:solidFill>
                <a:latin typeface="Poppins Bold Bold Italics"/>
              </a:rPr>
              <a:t>Efectos del </a:t>
            </a:r>
            <a:r>
              <a:rPr lang="en-US" sz="9999" spc="-169">
                <a:solidFill>
                  <a:srgbClr val="5CE1E6"/>
                </a:solidFill>
                <a:latin typeface="Poppins Bold Bold Italics"/>
              </a:rPr>
              <a:t>alcohol</a:t>
            </a:r>
          </a:p>
        </p:txBody>
      </p:sp>
      <p:sp>
        <p:nvSpPr>
          <p:cNvPr id="3" name="TextBox 3"/>
          <p:cNvSpPr txBox="1"/>
          <p:nvPr/>
        </p:nvSpPr>
        <p:spPr>
          <a:xfrm>
            <a:off x="7101484" y="981075"/>
            <a:ext cx="9502737" cy="5016500"/>
          </a:xfrm>
          <a:prstGeom prst="rect">
            <a:avLst/>
          </a:prstGeom>
        </p:spPr>
        <p:txBody>
          <a:bodyPr lIns="0" tIns="0" rIns="0" bIns="0" rtlCol="0" anchor="t">
            <a:spAutoFit/>
          </a:bodyPr>
          <a:lstStyle/>
          <a:p>
            <a:pPr algn="r">
              <a:lnSpc>
                <a:spcPts val="3325"/>
              </a:lnSpc>
            </a:pPr>
            <a:r>
              <a:rPr lang="en-US" sz="2375" spc="308">
                <a:solidFill>
                  <a:srgbClr val="EC709A"/>
                </a:solidFill>
                <a:latin typeface="Poppins Light Bold"/>
              </a:rPr>
              <a:t>BASE BÍBLICA: </a:t>
            </a:r>
          </a:p>
          <a:p>
            <a:pPr algn="r">
              <a:lnSpc>
                <a:spcPts val="3325"/>
              </a:lnSpc>
            </a:pPr>
            <a:r>
              <a:rPr lang="en-US" sz="2375" spc="308">
                <a:solidFill>
                  <a:srgbClr val="EC709A"/>
                </a:solidFill>
                <a:latin typeface="Poppins Light Bold"/>
              </a:rPr>
              <a:t>“El vino es escarnecedor, la sidra alborotadora, Y cualquiera que por ellos yerra no es sabio” Proverbios 20:1</a:t>
            </a:r>
          </a:p>
          <a:p>
            <a:pPr algn="r">
              <a:lnSpc>
                <a:spcPts val="3325"/>
              </a:lnSpc>
            </a:pPr>
            <a:endParaRPr lang="en-US" sz="2375" spc="308">
              <a:solidFill>
                <a:srgbClr val="EC709A"/>
              </a:solidFill>
              <a:latin typeface="Poppins Light Bold"/>
            </a:endParaRPr>
          </a:p>
          <a:p>
            <a:pPr algn="r">
              <a:lnSpc>
                <a:spcPts val="3325"/>
              </a:lnSpc>
            </a:pPr>
            <a:r>
              <a:rPr lang="en-US" sz="2375" spc="308">
                <a:solidFill>
                  <a:srgbClr val="EC709A"/>
                </a:solidFill>
                <a:latin typeface="Poppins Light Bold"/>
              </a:rPr>
              <a:t>Base del espíritu de profecía: </a:t>
            </a:r>
          </a:p>
          <a:p>
            <a:pPr algn="r">
              <a:lnSpc>
                <a:spcPts val="3325"/>
              </a:lnSpc>
            </a:pPr>
            <a:r>
              <a:rPr lang="en-US" sz="2375" spc="308">
                <a:solidFill>
                  <a:srgbClr val="EC709A"/>
                </a:solidFill>
                <a:latin typeface="Poppins Light Bold"/>
              </a:rPr>
              <a:t>“La complacencia en la bebida embriagante coloca al hombre enteramente bajo el dominio del demonio, quien inventó este estimulante con el objeto de mutilar y destruir la imagen moral de Dios.” —La Temperancia pág. 29.3 </a:t>
            </a:r>
          </a:p>
          <a:p>
            <a:pPr algn="r">
              <a:lnSpc>
                <a:spcPts val="3325"/>
              </a:lnSpc>
            </a:pPr>
            <a:endParaRPr lang="en-US" sz="2375" spc="308">
              <a:solidFill>
                <a:srgbClr val="EC709A"/>
              </a:solidFill>
              <a:latin typeface="Poppins Light Bold"/>
            </a:endParaRPr>
          </a:p>
        </p:txBody>
      </p:sp>
      <p:sp>
        <p:nvSpPr>
          <p:cNvPr id="4" name="Freeform 4"/>
          <p:cNvSpPr/>
          <p:nvPr/>
        </p:nvSpPr>
        <p:spPr>
          <a:xfrm rot="-1192878">
            <a:off x="13457092" y="6678254"/>
            <a:ext cx="5631877" cy="5836142"/>
          </a:xfrm>
          <a:custGeom>
            <a:avLst/>
            <a:gdLst/>
            <a:ahLst/>
            <a:cxnLst/>
            <a:rect l="l" t="t" r="r" b="b"/>
            <a:pathLst>
              <a:path w="5631877" h="5836142">
                <a:moveTo>
                  <a:pt x="0" y="0"/>
                </a:moveTo>
                <a:lnTo>
                  <a:pt x="5631877" y="0"/>
                </a:lnTo>
                <a:lnTo>
                  <a:pt x="5631877" y="5836142"/>
                </a:lnTo>
                <a:lnTo>
                  <a:pt x="0" y="5836142"/>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1192878">
            <a:off x="14396392" y="7475836"/>
            <a:ext cx="5631877" cy="5836142"/>
          </a:xfrm>
          <a:custGeom>
            <a:avLst/>
            <a:gdLst/>
            <a:ahLst/>
            <a:cxnLst/>
            <a:rect l="l" t="t" r="r" b="b"/>
            <a:pathLst>
              <a:path w="5631877" h="5836142">
                <a:moveTo>
                  <a:pt x="0" y="0"/>
                </a:moveTo>
                <a:lnTo>
                  <a:pt x="5631877" y="0"/>
                </a:lnTo>
                <a:lnTo>
                  <a:pt x="5631877" y="5836141"/>
                </a:lnTo>
                <a:lnTo>
                  <a:pt x="0" y="5836141"/>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10800000">
            <a:off x="-1177552" y="-1225754"/>
            <a:ext cx="5009801" cy="4864061"/>
          </a:xfrm>
          <a:custGeom>
            <a:avLst/>
            <a:gdLst/>
            <a:ahLst/>
            <a:cxnLst/>
            <a:rect l="l" t="t" r="r" b="b"/>
            <a:pathLst>
              <a:path w="5009801" h="4864061">
                <a:moveTo>
                  <a:pt x="0" y="0"/>
                </a:moveTo>
                <a:lnTo>
                  <a:pt x="5009801" y="0"/>
                </a:lnTo>
                <a:lnTo>
                  <a:pt x="5009801" y="4864062"/>
                </a:lnTo>
                <a:lnTo>
                  <a:pt x="0" y="4864062"/>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C709A"/>
        </a:solidFill>
        <a:effectLst/>
      </p:bgPr>
    </p:bg>
    <p:spTree>
      <p:nvGrpSpPr>
        <p:cNvPr id="1" name=""/>
        <p:cNvGrpSpPr/>
        <p:nvPr/>
      </p:nvGrpSpPr>
      <p:grpSpPr>
        <a:xfrm>
          <a:off x="0" y="0"/>
          <a:ext cx="0" cy="0"/>
          <a:chOff x="0" y="0"/>
          <a:chExt cx="0" cy="0"/>
        </a:xfrm>
      </p:grpSpPr>
      <p:sp>
        <p:nvSpPr>
          <p:cNvPr id="2" name="Freeform 2"/>
          <p:cNvSpPr/>
          <p:nvPr/>
        </p:nvSpPr>
        <p:spPr>
          <a:xfrm>
            <a:off x="-234018" y="-4234518"/>
            <a:ext cx="18756035" cy="18756035"/>
          </a:xfrm>
          <a:custGeom>
            <a:avLst/>
            <a:gdLst/>
            <a:ahLst/>
            <a:cxnLst/>
            <a:rect l="l" t="t" r="r" b="b"/>
            <a:pathLst>
              <a:path w="18756035" h="18756035">
                <a:moveTo>
                  <a:pt x="0" y="0"/>
                </a:moveTo>
                <a:lnTo>
                  <a:pt x="18756036" y="0"/>
                </a:lnTo>
                <a:lnTo>
                  <a:pt x="18756036" y="18756036"/>
                </a:lnTo>
                <a:lnTo>
                  <a:pt x="0" y="18756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4866447" y="2542235"/>
            <a:ext cx="11558921" cy="5305258"/>
            <a:chOff x="0" y="0"/>
            <a:chExt cx="15411895" cy="7073677"/>
          </a:xfrm>
        </p:grpSpPr>
        <p:grpSp>
          <p:nvGrpSpPr>
            <p:cNvPr id="4" name="Group 4"/>
            <p:cNvGrpSpPr/>
            <p:nvPr/>
          </p:nvGrpSpPr>
          <p:grpSpPr>
            <a:xfrm>
              <a:off x="0" y="0"/>
              <a:ext cx="15411895" cy="2818080"/>
              <a:chOff x="0" y="0"/>
              <a:chExt cx="23436856" cy="4285452"/>
            </a:xfrm>
          </p:grpSpPr>
          <p:sp>
            <p:nvSpPr>
              <p:cNvPr id="5" name="Freeform 5"/>
              <p:cNvSpPr/>
              <p:nvPr/>
            </p:nvSpPr>
            <p:spPr>
              <a:xfrm>
                <a:off x="0" y="0"/>
                <a:ext cx="23436856" cy="4285452"/>
              </a:xfrm>
              <a:custGeom>
                <a:avLst/>
                <a:gdLst/>
                <a:ahLst/>
                <a:cxnLst/>
                <a:rect l="l" t="t" r="r" b="b"/>
                <a:pathLst>
                  <a:path w="23436856" h="4285452">
                    <a:moveTo>
                      <a:pt x="0" y="0"/>
                    </a:moveTo>
                    <a:lnTo>
                      <a:pt x="0" y="4285452"/>
                    </a:lnTo>
                    <a:lnTo>
                      <a:pt x="23436856" y="4285452"/>
                    </a:lnTo>
                    <a:lnTo>
                      <a:pt x="23436856" y="0"/>
                    </a:lnTo>
                    <a:lnTo>
                      <a:pt x="0" y="0"/>
                    </a:lnTo>
                    <a:close/>
                    <a:moveTo>
                      <a:pt x="23375896" y="4224492"/>
                    </a:moveTo>
                    <a:lnTo>
                      <a:pt x="59690" y="4224492"/>
                    </a:lnTo>
                    <a:lnTo>
                      <a:pt x="59690" y="59690"/>
                    </a:lnTo>
                    <a:lnTo>
                      <a:pt x="23375896" y="59690"/>
                    </a:lnTo>
                    <a:lnTo>
                      <a:pt x="23375896" y="4224492"/>
                    </a:lnTo>
                    <a:close/>
                  </a:path>
                </a:pathLst>
              </a:custGeom>
              <a:solidFill>
                <a:srgbClr val="FCFFFF"/>
              </a:solidFill>
            </p:spPr>
            <p:txBody>
              <a:bodyPr/>
              <a:lstStyle/>
              <a:p>
                <a:endParaRPr lang="en-US"/>
              </a:p>
            </p:txBody>
          </p:sp>
        </p:grpSp>
        <p:sp>
          <p:nvSpPr>
            <p:cNvPr id="6" name="TextBox 6"/>
            <p:cNvSpPr txBox="1"/>
            <p:nvPr/>
          </p:nvSpPr>
          <p:spPr>
            <a:xfrm>
              <a:off x="688578" y="704190"/>
              <a:ext cx="14034738" cy="1409700"/>
            </a:xfrm>
            <a:prstGeom prst="rect">
              <a:avLst/>
            </a:prstGeom>
          </p:spPr>
          <p:txBody>
            <a:bodyPr lIns="0" tIns="0" rIns="0" bIns="0" rtlCol="0" anchor="t">
              <a:spAutoFit/>
            </a:bodyPr>
            <a:lstStyle/>
            <a:p>
              <a:pPr algn="ctr">
                <a:lnSpc>
                  <a:spcPts val="8400"/>
                </a:lnSpc>
              </a:pPr>
              <a:r>
                <a:rPr lang="en-US" sz="7000" spc="210">
                  <a:solidFill>
                    <a:srgbClr val="FCFFFF"/>
                  </a:solidFill>
                  <a:latin typeface="Poppins Bold Bold Italics"/>
                </a:rPr>
                <a:t>Sabías que...</a:t>
              </a:r>
            </a:p>
          </p:txBody>
        </p:sp>
        <p:sp>
          <p:nvSpPr>
            <p:cNvPr id="7" name="TextBox 7"/>
            <p:cNvSpPr txBox="1"/>
            <p:nvPr/>
          </p:nvSpPr>
          <p:spPr>
            <a:xfrm>
              <a:off x="8439" y="3785647"/>
              <a:ext cx="15395017" cy="3185160"/>
            </a:xfrm>
            <a:prstGeom prst="rect">
              <a:avLst/>
            </a:prstGeom>
          </p:spPr>
          <p:txBody>
            <a:bodyPr lIns="0" tIns="0" rIns="0" bIns="0" rtlCol="0" anchor="t">
              <a:spAutoFit/>
            </a:bodyPr>
            <a:lstStyle/>
            <a:p>
              <a:pPr marL="0" lvl="0" indent="0" algn="ctr">
                <a:lnSpc>
                  <a:spcPts val="3825"/>
                </a:lnSpc>
                <a:spcBef>
                  <a:spcPct val="0"/>
                </a:spcBef>
              </a:pPr>
              <a:r>
                <a:rPr lang="en-US" sz="2550" spc="25">
                  <a:solidFill>
                    <a:srgbClr val="14181D"/>
                  </a:solidFill>
                  <a:latin typeface="Poppins Light Bold"/>
                </a:rPr>
                <a:t>El consumo de alcohol causa más de 200 enfermedades, traumatismos (por accidentes) y trastornos; además, produce 3 millones de muertes en el mundo y si no fuera poco, el alcohol es el causante de discapacidad a temprana edad e importantes pérdidas sociales y económicas en las personas.</a:t>
              </a:r>
            </a:p>
          </p:txBody>
        </p:sp>
      </p:grpSp>
      <p:sp>
        <p:nvSpPr>
          <p:cNvPr id="8" name="Freeform 8"/>
          <p:cNvSpPr/>
          <p:nvPr/>
        </p:nvSpPr>
        <p:spPr>
          <a:xfrm>
            <a:off x="-234018" y="0"/>
            <a:ext cx="10633037" cy="10389728"/>
          </a:xfrm>
          <a:custGeom>
            <a:avLst/>
            <a:gdLst/>
            <a:ahLst/>
            <a:cxnLst/>
            <a:rect l="l" t="t" r="r" b="b"/>
            <a:pathLst>
              <a:path w="10633037" h="10389728">
                <a:moveTo>
                  <a:pt x="0" y="0"/>
                </a:moveTo>
                <a:lnTo>
                  <a:pt x="10633037" y="0"/>
                </a:lnTo>
                <a:lnTo>
                  <a:pt x="10633037" y="10389728"/>
                </a:lnTo>
                <a:lnTo>
                  <a:pt x="0" y="10389728"/>
                </a:lnTo>
                <a:lnTo>
                  <a:pt x="0" y="0"/>
                </a:lnTo>
                <a:close/>
              </a:path>
            </a:pathLst>
          </a:custGeom>
          <a:blipFill>
            <a:blip r:embed="rId4">
              <a:alphaModFix amt="28000"/>
            </a:blip>
            <a:stretch>
              <a:fillRect l="-43216" r="-3442"/>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sp>
        <p:nvSpPr>
          <p:cNvPr id="2" name="Freeform 2"/>
          <p:cNvSpPr/>
          <p:nvPr/>
        </p:nvSpPr>
        <p:spPr>
          <a:xfrm>
            <a:off x="12101590" y="5326940"/>
            <a:ext cx="3864850" cy="3752418"/>
          </a:xfrm>
          <a:custGeom>
            <a:avLst/>
            <a:gdLst/>
            <a:ahLst/>
            <a:cxnLst/>
            <a:rect l="l" t="t" r="r" b="b"/>
            <a:pathLst>
              <a:path w="3864850" h="3752418">
                <a:moveTo>
                  <a:pt x="0" y="0"/>
                </a:moveTo>
                <a:lnTo>
                  <a:pt x="3864849" y="0"/>
                </a:lnTo>
                <a:lnTo>
                  <a:pt x="3864849" y="3752417"/>
                </a:lnTo>
                <a:lnTo>
                  <a:pt x="0" y="3752417"/>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TextBox 3"/>
          <p:cNvSpPr txBox="1"/>
          <p:nvPr/>
        </p:nvSpPr>
        <p:spPr>
          <a:xfrm>
            <a:off x="1465419" y="533400"/>
            <a:ext cx="13445965" cy="9124950"/>
          </a:xfrm>
          <a:prstGeom prst="rect">
            <a:avLst/>
          </a:prstGeom>
        </p:spPr>
        <p:txBody>
          <a:bodyPr lIns="0" tIns="0" rIns="0" bIns="0" rtlCol="0" anchor="t">
            <a:spAutoFit/>
          </a:bodyPr>
          <a:lstStyle/>
          <a:p>
            <a:pPr>
              <a:lnSpc>
                <a:spcPts val="4500"/>
              </a:lnSpc>
            </a:pPr>
            <a:r>
              <a:rPr lang="en-US" sz="3000" spc="30">
                <a:solidFill>
                  <a:srgbClr val="EC709A"/>
                </a:solidFill>
                <a:latin typeface="Poppins Light"/>
              </a:rPr>
              <a:t>Su consumo también puede perjudicar a otras personas, por ejemplo, a familiares, amigos, compañeros de trabajo y desconocidos, pues no debemos olvidar que somos seres sociales y a nuestro alrededor existen personas que se relacionan con nosotros y se verán afectadas, aunque no lo hayamos deseado, es por ello que muchas personas, familias y comunidades sufren las consecuencias del consumo del alcohol.</a:t>
            </a:r>
          </a:p>
          <a:p>
            <a:pPr>
              <a:lnSpc>
                <a:spcPts val="4500"/>
              </a:lnSpc>
            </a:pPr>
            <a:endParaRPr lang="en-US" sz="3000" spc="30">
              <a:solidFill>
                <a:srgbClr val="EC709A"/>
              </a:solidFill>
              <a:latin typeface="Poppins Light"/>
            </a:endParaRPr>
          </a:p>
          <a:p>
            <a:pPr>
              <a:lnSpc>
                <a:spcPts val="4500"/>
              </a:lnSpc>
            </a:pPr>
            <a:r>
              <a:rPr lang="en-US" sz="3000" spc="30">
                <a:solidFill>
                  <a:srgbClr val="0CC0DF"/>
                </a:solidFill>
                <a:latin typeface="Poppins Light"/>
              </a:rPr>
              <a:t>La OMS menciona que más de una cuarta parte de los jóvenes de 15-19 años ya son bebedores y las encuestas escolares indican que, en muchos países, el consumo de alcohol comienza antes de los 15 años. En contraste, más de la mitad de la población mundial (57%) de más de 15 años se abstuvo de beber alcohol en los últimos 12 meses, lo que indica que en la adolescencia se tiene el mayor riesgo de iniciarse en esta horrible adicción y llevarla hasta la adultez.</a:t>
            </a:r>
          </a:p>
          <a:p>
            <a:pPr>
              <a:lnSpc>
                <a:spcPts val="4500"/>
              </a:lnSpc>
            </a:pPr>
            <a:endParaRPr lang="en-US" sz="3000" spc="30">
              <a:solidFill>
                <a:srgbClr val="0CC0DF"/>
              </a:solidFill>
              <a:latin typeface="Poppins Light"/>
            </a:endParaRPr>
          </a:p>
        </p:txBody>
      </p:sp>
      <p:sp>
        <p:nvSpPr>
          <p:cNvPr id="4" name="Freeform 4"/>
          <p:cNvSpPr/>
          <p:nvPr/>
        </p:nvSpPr>
        <p:spPr>
          <a:xfrm rot="1787001">
            <a:off x="13529995" y="6340229"/>
            <a:ext cx="5631877" cy="5836142"/>
          </a:xfrm>
          <a:custGeom>
            <a:avLst/>
            <a:gdLst/>
            <a:ahLst/>
            <a:cxnLst/>
            <a:rect l="l" t="t" r="r" b="b"/>
            <a:pathLst>
              <a:path w="5631877" h="5836142">
                <a:moveTo>
                  <a:pt x="0" y="0"/>
                </a:moveTo>
                <a:lnTo>
                  <a:pt x="5631877" y="0"/>
                </a:lnTo>
                <a:lnTo>
                  <a:pt x="5631877" y="5836142"/>
                </a:lnTo>
                <a:lnTo>
                  <a:pt x="0" y="5836142"/>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rot="1787001">
            <a:off x="13529995" y="7572471"/>
            <a:ext cx="5631877" cy="5836142"/>
          </a:xfrm>
          <a:custGeom>
            <a:avLst/>
            <a:gdLst/>
            <a:ahLst/>
            <a:cxnLst/>
            <a:rect l="l" t="t" r="r" b="b"/>
            <a:pathLst>
              <a:path w="5631877" h="5836142">
                <a:moveTo>
                  <a:pt x="0" y="0"/>
                </a:moveTo>
                <a:lnTo>
                  <a:pt x="5631877" y="0"/>
                </a:lnTo>
                <a:lnTo>
                  <a:pt x="5631877" y="5836142"/>
                </a:lnTo>
                <a:lnTo>
                  <a:pt x="0" y="5836142"/>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16345933" y="-149487"/>
            <a:ext cx="3864850" cy="3752418"/>
          </a:xfrm>
          <a:custGeom>
            <a:avLst/>
            <a:gdLst/>
            <a:ahLst/>
            <a:cxnLst/>
            <a:rect l="l" t="t" r="r" b="b"/>
            <a:pathLst>
              <a:path w="3864850" h="3752418">
                <a:moveTo>
                  <a:pt x="0" y="0"/>
                </a:moveTo>
                <a:lnTo>
                  <a:pt x="3864850" y="0"/>
                </a:lnTo>
                <a:lnTo>
                  <a:pt x="3864850" y="3752418"/>
                </a:lnTo>
                <a:lnTo>
                  <a:pt x="0" y="3752418"/>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sp>
        <p:nvSpPr>
          <p:cNvPr id="2" name="Freeform 2"/>
          <p:cNvSpPr/>
          <p:nvPr/>
        </p:nvSpPr>
        <p:spPr>
          <a:xfrm>
            <a:off x="-234018" y="-4234518"/>
            <a:ext cx="18756035" cy="18756035"/>
          </a:xfrm>
          <a:custGeom>
            <a:avLst/>
            <a:gdLst/>
            <a:ahLst/>
            <a:cxnLst/>
            <a:rect l="l" t="t" r="r" b="b"/>
            <a:pathLst>
              <a:path w="18756035" h="18756035">
                <a:moveTo>
                  <a:pt x="0" y="0"/>
                </a:moveTo>
                <a:lnTo>
                  <a:pt x="18756036" y="0"/>
                </a:lnTo>
                <a:lnTo>
                  <a:pt x="18756036" y="18756036"/>
                </a:lnTo>
                <a:lnTo>
                  <a:pt x="0" y="18756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38157" y="-3581115"/>
            <a:ext cx="18679722" cy="9511410"/>
          </a:xfrm>
          <a:custGeom>
            <a:avLst/>
            <a:gdLst/>
            <a:ahLst/>
            <a:cxnLst/>
            <a:rect l="l" t="t" r="r" b="b"/>
            <a:pathLst>
              <a:path w="18679722" h="9511410">
                <a:moveTo>
                  <a:pt x="0" y="0"/>
                </a:moveTo>
                <a:lnTo>
                  <a:pt x="18679722" y="0"/>
                </a:lnTo>
                <a:lnTo>
                  <a:pt x="18679722" y="9511410"/>
                </a:lnTo>
                <a:lnTo>
                  <a:pt x="0" y="9511410"/>
                </a:lnTo>
                <a:lnTo>
                  <a:pt x="0" y="0"/>
                </a:lnTo>
                <a:close/>
              </a:path>
            </a:pathLst>
          </a:custGeom>
          <a:blipFill>
            <a:blip r:embed="rId4">
              <a:alphaModFix amt="30000"/>
            </a:blip>
            <a:stretch>
              <a:fillRect t="-22305" b="-8540"/>
            </a:stretch>
          </a:blipFill>
        </p:spPr>
        <p:txBody>
          <a:bodyPr/>
          <a:lstStyle/>
          <a:p>
            <a:endParaRPr lang="en-US"/>
          </a:p>
        </p:txBody>
      </p:sp>
      <p:sp>
        <p:nvSpPr>
          <p:cNvPr id="4" name="TextBox 4"/>
          <p:cNvSpPr txBox="1"/>
          <p:nvPr/>
        </p:nvSpPr>
        <p:spPr>
          <a:xfrm>
            <a:off x="2635893" y="6265576"/>
            <a:ext cx="13578511" cy="3865245"/>
          </a:xfrm>
          <a:prstGeom prst="rect">
            <a:avLst/>
          </a:prstGeom>
        </p:spPr>
        <p:txBody>
          <a:bodyPr lIns="0" tIns="0" rIns="0" bIns="0" rtlCol="0" anchor="t">
            <a:spAutoFit/>
          </a:bodyPr>
          <a:lstStyle/>
          <a:p>
            <a:pPr algn="ctr">
              <a:lnSpc>
                <a:spcPts val="3825"/>
              </a:lnSpc>
            </a:pPr>
            <a:r>
              <a:rPr lang="en-US" sz="2550" spc="25">
                <a:solidFill>
                  <a:srgbClr val="14181D"/>
                </a:solidFill>
                <a:latin typeface="Poppins Light"/>
              </a:rPr>
              <a:t>El consumo del alcohol en la adolescencia puede afectar el desarrollo del cerebro, la capacidad de tener relaciones saludables y la posibilidad de llevar un estilo de vida saludable. Puede empeorar el rendimiento escolar y llevar a comportamientos sexuales de riesgo, así como también pueden tener mayor riesgo de vivir situaciones de violencia, ya sea como víctimas o victimarios.  Puede reducir la capacidad de autocontrol y de evaluación de los riesgos lo que puede provocar terminar en situaciones muy desafortunadas y peligrosas. </a:t>
            </a:r>
          </a:p>
          <a:p>
            <a:pPr algn="ctr">
              <a:lnSpc>
                <a:spcPts val="3825"/>
              </a:lnSpc>
            </a:pPr>
            <a:endParaRPr lang="en-US" sz="2550" spc="25">
              <a:solidFill>
                <a:srgbClr val="14181D"/>
              </a:solidFill>
              <a:latin typeface="Poppins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grpSp>
        <p:nvGrpSpPr>
          <p:cNvPr id="2" name="Group 2"/>
          <p:cNvGrpSpPr/>
          <p:nvPr/>
        </p:nvGrpSpPr>
        <p:grpSpPr>
          <a:xfrm>
            <a:off x="1131105" y="4537805"/>
            <a:ext cx="16025790" cy="4105081"/>
            <a:chOff x="0" y="0"/>
            <a:chExt cx="32493875" cy="8323458"/>
          </a:xfrm>
        </p:grpSpPr>
        <p:sp>
          <p:nvSpPr>
            <p:cNvPr id="3" name="Freeform 3"/>
            <p:cNvSpPr/>
            <p:nvPr/>
          </p:nvSpPr>
          <p:spPr>
            <a:xfrm>
              <a:off x="0" y="0"/>
              <a:ext cx="32493874" cy="8323458"/>
            </a:xfrm>
            <a:custGeom>
              <a:avLst/>
              <a:gdLst/>
              <a:ahLst/>
              <a:cxnLst/>
              <a:rect l="l" t="t" r="r" b="b"/>
              <a:pathLst>
                <a:path w="32493874" h="8323458">
                  <a:moveTo>
                    <a:pt x="0" y="0"/>
                  </a:moveTo>
                  <a:lnTo>
                    <a:pt x="0" y="8323458"/>
                  </a:lnTo>
                  <a:lnTo>
                    <a:pt x="32493874" y="8323458"/>
                  </a:lnTo>
                  <a:lnTo>
                    <a:pt x="32493874" y="0"/>
                  </a:lnTo>
                  <a:lnTo>
                    <a:pt x="0" y="0"/>
                  </a:lnTo>
                  <a:close/>
                  <a:moveTo>
                    <a:pt x="32432913" y="8262497"/>
                  </a:moveTo>
                  <a:lnTo>
                    <a:pt x="59690" y="8262497"/>
                  </a:lnTo>
                  <a:lnTo>
                    <a:pt x="59690" y="59690"/>
                  </a:lnTo>
                  <a:lnTo>
                    <a:pt x="32432913" y="59690"/>
                  </a:lnTo>
                  <a:lnTo>
                    <a:pt x="32432913" y="8262497"/>
                  </a:lnTo>
                  <a:close/>
                </a:path>
              </a:pathLst>
            </a:custGeom>
            <a:solidFill>
              <a:srgbClr val="EC709A"/>
            </a:solidFill>
          </p:spPr>
          <p:txBody>
            <a:bodyPr/>
            <a:lstStyle/>
            <a:p>
              <a:endParaRPr lang="en-US"/>
            </a:p>
          </p:txBody>
        </p:sp>
      </p:grpSp>
      <p:sp>
        <p:nvSpPr>
          <p:cNvPr id="4" name="TextBox 4"/>
          <p:cNvSpPr txBox="1"/>
          <p:nvPr/>
        </p:nvSpPr>
        <p:spPr>
          <a:xfrm>
            <a:off x="1613848" y="781876"/>
            <a:ext cx="15060305" cy="3171825"/>
          </a:xfrm>
          <a:prstGeom prst="rect">
            <a:avLst/>
          </a:prstGeom>
        </p:spPr>
        <p:txBody>
          <a:bodyPr lIns="0" tIns="0" rIns="0" bIns="0" rtlCol="0" anchor="t">
            <a:spAutoFit/>
          </a:bodyPr>
          <a:lstStyle/>
          <a:p>
            <a:pPr algn="ctr">
              <a:lnSpc>
                <a:spcPts val="8400"/>
              </a:lnSpc>
            </a:pPr>
            <a:r>
              <a:rPr lang="en-US" sz="7000" spc="210">
                <a:solidFill>
                  <a:srgbClr val="0CC0DF"/>
                </a:solidFill>
                <a:latin typeface="Poppins Bold Bold Italics"/>
              </a:rPr>
              <a:t>Factores que pueden influir en el consumo de alcohol en la adolescencia</a:t>
            </a:r>
          </a:p>
        </p:txBody>
      </p:sp>
      <p:sp>
        <p:nvSpPr>
          <p:cNvPr id="5" name="TextBox 5"/>
          <p:cNvSpPr txBox="1"/>
          <p:nvPr/>
        </p:nvSpPr>
        <p:spPr>
          <a:xfrm>
            <a:off x="2374268" y="5469592"/>
            <a:ext cx="13426671" cy="2615565"/>
          </a:xfrm>
          <a:prstGeom prst="rect">
            <a:avLst/>
          </a:prstGeom>
        </p:spPr>
        <p:txBody>
          <a:bodyPr lIns="0" tIns="0" rIns="0" bIns="0" rtlCol="0" anchor="t">
            <a:spAutoFit/>
          </a:bodyPr>
          <a:lstStyle/>
          <a:p>
            <a:pPr algn="ctr">
              <a:lnSpc>
                <a:spcPts val="3524"/>
              </a:lnSpc>
            </a:pPr>
            <a:r>
              <a:rPr lang="en-US" sz="2349" spc="23">
                <a:solidFill>
                  <a:srgbClr val="EC709A"/>
                </a:solidFill>
                <a:latin typeface="Poppins Light"/>
              </a:rPr>
              <a:t>Sin duda los factores que pueden influir en el consumo del alcohol en la adolescencia son muchos, puesto que es una etapa en la que ocurren importantes cambios físicos, cognitivos, sociales y emocionales, y el consumo de esta sustancia puede alterar el crecimiento saludable en las áreas ya mencionadas. Los principales factores que influyen en el consumo del alcohol en la adolescencia son los siguientes:</a:t>
            </a:r>
          </a:p>
          <a:p>
            <a:pPr algn="ctr">
              <a:lnSpc>
                <a:spcPts val="3525"/>
              </a:lnSpc>
            </a:pPr>
            <a:endParaRPr lang="en-US" sz="2349" spc="23">
              <a:solidFill>
                <a:srgbClr val="EC709A"/>
              </a:solidFill>
              <a:latin typeface="Poppins Light"/>
            </a:endParaRPr>
          </a:p>
        </p:txBody>
      </p:sp>
      <p:grpSp>
        <p:nvGrpSpPr>
          <p:cNvPr id="6" name="Group 6"/>
          <p:cNvGrpSpPr/>
          <p:nvPr/>
        </p:nvGrpSpPr>
        <p:grpSpPr>
          <a:xfrm>
            <a:off x="3763912" y="4347966"/>
            <a:ext cx="379677" cy="379677"/>
            <a:chOff x="0" y="0"/>
            <a:chExt cx="6350000" cy="6350000"/>
          </a:xfrm>
        </p:grpSpPr>
        <p:sp>
          <p:nvSpPr>
            <p:cNvPr id="7" name="Freeform 7"/>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C709A"/>
            </a:solidFill>
          </p:spPr>
          <p:txBody>
            <a:bodyPr/>
            <a:lstStyle/>
            <a:p>
              <a:endParaRPr lang="en-US"/>
            </a:p>
          </p:txBody>
        </p:sp>
      </p:grpSp>
      <p:grpSp>
        <p:nvGrpSpPr>
          <p:cNvPr id="8" name="Group 8"/>
          <p:cNvGrpSpPr/>
          <p:nvPr/>
        </p:nvGrpSpPr>
        <p:grpSpPr>
          <a:xfrm>
            <a:off x="8954161" y="4347966"/>
            <a:ext cx="379677" cy="379677"/>
            <a:chOff x="0" y="0"/>
            <a:chExt cx="6350000" cy="6350000"/>
          </a:xfrm>
        </p:grpSpPr>
        <p:sp>
          <p:nvSpPr>
            <p:cNvPr id="9" name="Freeform 9"/>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C709A"/>
            </a:solidFill>
          </p:spPr>
          <p:txBody>
            <a:bodyPr/>
            <a:lstStyle/>
            <a:p>
              <a:endParaRPr lang="en-US"/>
            </a:p>
          </p:txBody>
        </p:sp>
      </p:grpSp>
      <p:grpSp>
        <p:nvGrpSpPr>
          <p:cNvPr id="10" name="Group 10"/>
          <p:cNvGrpSpPr/>
          <p:nvPr/>
        </p:nvGrpSpPr>
        <p:grpSpPr>
          <a:xfrm>
            <a:off x="14144411" y="4347966"/>
            <a:ext cx="379677" cy="379677"/>
            <a:chOff x="0" y="0"/>
            <a:chExt cx="6350000" cy="6350000"/>
          </a:xfrm>
        </p:grpSpPr>
        <p:sp>
          <p:nvSpPr>
            <p:cNvPr id="11" name="Freeform 11"/>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EC709A"/>
            </a:solidFill>
          </p:spPr>
          <p:txBody>
            <a:bodyPr/>
            <a:lstStyle/>
            <a:p>
              <a:endParaRPr lang="en-US"/>
            </a:p>
          </p:txBody>
        </p:sp>
      </p:grpSp>
      <p:sp>
        <p:nvSpPr>
          <p:cNvPr id="12" name="Freeform 12"/>
          <p:cNvSpPr/>
          <p:nvPr/>
        </p:nvSpPr>
        <p:spPr>
          <a:xfrm rot="-9562250">
            <a:off x="-2819406" y="-2143110"/>
            <a:ext cx="5072035" cy="5255994"/>
          </a:xfrm>
          <a:custGeom>
            <a:avLst/>
            <a:gdLst/>
            <a:ahLst/>
            <a:cxnLst/>
            <a:rect l="l" t="t" r="r" b="b"/>
            <a:pathLst>
              <a:path w="5072035" h="5255994">
                <a:moveTo>
                  <a:pt x="0" y="0"/>
                </a:moveTo>
                <a:lnTo>
                  <a:pt x="5072035" y="0"/>
                </a:lnTo>
                <a:lnTo>
                  <a:pt x="5072035" y="5255995"/>
                </a:lnTo>
                <a:lnTo>
                  <a:pt x="0" y="5255995"/>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3" name="Freeform 13"/>
          <p:cNvSpPr/>
          <p:nvPr/>
        </p:nvSpPr>
        <p:spPr>
          <a:xfrm rot="-9562250">
            <a:off x="-3140204" y="-3254580"/>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4" name="Freeform 14"/>
          <p:cNvSpPr/>
          <p:nvPr/>
        </p:nvSpPr>
        <p:spPr>
          <a:xfrm rot="1459530">
            <a:off x="15996153" y="7891218"/>
            <a:ext cx="5072035" cy="5255994"/>
          </a:xfrm>
          <a:custGeom>
            <a:avLst/>
            <a:gdLst/>
            <a:ahLst/>
            <a:cxnLst/>
            <a:rect l="l" t="t" r="r" b="b"/>
            <a:pathLst>
              <a:path w="5072035" h="5255994">
                <a:moveTo>
                  <a:pt x="0" y="0"/>
                </a:moveTo>
                <a:lnTo>
                  <a:pt x="5072034" y="0"/>
                </a:lnTo>
                <a:lnTo>
                  <a:pt x="5072034" y="5255995"/>
                </a:lnTo>
                <a:lnTo>
                  <a:pt x="0" y="5255995"/>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15" name="Freeform 15"/>
          <p:cNvSpPr/>
          <p:nvPr/>
        </p:nvSpPr>
        <p:spPr>
          <a:xfrm rot="1459530">
            <a:off x="15996153" y="8944105"/>
            <a:ext cx="5072035" cy="5255994"/>
          </a:xfrm>
          <a:custGeom>
            <a:avLst/>
            <a:gdLst/>
            <a:ahLst/>
            <a:cxnLst/>
            <a:rect l="l" t="t" r="r" b="b"/>
            <a:pathLst>
              <a:path w="5072035" h="5255994">
                <a:moveTo>
                  <a:pt x="0" y="0"/>
                </a:moveTo>
                <a:lnTo>
                  <a:pt x="5072034" y="0"/>
                </a:lnTo>
                <a:lnTo>
                  <a:pt x="5072034"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sp>
        <p:nvSpPr>
          <p:cNvPr id="2" name="Freeform 2"/>
          <p:cNvSpPr/>
          <p:nvPr/>
        </p:nvSpPr>
        <p:spPr>
          <a:xfrm>
            <a:off x="-234018" y="-4234518"/>
            <a:ext cx="18756035" cy="18756035"/>
          </a:xfrm>
          <a:custGeom>
            <a:avLst/>
            <a:gdLst/>
            <a:ahLst/>
            <a:cxnLst/>
            <a:rect l="l" t="t" r="r" b="b"/>
            <a:pathLst>
              <a:path w="18756035" h="18756035">
                <a:moveTo>
                  <a:pt x="0" y="0"/>
                </a:moveTo>
                <a:lnTo>
                  <a:pt x="18756036" y="0"/>
                </a:lnTo>
                <a:lnTo>
                  <a:pt x="18756036" y="18756036"/>
                </a:lnTo>
                <a:lnTo>
                  <a:pt x="0" y="18756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482663">
            <a:off x="15300371" y="7533895"/>
            <a:ext cx="3552145" cy="3448810"/>
          </a:xfrm>
          <a:custGeom>
            <a:avLst/>
            <a:gdLst/>
            <a:ahLst/>
            <a:cxnLst/>
            <a:rect l="l" t="t" r="r" b="b"/>
            <a:pathLst>
              <a:path w="3552145" h="3448810">
                <a:moveTo>
                  <a:pt x="0" y="0"/>
                </a:moveTo>
                <a:lnTo>
                  <a:pt x="3552146" y="0"/>
                </a:lnTo>
                <a:lnTo>
                  <a:pt x="3552146" y="3448810"/>
                </a:lnTo>
                <a:lnTo>
                  <a:pt x="0" y="3448810"/>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7104152">
            <a:off x="14540427" y="-817105"/>
            <a:ext cx="5072035" cy="5255994"/>
          </a:xfrm>
          <a:custGeom>
            <a:avLst/>
            <a:gdLst/>
            <a:ahLst/>
            <a:cxnLst/>
            <a:rect l="l" t="t" r="r" b="b"/>
            <a:pathLst>
              <a:path w="5072035" h="5255994">
                <a:moveTo>
                  <a:pt x="0" y="0"/>
                </a:moveTo>
                <a:lnTo>
                  <a:pt x="5072034" y="0"/>
                </a:lnTo>
                <a:lnTo>
                  <a:pt x="5072034" y="5255994"/>
                </a:lnTo>
                <a:lnTo>
                  <a:pt x="0" y="5255994"/>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5" name="Freeform 5"/>
          <p:cNvSpPr/>
          <p:nvPr/>
        </p:nvSpPr>
        <p:spPr>
          <a:xfrm rot="-7104152">
            <a:off x="15986000" y="-1599297"/>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11929031" y="2235390"/>
            <a:ext cx="5330269" cy="5330269"/>
          </a:xfrm>
          <a:custGeom>
            <a:avLst/>
            <a:gdLst/>
            <a:ahLst/>
            <a:cxnLst/>
            <a:rect l="l" t="t" r="r" b="b"/>
            <a:pathLst>
              <a:path w="5330269" h="5330269">
                <a:moveTo>
                  <a:pt x="0" y="0"/>
                </a:moveTo>
                <a:lnTo>
                  <a:pt x="5330269" y="0"/>
                </a:lnTo>
                <a:lnTo>
                  <a:pt x="5330269" y="5330270"/>
                </a:lnTo>
                <a:lnTo>
                  <a:pt x="0" y="5330270"/>
                </a:lnTo>
                <a:lnTo>
                  <a:pt x="0" y="0"/>
                </a:lnTo>
                <a:close/>
              </a:path>
            </a:pathLst>
          </a:custGeom>
          <a:blipFill>
            <a:blip r:embed="rId8"/>
            <a:stretch>
              <a:fillRect/>
            </a:stretch>
          </a:blipFill>
        </p:spPr>
        <p:txBody>
          <a:bodyPr/>
          <a:lstStyle/>
          <a:p>
            <a:endParaRPr lang="en-US"/>
          </a:p>
        </p:txBody>
      </p:sp>
      <p:sp>
        <p:nvSpPr>
          <p:cNvPr id="7" name="TextBox 7"/>
          <p:cNvSpPr txBox="1"/>
          <p:nvPr/>
        </p:nvSpPr>
        <p:spPr>
          <a:xfrm>
            <a:off x="905256" y="520418"/>
            <a:ext cx="10502557" cy="9179489"/>
          </a:xfrm>
          <a:prstGeom prst="rect">
            <a:avLst/>
          </a:prstGeom>
        </p:spPr>
        <p:txBody>
          <a:bodyPr lIns="0" tIns="0" rIns="0" bIns="0" rtlCol="0" anchor="t">
            <a:spAutoFit/>
          </a:bodyPr>
          <a:lstStyle/>
          <a:p>
            <a:pPr marL="500570" lvl="1" indent="-250285">
              <a:lnSpc>
                <a:spcPts val="3477"/>
              </a:lnSpc>
              <a:buFont typeface="Arial"/>
              <a:buChar char="•"/>
            </a:pPr>
            <a:r>
              <a:rPr lang="en-US" sz="2318" spc="23">
                <a:solidFill>
                  <a:srgbClr val="14181D"/>
                </a:solidFill>
                <a:latin typeface="Poppins Light"/>
              </a:rPr>
              <a:t>Los factores relacionados con la crianza, es decir, acceso a bebidas en el hogar, falta de supervisión, la ausencia de reglas y el comportamiento de los amigos y compañeros pueden ejercer una fuerte influencia social en el consumo de alcohol en esta etapa.</a:t>
            </a:r>
          </a:p>
          <a:p>
            <a:pPr marL="500570" lvl="1" indent="-250285">
              <a:lnSpc>
                <a:spcPts val="3477"/>
              </a:lnSpc>
              <a:buFont typeface="Arial"/>
              <a:buChar char="•"/>
            </a:pPr>
            <a:r>
              <a:rPr lang="en-US" sz="2318" spc="23">
                <a:solidFill>
                  <a:srgbClr val="14181D"/>
                </a:solidFill>
                <a:latin typeface="Poppins Light"/>
              </a:rPr>
              <a:t>La exposición constante a los anuncios y las promociones de bebidas alcohólicas aumentan las probabilidades de un consumo precoz. </a:t>
            </a:r>
          </a:p>
          <a:p>
            <a:pPr marL="500570" lvl="1" indent="-250285">
              <a:lnSpc>
                <a:spcPts val="3477"/>
              </a:lnSpc>
              <a:buFont typeface="Arial"/>
              <a:buChar char="•"/>
            </a:pPr>
            <a:r>
              <a:rPr lang="en-US" sz="2318" spc="23">
                <a:solidFill>
                  <a:srgbClr val="14181D"/>
                </a:solidFill>
                <a:latin typeface="Poppins Light"/>
              </a:rPr>
              <a:t>Cuando le dan “Me gusta”, descargan o comparten anuncios en las redes sociales relacionados con bebidas alcohólicas también puede incidir en el consumo del mismo. </a:t>
            </a:r>
          </a:p>
          <a:p>
            <a:pPr marL="500570" lvl="1" indent="-250285">
              <a:lnSpc>
                <a:spcPts val="3477"/>
              </a:lnSpc>
              <a:buFont typeface="Arial"/>
              <a:buChar char="•"/>
            </a:pPr>
            <a:r>
              <a:rPr lang="en-US" sz="2318" spc="23">
                <a:solidFill>
                  <a:srgbClr val="14181D"/>
                </a:solidFill>
                <a:latin typeface="Poppins Light"/>
              </a:rPr>
              <a:t>El precio bajo y la gran disponibilidad comercial dan las condiciones óptimas para la ingesta.</a:t>
            </a:r>
          </a:p>
          <a:p>
            <a:pPr marL="500570" lvl="1" indent="-250285">
              <a:lnSpc>
                <a:spcPts val="3477"/>
              </a:lnSpc>
              <a:buFont typeface="Arial"/>
              <a:buChar char="•"/>
            </a:pPr>
            <a:r>
              <a:rPr lang="en-US" sz="2318" spc="23">
                <a:solidFill>
                  <a:srgbClr val="14181D"/>
                </a:solidFill>
                <a:latin typeface="Poppins Light"/>
              </a:rPr>
              <a:t>Los trastornos de salud mental como la depresión y la ansiedad pueden aumentar las probabilidades de consumo.</a:t>
            </a:r>
          </a:p>
          <a:p>
            <a:pPr marL="500570" lvl="1" indent="-250285">
              <a:lnSpc>
                <a:spcPts val="3477"/>
              </a:lnSpc>
              <a:buFont typeface="Arial"/>
              <a:buChar char="•"/>
            </a:pPr>
            <a:r>
              <a:rPr lang="en-US" sz="2318" spc="23">
                <a:solidFill>
                  <a:srgbClr val="14181D"/>
                </a:solidFill>
                <a:latin typeface="Poppins Light"/>
              </a:rPr>
              <a:t>Cuando se sufre situaciones de violencia o es testigo de ella se tiene un mayor riesgo de consumir alcohol.</a:t>
            </a:r>
          </a:p>
          <a:p>
            <a:pPr marL="500570" lvl="1" indent="-250285">
              <a:lnSpc>
                <a:spcPts val="3477"/>
              </a:lnSpc>
              <a:buFont typeface="Arial"/>
              <a:buChar char="•"/>
            </a:pPr>
            <a:r>
              <a:rPr lang="en-US" sz="2318" spc="23">
                <a:solidFill>
                  <a:srgbClr val="14181D"/>
                </a:solidFill>
                <a:latin typeface="Poppins Light"/>
              </a:rPr>
              <a:t>La presión social sin duda puede ser uno de los factores más determinantes para iniciar un consumo precoz, debido a que, si el grupo incita al consumo, es muy probable que el adolescente lo haga para no defraudar al grupo. </a:t>
            </a:r>
          </a:p>
          <a:p>
            <a:pPr>
              <a:lnSpc>
                <a:spcPts val="3477"/>
              </a:lnSpc>
            </a:pPr>
            <a:endParaRPr lang="en-US" sz="2318" spc="23">
              <a:solidFill>
                <a:srgbClr val="14181D"/>
              </a:solidFill>
              <a:latin typeface="Poppins Ligh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CFFFF"/>
        </a:solidFill>
        <a:effectLst/>
      </p:bgPr>
    </p:bg>
    <p:spTree>
      <p:nvGrpSpPr>
        <p:cNvPr id="1" name=""/>
        <p:cNvGrpSpPr/>
        <p:nvPr/>
      </p:nvGrpSpPr>
      <p:grpSpPr>
        <a:xfrm>
          <a:off x="0" y="0"/>
          <a:ext cx="0" cy="0"/>
          <a:chOff x="0" y="0"/>
          <a:chExt cx="0" cy="0"/>
        </a:xfrm>
      </p:grpSpPr>
      <p:sp>
        <p:nvSpPr>
          <p:cNvPr id="2" name="TextBox 2"/>
          <p:cNvSpPr txBox="1"/>
          <p:nvPr/>
        </p:nvSpPr>
        <p:spPr>
          <a:xfrm>
            <a:off x="1028700" y="923925"/>
            <a:ext cx="5991802" cy="4219575"/>
          </a:xfrm>
          <a:prstGeom prst="rect">
            <a:avLst/>
          </a:prstGeom>
        </p:spPr>
        <p:txBody>
          <a:bodyPr lIns="0" tIns="0" rIns="0" bIns="0" rtlCol="0" anchor="t">
            <a:spAutoFit/>
          </a:bodyPr>
          <a:lstStyle/>
          <a:p>
            <a:pPr>
              <a:lnSpc>
                <a:spcPts val="8399"/>
              </a:lnSpc>
            </a:pPr>
            <a:r>
              <a:rPr lang="en-US" sz="6999" spc="209">
                <a:solidFill>
                  <a:srgbClr val="EC709A"/>
                </a:solidFill>
                <a:latin typeface="Poppins Bold Bold Italics"/>
              </a:rPr>
              <a:t>¿Qué puedo hacer?</a:t>
            </a:r>
          </a:p>
          <a:p>
            <a:pPr>
              <a:lnSpc>
                <a:spcPts val="8400"/>
              </a:lnSpc>
            </a:pPr>
            <a:endParaRPr lang="en-US" sz="6999" spc="209">
              <a:solidFill>
                <a:srgbClr val="EC709A"/>
              </a:solidFill>
              <a:latin typeface="Poppins Bold Bold Italics"/>
            </a:endParaRPr>
          </a:p>
        </p:txBody>
      </p:sp>
      <p:sp>
        <p:nvSpPr>
          <p:cNvPr id="3" name="TextBox 3"/>
          <p:cNvSpPr txBox="1"/>
          <p:nvPr/>
        </p:nvSpPr>
        <p:spPr>
          <a:xfrm>
            <a:off x="8206816" y="933450"/>
            <a:ext cx="8288406" cy="7277177"/>
          </a:xfrm>
          <a:prstGeom prst="rect">
            <a:avLst/>
          </a:prstGeom>
        </p:spPr>
        <p:txBody>
          <a:bodyPr lIns="0" tIns="0" rIns="0" bIns="0" rtlCol="0" anchor="t">
            <a:spAutoFit/>
          </a:bodyPr>
          <a:lstStyle/>
          <a:p>
            <a:pPr>
              <a:lnSpc>
                <a:spcPts val="4792"/>
              </a:lnSpc>
            </a:pPr>
            <a:r>
              <a:rPr lang="en-US" sz="3194" spc="31">
                <a:solidFill>
                  <a:srgbClr val="0CC0DF"/>
                </a:solidFill>
                <a:latin typeface="Poppins Light"/>
              </a:rPr>
              <a:t>Sin duda, vivir la adolescencia ya será un trayecto interesante en tu vida que traerá probablemente muchas situaciones en las que te sientas abrumado o poco entendido. Los factores mencionados anteriormente pueden influir o no en iniciar con el consumo de alcohol, y para esto a continuación, se mencionan cinco estrategias que te ayudarán a mantenerte alejado de esta sustancia. </a:t>
            </a:r>
          </a:p>
          <a:p>
            <a:pPr>
              <a:lnSpc>
                <a:spcPts val="4792"/>
              </a:lnSpc>
            </a:pPr>
            <a:endParaRPr lang="en-US" sz="3194" spc="31">
              <a:solidFill>
                <a:srgbClr val="0CC0DF"/>
              </a:solidFill>
              <a:latin typeface="Poppins Light"/>
            </a:endParaRPr>
          </a:p>
        </p:txBody>
      </p:sp>
      <p:sp>
        <p:nvSpPr>
          <p:cNvPr id="4" name="Freeform 4"/>
          <p:cNvSpPr/>
          <p:nvPr/>
        </p:nvSpPr>
        <p:spPr>
          <a:xfrm rot="482663">
            <a:off x="908904" y="5426485"/>
            <a:ext cx="4340704" cy="4214429"/>
          </a:xfrm>
          <a:custGeom>
            <a:avLst/>
            <a:gdLst/>
            <a:ahLst/>
            <a:cxnLst/>
            <a:rect l="l" t="t" r="r" b="b"/>
            <a:pathLst>
              <a:path w="4340704" h="4214429">
                <a:moveTo>
                  <a:pt x="0" y="0"/>
                </a:moveTo>
                <a:lnTo>
                  <a:pt x="4340704" y="0"/>
                </a:lnTo>
                <a:lnTo>
                  <a:pt x="4340704" y="4214429"/>
                </a:lnTo>
                <a:lnTo>
                  <a:pt x="0" y="4214429"/>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798684">
            <a:off x="-710400" y="7192814"/>
            <a:ext cx="5072035" cy="5255994"/>
          </a:xfrm>
          <a:custGeom>
            <a:avLst/>
            <a:gdLst/>
            <a:ahLst/>
            <a:cxnLst/>
            <a:rect l="l" t="t" r="r" b="b"/>
            <a:pathLst>
              <a:path w="5072035" h="5255994">
                <a:moveTo>
                  <a:pt x="0" y="0"/>
                </a:moveTo>
                <a:lnTo>
                  <a:pt x="5072034" y="0"/>
                </a:lnTo>
                <a:lnTo>
                  <a:pt x="5072034"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5798684">
            <a:off x="-1397384" y="8025115"/>
            <a:ext cx="5072035" cy="5255994"/>
          </a:xfrm>
          <a:custGeom>
            <a:avLst/>
            <a:gdLst/>
            <a:ahLst/>
            <a:cxnLst/>
            <a:rect l="l" t="t" r="r" b="b"/>
            <a:pathLst>
              <a:path w="5072035" h="5255994">
                <a:moveTo>
                  <a:pt x="0" y="0"/>
                </a:moveTo>
                <a:lnTo>
                  <a:pt x="5072035" y="0"/>
                </a:lnTo>
                <a:lnTo>
                  <a:pt x="5072035" y="5255995"/>
                </a:lnTo>
                <a:lnTo>
                  <a:pt x="0" y="5255995"/>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482663">
            <a:off x="16290238" y="-467059"/>
            <a:ext cx="4340704" cy="4214429"/>
          </a:xfrm>
          <a:custGeom>
            <a:avLst/>
            <a:gdLst/>
            <a:ahLst/>
            <a:cxnLst/>
            <a:rect l="l" t="t" r="r" b="b"/>
            <a:pathLst>
              <a:path w="4340704" h="4214429">
                <a:moveTo>
                  <a:pt x="0" y="0"/>
                </a:moveTo>
                <a:lnTo>
                  <a:pt x="4340704" y="0"/>
                </a:lnTo>
                <a:lnTo>
                  <a:pt x="4340704" y="4214429"/>
                </a:lnTo>
                <a:lnTo>
                  <a:pt x="0" y="4214429"/>
                </a:lnTo>
                <a:lnTo>
                  <a:pt x="0" y="0"/>
                </a:lnTo>
                <a:close/>
              </a:path>
            </a:pathLst>
          </a:custGeom>
          <a:blipFill>
            <a:blip r:embed="rId2">
              <a:alphaModFix amt="19999"/>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C709A"/>
        </a:solidFill>
        <a:effectLst/>
      </p:bgPr>
    </p:bg>
    <p:spTree>
      <p:nvGrpSpPr>
        <p:cNvPr id="1" name=""/>
        <p:cNvGrpSpPr/>
        <p:nvPr/>
      </p:nvGrpSpPr>
      <p:grpSpPr>
        <a:xfrm>
          <a:off x="0" y="0"/>
          <a:ext cx="0" cy="0"/>
          <a:chOff x="0" y="0"/>
          <a:chExt cx="0" cy="0"/>
        </a:xfrm>
      </p:grpSpPr>
      <p:sp>
        <p:nvSpPr>
          <p:cNvPr id="2" name="Freeform 2"/>
          <p:cNvSpPr/>
          <p:nvPr/>
        </p:nvSpPr>
        <p:spPr>
          <a:xfrm>
            <a:off x="-234018" y="-4234518"/>
            <a:ext cx="18756035" cy="18756035"/>
          </a:xfrm>
          <a:custGeom>
            <a:avLst/>
            <a:gdLst/>
            <a:ahLst/>
            <a:cxnLst/>
            <a:rect l="l" t="t" r="r" b="b"/>
            <a:pathLst>
              <a:path w="18756035" h="18756035">
                <a:moveTo>
                  <a:pt x="0" y="0"/>
                </a:moveTo>
                <a:lnTo>
                  <a:pt x="18756036" y="0"/>
                </a:lnTo>
                <a:lnTo>
                  <a:pt x="18756036" y="18756036"/>
                </a:lnTo>
                <a:lnTo>
                  <a:pt x="0" y="1875603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rot="-4253783">
            <a:off x="15126665" y="-2017955"/>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4">
              <a:alphaModFix amt="19999"/>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rot="-4253783">
            <a:off x="16377300" y="-2129651"/>
            <a:ext cx="5072035" cy="5255994"/>
          </a:xfrm>
          <a:custGeom>
            <a:avLst/>
            <a:gdLst/>
            <a:ahLst/>
            <a:cxnLst/>
            <a:rect l="l" t="t" r="r" b="b"/>
            <a:pathLst>
              <a:path w="5072035" h="5255994">
                <a:moveTo>
                  <a:pt x="0" y="0"/>
                </a:moveTo>
                <a:lnTo>
                  <a:pt x="5072035" y="0"/>
                </a:lnTo>
                <a:lnTo>
                  <a:pt x="5072035" y="5255994"/>
                </a:lnTo>
                <a:lnTo>
                  <a:pt x="0" y="5255994"/>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grpSp>
        <p:nvGrpSpPr>
          <p:cNvPr id="5" name="Group 5"/>
          <p:cNvGrpSpPr/>
          <p:nvPr/>
        </p:nvGrpSpPr>
        <p:grpSpPr>
          <a:xfrm>
            <a:off x="2660059" y="4259679"/>
            <a:ext cx="4927578" cy="5667337"/>
            <a:chOff x="0" y="0"/>
            <a:chExt cx="9071788" cy="10433702"/>
          </a:xfrm>
        </p:grpSpPr>
        <p:sp>
          <p:nvSpPr>
            <p:cNvPr id="6" name="Freeform 6"/>
            <p:cNvSpPr/>
            <p:nvPr/>
          </p:nvSpPr>
          <p:spPr>
            <a:xfrm>
              <a:off x="0" y="0"/>
              <a:ext cx="9071788" cy="10433701"/>
            </a:xfrm>
            <a:custGeom>
              <a:avLst/>
              <a:gdLst/>
              <a:ahLst/>
              <a:cxnLst/>
              <a:rect l="l" t="t" r="r" b="b"/>
              <a:pathLst>
                <a:path w="9071788" h="10433701">
                  <a:moveTo>
                    <a:pt x="0" y="0"/>
                  </a:moveTo>
                  <a:lnTo>
                    <a:pt x="0" y="10433701"/>
                  </a:lnTo>
                  <a:lnTo>
                    <a:pt x="9071788" y="10433701"/>
                  </a:lnTo>
                  <a:lnTo>
                    <a:pt x="9071788" y="0"/>
                  </a:lnTo>
                  <a:lnTo>
                    <a:pt x="0" y="0"/>
                  </a:lnTo>
                  <a:close/>
                  <a:moveTo>
                    <a:pt x="9010828" y="10372741"/>
                  </a:moveTo>
                  <a:lnTo>
                    <a:pt x="59690" y="10372741"/>
                  </a:lnTo>
                  <a:lnTo>
                    <a:pt x="59690" y="59690"/>
                  </a:lnTo>
                  <a:lnTo>
                    <a:pt x="9010828" y="59690"/>
                  </a:lnTo>
                  <a:lnTo>
                    <a:pt x="9010828" y="10372741"/>
                  </a:lnTo>
                  <a:close/>
                </a:path>
              </a:pathLst>
            </a:custGeom>
            <a:solidFill>
              <a:srgbClr val="FCFFFF"/>
            </a:solidFill>
          </p:spPr>
          <p:txBody>
            <a:bodyPr/>
            <a:lstStyle/>
            <a:p>
              <a:endParaRPr lang="en-US"/>
            </a:p>
          </p:txBody>
        </p:sp>
      </p:grpSp>
      <p:sp>
        <p:nvSpPr>
          <p:cNvPr id="7" name="TextBox 7"/>
          <p:cNvSpPr txBox="1"/>
          <p:nvPr/>
        </p:nvSpPr>
        <p:spPr>
          <a:xfrm>
            <a:off x="3158324" y="4497781"/>
            <a:ext cx="3931048" cy="5591258"/>
          </a:xfrm>
          <a:prstGeom prst="rect">
            <a:avLst/>
          </a:prstGeom>
        </p:spPr>
        <p:txBody>
          <a:bodyPr lIns="0" tIns="0" rIns="0" bIns="0" rtlCol="0" anchor="t">
            <a:spAutoFit/>
          </a:bodyPr>
          <a:lstStyle/>
          <a:p>
            <a:pPr marL="647232" lvl="1" indent="-323616">
              <a:lnSpc>
                <a:spcPts val="4496"/>
              </a:lnSpc>
              <a:buFont typeface="Arial"/>
              <a:buChar char="•"/>
            </a:pPr>
            <a:r>
              <a:rPr lang="en-US" sz="2997" spc="29">
                <a:solidFill>
                  <a:srgbClr val="FCFFFF"/>
                </a:solidFill>
                <a:latin typeface="Poppins Light"/>
              </a:rPr>
              <a:t>Desarrolla hábitos saludables.</a:t>
            </a:r>
          </a:p>
          <a:p>
            <a:pPr marL="647232" lvl="1" indent="-323616">
              <a:lnSpc>
                <a:spcPts val="4496"/>
              </a:lnSpc>
              <a:buFont typeface="Arial"/>
              <a:buChar char="•"/>
            </a:pPr>
            <a:r>
              <a:rPr lang="en-US" sz="2997" spc="29">
                <a:solidFill>
                  <a:srgbClr val="FCFFFF"/>
                </a:solidFill>
                <a:latin typeface="Poppins Light"/>
              </a:rPr>
              <a:t>Realiza un deporte.</a:t>
            </a:r>
          </a:p>
          <a:p>
            <a:pPr marL="647232" lvl="1" indent="-323616">
              <a:lnSpc>
                <a:spcPts val="4496"/>
              </a:lnSpc>
              <a:buFont typeface="Arial"/>
              <a:buChar char="•"/>
            </a:pPr>
            <a:r>
              <a:rPr lang="en-US" sz="2997" spc="29">
                <a:solidFill>
                  <a:srgbClr val="FCFFFF"/>
                </a:solidFill>
                <a:latin typeface="Poppins Light"/>
              </a:rPr>
              <a:t>Cuida tu círculo de amistades.</a:t>
            </a:r>
          </a:p>
          <a:p>
            <a:pPr>
              <a:lnSpc>
                <a:spcPts val="4496"/>
              </a:lnSpc>
            </a:pPr>
            <a:endParaRPr lang="en-US" sz="2997" spc="29">
              <a:solidFill>
                <a:srgbClr val="FCFFFF"/>
              </a:solidFill>
              <a:latin typeface="Poppins Light"/>
            </a:endParaRPr>
          </a:p>
          <a:p>
            <a:pPr>
              <a:lnSpc>
                <a:spcPts val="4496"/>
              </a:lnSpc>
            </a:pPr>
            <a:endParaRPr lang="en-US" sz="2997" spc="29">
              <a:solidFill>
                <a:srgbClr val="FCFFFF"/>
              </a:solidFill>
              <a:latin typeface="Poppins Light"/>
            </a:endParaRPr>
          </a:p>
          <a:p>
            <a:pPr marL="0" lvl="0" indent="0">
              <a:lnSpc>
                <a:spcPts val="4496"/>
              </a:lnSpc>
              <a:spcBef>
                <a:spcPct val="0"/>
              </a:spcBef>
            </a:pPr>
            <a:endParaRPr lang="en-US" sz="2997" spc="29">
              <a:solidFill>
                <a:srgbClr val="FCFFFF"/>
              </a:solidFill>
              <a:latin typeface="Poppins Light"/>
            </a:endParaRPr>
          </a:p>
        </p:txBody>
      </p:sp>
      <p:grpSp>
        <p:nvGrpSpPr>
          <p:cNvPr id="8" name="Group 8"/>
          <p:cNvGrpSpPr/>
          <p:nvPr/>
        </p:nvGrpSpPr>
        <p:grpSpPr>
          <a:xfrm>
            <a:off x="12218365" y="498346"/>
            <a:ext cx="4935280" cy="5676195"/>
            <a:chOff x="0" y="0"/>
            <a:chExt cx="9071788" cy="10433702"/>
          </a:xfrm>
        </p:grpSpPr>
        <p:sp>
          <p:nvSpPr>
            <p:cNvPr id="9" name="Freeform 9"/>
            <p:cNvSpPr/>
            <p:nvPr/>
          </p:nvSpPr>
          <p:spPr>
            <a:xfrm>
              <a:off x="0" y="0"/>
              <a:ext cx="9071788" cy="10433701"/>
            </a:xfrm>
            <a:custGeom>
              <a:avLst/>
              <a:gdLst/>
              <a:ahLst/>
              <a:cxnLst/>
              <a:rect l="l" t="t" r="r" b="b"/>
              <a:pathLst>
                <a:path w="9071788" h="10433701">
                  <a:moveTo>
                    <a:pt x="0" y="0"/>
                  </a:moveTo>
                  <a:lnTo>
                    <a:pt x="0" y="10433701"/>
                  </a:lnTo>
                  <a:lnTo>
                    <a:pt x="9071788" y="10433701"/>
                  </a:lnTo>
                  <a:lnTo>
                    <a:pt x="9071788" y="0"/>
                  </a:lnTo>
                  <a:lnTo>
                    <a:pt x="0" y="0"/>
                  </a:lnTo>
                  <a:close/>
                  <a:moveTo>
                    <a:pt x="9010828" y="10372741"/>
                  </a:moveTo>
                  <a:lnTo>
                    <a:pt x="59690" y="10372741"/>
                  </a:lnTo>
                  <a:lnTo>
                    <a:pt x="59690" y="59690"/>
                  </a:lnTo>
                  <a:lnTo>
                    <a:pt x="9010828" y="59690"/>
                  </a:lnTo>
                  <a:lnTo>
                    <a:pt x="9010828" y="10372741"/>
                  </a:lnTo>
                  <a:close/>
                </a:path>
              </a:pathLst>
            </a:custGeom>
            <a:solidFill>
              <a:srgbClr val="FCFFFF"/>
            </a:solidFill>
          </p:spPr>
          <p:txBody>
            <a:bodyPr/>
            <a:lstStyle/>
            <a:p>
              <a:endParaRPr lang="en-US"/>
            </a:p>
          </p:txBody>
        </p:sp>
      </p:grpSp>
      <p:sp>
        <p:nvSpPr>
          <p:cNvPr id="10" name="Freeform 10"/>
          <p:cNvSpPr/>
          <p:nvPr/>
        </p:nvSpPr>
        <p:spPr>
          <a:xfrm rot="-10800000">
            <a:off x="15316743" y="7666695"/>
            <a:ext cx="3885113" cy="3772092"/>
          </a:xfrm>
          <a:custGeom>
            <a:avLst/>
            <a:gdLst/>
            <a:ahLst/>
            <a:cxnLst/>
            <a:rect l="l" t="t" r="r" b="b"/>
            <a:pathLst>
              <a:path w="3885113" h="3772092">
                <a:moveTo>
                  <a:pt x="0" y="0"/>
                </a:moveTo>
                <a:lnTo>
                  <a:pt x="3885114" y="0"/>
                </a:lnTo>
                <a:lnTo>
                  <a:pt x="3885114" y="3772092"/>
                </a:lnTo>
                <a:lnTo>
                  <a:pt x="0" y="3772092"/>
                </a:lnTo>
                <a:lnTo>
                  <a:pt x="0" y="0"/>
                </a:lnTo>
                <a:close/>
              </a:path>
            </a:pathLst>
          </a:custGeom>
          <a:blipFill>
            <a:blip r:embed="rId8">
              <a:alphaModFix amt="19999"/>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1" name="Freeform 11"/>
          <p:cNvSpPr/>
          <p:nvPr/>
        </p:nvSpPr>
        <p:spPr>
          <a:xfrm rot="-10800000">
            <a:off x="-1225054" y="-1276004"/>
            <a:ext cx="3885113" cy="3772092"/>
          </a:xfrm>
          <a:custGeom>
            <a:avLst/>
            <a:gdLst/>
            <a:ahLst/>
            <a:cxnLst/>
            <a:rect l="l" t="t" r="r" b="b"/>
            <a:pathLst>
              <a:path w="3885113" h="3772092">
                <a:moveTo>
                  <a:pt x="0" y="0"/>
                </a:moveTo>
                <a:lnTo>
                  <a:pt x="3885113" y="0"/>
                </a:lnTo>
                <a:lnTo>
                  <a:pt x="3885113" y="3772092"/>
                </a:lnTo>
                <a:lnTo>
                  <a:pt x="0" y="3772092"/>
                </a:lnTo>
                <a:lnTo>
                  <a:pt x="0" y="0"/>
                </a:lnTo>
                <a:close/>
              </a:path>
            </a:pathLst>
          </a:custGeom>
          <a:blipFill>
            <a:blip r:embed="rId10">
              <a:alphaModFix amt="19999"/>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2" name="Freeform 12"/>
          <p:cNvSpPr/>
          <p:nvPr/>
        </p:nvSpPr>
        <p:spPr>
          <a:xfrm rot="6546216">
            <a:off x="-1476586" y="6868895"/>
            <a:ext cx="5072035" cy="5255994"/>
          </a:xfrm>
          <a:custGeom>
            <a:avLst/>
            <a:gdLst/>
            <a:ahLst/>
            <a:cxnLst/>
            <a:rect l="l" t="t" r="r" b="b"/>
            <a:pathLst>
              <a:path w="5072035" h="5255994">
                <a:moveTo>
                  <a:pt x="0" y="0"/>
                </a:moveTo>
                <a:lnTo>
                  <a:pt x="5072035" y="0"/>
                </a:lnTo>
                <a:lnTo>
                  <a:pt x="5072035" y="5255995"/>
                </a:lnTo>
                <a:lnTo>
                  <a:pt x="0" y="5255995"/>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Freeform 13"/>
          <p:cNvSpPr/>
          <p:nvPr/>
        </p:nvSpPr>
        <p:spPr>
          <a:xfrm rot="6546216">
            <a:off x="-2075424" y="7461041"/>
            <a:ext cx="5072035" cy="5255994"/>
          </a:xfrm>
          <a:custGeom>
            <a:avLst/>
            <a:gdLst/>
            <a:ahLst/>
            <a:cxnLst/>
            <a:rect l="l" t="t" r="r" b="b"/>
            <a:pathLst>
              <a:path w="5072035" h="5255994">
                <a:moveTo>
                  <a:pt x="0" y="0"/>
                </a:moveTo>
                <a:lnTo>
                  <a:pt x="5072034" y="0"/>
                </a:lnTo>
                <a:lnTo>
                  <a:pt x="5072034" y="5255995"/>
                </a:lnTo>
                <a:lnTo>
                  <a:pt x="0" y="5255995"/>
                </a:lnTo>
                <a:lnTo>
                  <a:pt x="0" y="0"/>
                </a:lnTo>
                <a:close/>
              </a:path>
            </a:pathLst>
          </a:custGeom>
          <a:blipFill>
            <a:blip r:embed="rId6">
              <a:alphaModFix amt="19999"/>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4" name="Freeform 14"/>
          <p:cNvSpPr/>
          <p:nvPr/>
        </p:nvSpPr>
        <p:spPr>
          <a:xfrm>
            <a:off x="1641715" y="352547"/>
            <a:ext cx="4856223" cy="3514691"/>
          </a:xfrm>
          <a:custGeom>
            <a:avLst/>
            <a:gdLst/>
            <a:ahLst/>
            <a:cxnLst/>
            <a:rect l="l" t="t" r="r" b="b"/>
            <a:pathLst>
              <a:path w="4856223" h="3514691">
                <a:moveTo>
                  <a:pt x="0" y="0"/>
                </a:moveTo>
                <a:lnTo>
                  <a:pt x="4856222" y="0"/>
                </a:lnTo>
                <a:lnTo>
                  <a:pt x="4856222" y="3514692"/>
                </a:lnTo>
                <a:lnTo>
                  <a:pt x="0" y="3514692"/>
                </a:lnTo>
                <a:lnTo>
                  <a:pt x="0" y="0"/>
                </a:lnTo>
                <a:close/>
              </a:path>
            </a:pathLst>
          </a:custGeom>
          <a:blipFill>
            <a:blip r:embed="rId12"/>
            <a:stretch>
              <a:fillRect/>
            </a:stretch>
          </a:blipFill>
        </p:spPr>
        <p:txBody>
          <a:bodyPr/>
          <a:lstStyle/>
          <a:p>
            <a:endParaRPr lang="en-US"/>
          </a:p>
        </p:txBody>
      </p:sp>
      <p:sp>
        <p:nvSpPr>
          <p:cNvPr id="15" name="Freeform 15"/>
          <p:cNvSpPr/>
          <p:nvPr/>
        </p:nvSpPr>
        <p:spPr>
          <a:xfrm>
            <a:off x="8942294" y="6324510"/>
            <a:ext cx="5407139" cy="3602506"/>
          </a:xfrm>
          <a:custGeom>
            <a:avLst/>
            <a:gdLst/>
            <a:ahLst/>
            <a:cxnLst/>
            <a:rect l="l" t="t" r="r" b="b"/>
            <a:pathLst>
              <a:path w="5407139" h="3602506">
                <a:moveTo>
                  <a:pt x="0" y="0"/>
                </a:moveTo>
                <a:lnTo>
                  <a:pt x="5407138" y="0"/>
                </a:lnTo>
                <a:lnTo>
                  <a:pt x="5407138" y="3602506"/>
                </a:lnTo>
                <a:lnTo>
                  <a:pt x="0" y="3602506"/>
                </a:lnTo>
                <a:lnTo>
                  <a:pt x="0" y="0"/>
                </a:lnTo>
                <a:close/>
              </a:path>
            </a:pathLst>
          </a:custGeom>
          <a:blipFill>
            <a:blip r:embed="rId13"/>
            <a:stretch>
              <a:fillRect/>
            </a:stretch>
          </a:blipFill>
        </p:spPr>
        <p:txBody>
          <a:bodyPr/>
          <a:lstStyle/>
          <a:p>
            <a:endParaRPr lang="en-US"/>
          </a:p>
        </p:txBody>
      </p:sp>
      <p:sp>
        <p:nvSpPr>
          <p:cNvPr id="16" name="TextBox 16"/>
          <p:cNvSpPr txBox="1"/>
          <p:nvPr/>
        </p:nvSpPr>
        <p:spPr>
          <a:xfrm>
            <a:off x="12218365" y="805305"/>
            <a:ext cx="4732609" cy="5029283"/>
          </a:xfrm>
          <a:prstGeom prst="rect">
            <a:avLst/>
          </a:prstGeom>
        </p:spPr>
        <p:txBody>
          <a:bodyPr lIns="0" tIns="0" rIns="0" bIns="0" rtlCol="0" anchor="t">
            <a:spAutoFit/>
          </a:bodyPr>
          <a:lstStyle/>
          <a:p>
            <a:pPr marL="647232" lvl="1" indent="-323616">
              <a:lnSpc>
                <a:spcPts val="4496"/>
              </a:lnSpc>
              <a:buFont typeface="Arial"/>
              <a:buChar char="•"/>
            </a:pPr>
            <a:r>
              <a:rPr lang="en-US" sz="2997" spc="29">
                <a:solidFill>
                  <a:srgbClr val="FCFFFF"/>
                </a:solidFill>
                <a:latin typeface="Poppins Light"/>
              </a:rPr>
              <a:t>Fomenta el diálogo y relación con tus padres, un familiar o adulto de confianza con el cual te sientas seguro. </a:t>
            </a:r>
          </a:p>
          <a:p>
            <a:pPr marL="647232" lvl="1" indent="-323616">
              <a:lnSpc>
                <a:spcPts val="4496"/>
              </a:lnSpc>
              <a:buFont typeface="Arial"/>
              <a:buChar char="•"/>
            </a:pPr>
            <a:r>
              <a:rPr lang="en-US" sz="2997" spc="29">
                <a:solidFill>
                  <a:srgbClr val="FCFFFF"/>
                </a:solidFill>
                <a:latin typeface="Poppins Light"/>
              </a:rPr>
              <a:t>Participa en las actividades de la iglesia.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941</Words>
  <Application>Microsoft Office PowerPoint</Application>
  <PresentationFormat>Custom</PresentationFormat>
  <Paragraphs>35</Paragraphs>
  <Slides>10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Calibri</vt:lpstr>
      <vt:lpstr>Arial</vt:lpstr>
      <vt:lpstr>Poppins Bold Bold Italics</vt:lpstr>
      <vt:lpstr>Poppins Medium</vt:lpstr>
      <vt:lpstr>Poppins Light</vt:lpstr>
      <vt:lpstr>Poppins Light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 SIEMPRE ELIGE LA MEJOR OPCIÓN</dc:title>
  <dc:creator>Zoraida Powell</dc:creator>
  <cp:lastModifiedBy>Zoraida Powell</cp:lastModifiedBy>
  <cp:revision>1</cp:revision>
  <dcterms:created xsi:type="dcterms:W3CDTF">2006-08-16T00:00:00Z</dcterms:created>
  <dcterms:modified xsi:type="dcterms:W3CDTF">2023-10-26T17:15:16Z</dcterms:modified>
  <dc:identifier>DAFr6v5s3Cc</dc:identifier>
</cp:coreProperties>
</file>