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8288000" cy="10287000"/>
  <p:notesSz cx="6858000" cy="9144000"/>
  <p:embeddedFontLst>
    <p:embeddedFont>
      <p:font typeface="Bentham" panose="020B0604020202020204" charset="0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Cooper Hewitt" panose="020B0604020202020204" charset="0"/>
      <p:regular r:id="rId19"/>
    </p:embeddedFont>
    <p:embeddedFont>
      <p:font typeface="Cooper Hewitt Bold" panose="020B0604020202020204" charset="0"/>
      <p:regular r:id="rId20"/>
    </p:embeddedFont>
    <p:embeddedFont>
      <p:font typeface="Malibu" panose="02000000000000000000" charset="0"/>
      <p:regular r:id="rId21"/>
    </p:embeddedFont>
    <p:embeddedFont>
      <p:font typeface="Oleo Script" panose="020B0604020202020204" charset="0"/>
      <p:regular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5" d="100"/>
          <a:sy n="45" d="100"/>
        </p:scale>
        <p:origin x="540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8.png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9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365666" y="1955219"/>
            <a:ext cx="7235815" cy="6376562"/>
          </a:xfrm>
          <a:custGeom>
            <a:avLst/>
            <a:gdLst/>
            <a:ahLst/>
            <a:cxnLst/>
            <a:rect l="l" t="t" r="r" b="b"/>
            <a:pathLst>
              <a:path w="7235815" h="6376562">
                <a:moveTo>
                  <a:pt x="0" y="0"/>
                </a:moveTo>
                <a:lnTo>
                  <a:pt x="7235816" y="0"/>
                </a:lnTo>
                <a:lnTo>
                  <a:pt x="7235816" y="6376562"/>
                </a:lnTo>
                <a:lnTo>
                  <a:pt x="0" y="63765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2695575" y="3642081"/>
            <a:ext cx="12203816" cy="3325540"/>
          </a:xfrm>
          <a:custGeom>
            <a:avLst/>
            <a:gdLst/>
            <a:ahLst/>
            <a:cxnLst/>
            <a:rect l="l" t="t" r="r" b="b"/>
            <a:pathLst>
              <a:path w="12203816" h="3325540">
                <a:moveTo>
                  <a:pt x="0" y="0"/>
                </a:moveTo>
                <a:lnTo>
                  <a:pt x="12203816" y="0"/>
                </a:lnTo>
                <a:lnTo>
                  <a:pt x="12203816" y="3325540"/>
                </a:lnTo>
                <a:lnTo>
                  <a:pt x="0" y="33255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2096294" y="6721876"/>
            <a:ext cx="1010375" cy="1165272"/>
            <a:chOff x="0" y="0"/>
            <a:chExt cx="1347166" cy="1553696"/>
          </a:xfrm>
        </p:grpSpPr>
        <p:sp>
          <p:nvSpPr>
            <p:cNvPr id="5" name="Freeform 5"/>
            <p:cNvSpPr/>
            <p:nvPr/>
          </p:nvSpPr>
          <p:spPr>
            <a:xfrm>
              <a:off x="1133" y="0"/>
              <a:ext cx="739037" cy="614325"/>
            </a:xfrm>
            <a:custGeom>
              <a:avLst/>
              <a:gdLst/>
              <a:ahLst/>
              <a:cxnLst/>
              <a:rect l="l" t="t" r="r" b="b"/>
              <a:pathLst>
                <a:path w="739037" h="614325">
                  <a:moveTo>
                    <a:pt x="0" y="0"/>
                  </a:moveTo>
                  <a:lnTo>
                    <a:pt x="739038" y="0"/>
                  </a:lnTo>
                  <a:lnTo>
                    <a:pt x="739038" y="614325"/>
                  </a:lnTo>
                  <a:lnTo>
                    <a:pt x="0" y="6143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>
            <a:xfrm rot="-3849135">
              <a:off x="787351" y="417665"/>
              <a:ext cx="512635" cy="426128"/>
            </a:xfrm>
            <a:custGeom>
              <a:avLst/>
              <a:gdLst/>
              <a:ahLst/>
              <a:cxnLst/>
              <a:rect l="l" t="t" r="r" b="b"/>
              <a:pathLst>
                <a:path w="512635" h="426128">
                  <a:moveTo>
                    <a:pt x="0" y="0"/>
                  </a:moveTo>
                  <a:lnTo>
                    <a:pt x="512635" y="0"/>
                  </a:lnTo>
                  <a:lnTo>
                    <a:pt x="512635" y="426128"/>
                  </a:lnTo>
                  <a:lnTo>
                    <a:pt x="0" y="4261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Freeform 7"/>
            <p:cNvSpPr/>
            <p:nvPr/>
          </p:nvSpPr>
          <p:spPr>
            <a:xfrm rot="-7701299">
              <a:off x="63717" y="1055144"/>
              <a:ext cx="467850" cy="388900"/>
            </a:xfrm>
            <a:custGeom>
              <a:avLst/>
              <a:gdLst/>
              <a:ahLst/>
              <a:cxnLst/>
              <a:rect l="l" t="t" r="r" b="b"/>
              <a:pathLst>
                <a:path w="467850" h="388900">
                  <a:moveTo>
                    <a:pt x="0" y="0"/>
                  </a:moveTo>
                  <a:lnTo>
                    <a:pt x="467850" y="0"/>
                  </a:lnTo>
                  <a:lnTo>
                    <a:pt x="467850" y="388900"/>
                  </a:lnTo>
                  <a:lnTo>
                    <a:pt x="0" y="3889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5722205" y="2648411"/>
            <a:ext cx="1010375" cy="1165272"/>
            <a:chOff x="0" y="0"/>
            <a:chExt cx="1347166" cy="1553696"/>
          </a:xfrm>
        </p:grpSpPr>
        <p:sp>
          <p:nvSpPr>
            <p:cNvPr id="9" name="Freeform 9"/>
            <p:cNvSpPr/>
            <p:nvPr/>
          </p:nvSpPr>
          <p:spPr>
            <a:xfrm>
              <a:off x="1133" y="0"/>
              <a:ext cx="739037" cy="614325"/>
            </a:xfrm>
            <a:custGeom>
              <a:avLst/>
              <a:gdLst/>
              <a:ahLst/>
              <a:cxnLst/>
              <a:rect l="l" t="t" r="r" b="b"/>
              <a:pathLst>
                <a:path w="739037" h="614325">
                  <a:moveTo>
                    <a:pt x="0" y="0"/>
                  </a:moveTo>
                  <a:lnTo>
                    <a:pt x="739038" y="0"/>
                  </a:lnTo>
                  <a:lnTo>
                    <a:pt x="739038" y="614325"/>
                  </a:lnTo>
                  <a:lnTo>
                    <a:pt x="0" y="6143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0"/>
            <p:cNvSpPr/>
            <p:nvPr/>
          </p:nvSpPr>
          <p:spPr>
            <a:xfrm rot="-3849135">
              <a:off x="787351" y="417665"/>
              <a:ext cx="512635" cy="426128"/>
            </a:xfrm>
            <a:custGeom>
              <a:avLst/>
              <a:gdLst/>
              <a:ahLst/>
              <a:cxnLst/>
              <a:rect l="l" t="t" r="r" b="b"/>
              <a:pathLst>
                <a:path w="512635" h="426128">
                  <a:moveTo>
                    <a:pt x="0" y="0"/>
                  </a:moveTo>
                  <a:lnTo>
                    <a:pt x="512635" y="0"/>
                  </a:lnTo>
                  <a:lnTo>
                    <a:pt x="512635" y="426128"/>
                  </a:lnTo>
                  <a:lnTo>
                    <a:pt x="0" y="4261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11"/>
            <p:cNvSpPr/>
            <p:nvPr/>
          </p:nvSpPr>
          <p:spPr>
            <a:xfrm rot="-7701299">
              <a:off x="63717" y="1055144"/>
              <a:ext cx="467850" cy="388900"/>
            </a:xfrm>
            <a:custGeom>
              <a:avLst/>
              <a:gdLst/>
              <a:ahLst/>
              <a:cxnLst/>
              <a:rect l="l" t="t" r="r" b="b"/>
              <a:pathLst>
                <a:path w="467850" h="388900">
                  <a:moveTo>
                    <a:pt x="0" y="0"/>
                  </a:moveTo>
                  <a:lnTo>
                    <a:pt x="467850" y="0"/>
                  </a:lnTo>
                  <a:lnTo>
                    <a:pt x="467850" y="388900"/>
                  </a:lnTo>
                  <a:lnTo>
                    <a:pt x="0" y="3889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2" name="Freeform 12"/>
          <p:cNvSpPr/>
          <p:nvPr/>
        </p:nvSpPr>
        <p:spPr>
          <a:xfrm>
            <a:off x="-4170101" y="-1958023"/>
            <a:ext cx="9892306" cy="9100922"/>
          </a:xfrm>
          <a:custGeom>
            <a:avLst/>
            <a:gdLst/>
            <a:ahLst/>
            <a:cxnLst/>
            <a:rect l="l" t="t" r="r" b="b"/>
            <a:pathLst>
              <a:path w="9892306" h="9100922">
                <a:moveTo>
                  <a:pt x="0" y="0"/>
                </a:moveTo>
                <a:lnTo>
                  <a:pt x="9892306" y="0"/>
                </a:lnTo>
                <a:lnTo>
                  <a:pt x="9892306" y="9100922"/>
                </a:lnTo>
                <a:lnTo>
                  <a:pt x="0" y="910092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72000"/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4134546" y="3494414"/>
            <a:ext cx="10018909" cy="27850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924"/>
              </a:lnSpc>
            </a:pPr>
            <a:r>
              <a:rPr lang="en-US" sz="9499" spc="322">
                <a:solidFill>
                  <a:srgbClr val="000000"/>
                </a:solidFill>
                <a:latin typeface="Malibu Bold"/>
              </a:rPr>
              <a:t>Elección Vocacional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5722205" y="6474567"/>
            <a:ext cx="7384464" cy="829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 spc="120">
                <a:solidFill>
                  <a:srgbClr val="222222"/>
                </a:solidFill>
                <a:latin typeface="Cooper Hewitt"/>
              </a:rPr>
              <a:t>MINISTERIO INFANTIL Y DEL ADOLESCENTE</a:t>
            </a:r>
          </a:p>
          <a:p>
            <a:pPr algn="ctr">
              <a:lnSpc>
                <a:spcPts val="3079"/>
              </a:lnSpc>
            </a:pPr>
            <a:r>
              <a:rPr lang="en-US" sz="2199" spc="120">
                <a:solidFill>
                  <a:srgbClr val="222222"/>
                </a:solidFill>
                <a:latin typeface="Cooper Hewitt"/>
              </a:rPr>
              <a:t>División Interamericana </a:t>
            </a:r>
          </a:p>
        </p:txBody>
      </p:sp>
      <p:sp>
        <p:nvSpPr>
          <p:cNvPr id="15" name="Freeform 15"/>
          <p:cNvSpPr/>
          <p:nvPr/>
        </p:nvSpPr>
        <p:spPr>
          <a:xfrm>
            <a:off x="11679932" y="6438900"/>
            <a:ext cx="8945217" cy="8229600"/>
          </a:xfrm>
          <a:custGeom>
            <a:avLst/>
            <a:gdLst/>
            <a:ahLst/>
            <a:cxnLst/>
            <a:rect l="l" t="t" r="r" b="b"/>
            <a:pathLst>
              <a:path w="8945217" h="8229600">
                <a:moveTo>
                  <a:pt x="0" y="0"/>
                </a:moveTo>
                <a:lnTo>
                  <a:pt x="8945217" y="0"/>
                </a:lnTo>
                <a:lnTo>
                  <a:pt x="8945217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74000"/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4739886" cy="6549645"/>
            <a:chOff x="0" y="0"/>
            <a:chExt cx="6319849" cy="873286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4054" b="4054"/>
            <a:stretch>
              <a:fillRect/>
            </a:stretch>
          </p:blipFill>
          <p:spPr>
            <a:xfrm>
              <a:off x="0" y="0"/>
              <a:ext cx="6319849" cy="8732861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0" y="6749838"/>
            <a:ext cx="4739886" cy="3537162"/>
            <a:chOff x="0" y="0"/>
            <a:chExt cx="6319849" cy="4716216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5360" r="5360"/>
            <a:stretch>
              <a:fillRect/>
            </a:stretch>
          </p:blipFill>
          <p:spPr>
            <a:xfrm>
              <a:off x="0" y="0"/>
              <a:ext cx="6319849" cy="4716216"/>
            </a:xfrm>
            <a:prstGeom prst="rect">
              <a:avLst/>
            </a:prstGeom>
          </p:spPr>
        </p:pic>
      </p:grpSp>
      <p:grpSp>
        <p:nvGrpSpPr>
          <p:cNvPr id="6" name="Group 6"/>
          <p:cNvGrpSpPr/>
          <p:nvPr/>
        </p:nvGrpSpPr>
        <p:grpSpPr>
          <a:xfrm>
            <a:off x="13460126" y="3708418"/>
            <a:ext cx="4827874" cy="6578582"/>
            <a:chOff x="0" y="0"/>
            <a:chExt cx="6437165" cy="8771442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4"/>
            <a:srcRect l="23396" r="23396"/>
            <a:stretch>
              <a:fillRect/>
            </a:stretch>
          </p:blipFill>
          <p:spPr>
            <a:xfrm>
              <a:off x="0" y="0"/>
              <a:ext cx="6437165" cy="8771442"/>
            </a:xfrm>
            <a:prstGeom prst="rect">
              <a:avLst/>
            </a:prstGeom>
          </p:spPr>
        </p:pic>
      </p:grpSp>
      <p:grpSp>
        <p:nvGrpSpPr>
          <p:cNvPr id="8" name="Group 8"/>
          <p:cNvGrpSpPr/>
          <p:nvPr/>
        </p:nvGrpSpPr>
        <p:grpSpPr>
          <a:xfrm>
            <a:off x="13460126" y="0"/>
            <a:ext cx="4827874" cy="3525551"/>
            <a:chOff x="0" y="0"/>
            <a:chExt cx="6437165" cy="4700735"/>
          </a:xfrm>
        </p:grpSpPr>
        <p:pic>
          <p:nvPicPr>
            <p:cNvPr id="9" name="Picture 9"/>
            <p:cNvPicPr>
              <a:picLocks noChangeAspect="1"/>
            </p:cNvPicPr>
            <p:nvPr/>
          </p:nvPicPr>
          <p:blipFill>
            <a:blip r:embed="rId5"/>
            <a:srcRect l="23317" r="23317"/>
            <a:stretch>
              <a:fillRect/>
            </a:stretch>
          </p:blipFill>
          <p:spPr>
            <a:xfrm>
              <a:off x="0" y="0"/>
              <a:ext cx="6437165" cy="4700735"/>
            </a:xfrm>
            <a:prstGeom prst="rect">
              <a:avLst/>
            </a:prstGeom>
          </p:spPr>
        </p:pic>
      </p:grpSp>
      <p:grpSp>
        <p:nvGrpSpPr>
          <p:cNvPr id="10" name="Group 10"/>
          <p:cNvGrpSpPr/>
          <p:nvPr/>
        </p:nvGrpSpPr>
        <p:grpSpPr>
          <a:xfrm>
            <a:off x="13460126" y="0"/>
            <a:ext cx="4827874" cy="3525551"/>
            <a:chOff x="0" y="0"/>
            <a:chExt cx="6437165" cy="4700735"/>
          </a:xfrm>
        </p:grpSpPr>
        <p:pic>
          <p:nvPicPr>
            <p:cNvPr id="11" name="Picture 11"/>
            <p:cNvPicPr>
              <a:picLocks noChangeAspect="1"/>
            </p:cNvPicPr>
            <p:nvPr/>
          </p:nvPicPr>
          <p:blipFill>
            <a:blip r:embed="rId6"/>
            <a:srcRect l="4382" r="4382"/>
            <a:stretch>
              <a:fillRect/>
            </a:stretch>
          </p:blipFill>
          <p:spPr>
            <a:xfrm>
              <a:off x="0" y="0"/>
              <a:ext cx="6437165" cy="4700735"/>
            </a:xfrm>
            <a:prstGeom prst="rect">
              <a:avLst/>
            </a:prstGeom>
          </p:spPr>
        </p:pic>
      </p:grpSp>
      <p:grpSp>
        <p:nvGrpSpPr>
          <p:cNvPr id="12" name="Group 12"/>
          <p:cNvGrpSpPr/>
          <p:nvPr/>
        </p:nvGrpSpPr>
        <p:grpSpPr>
          <a:xfrm>
            <a:off x="4908226" y="0"/>
            <a:ext cx="8383562" cy="3525551"/>
            <a:chOff x="0" y="0"/>
            <a:chExt cx="11178082" cy="4700735"/>
          </a:xfrm>
        </p:grpSpPr>
        <p:pic>
          <p:nvPicPr>
            <p:cNvPr id="13" name="Picture 13"/>
            <p:cNvPicPr>
              <a:picLocks noChangeAspect="1"/>
            </p:cNvPicPr>
            <p:nvPr/>
          </p:nvPicPr>
          <p:blipFill>
            <a:blip r:embed="rId7"/>
            <a:srcRect t="18440" b="18440"/>
            <a:stretch>
              <a:fillRect/>
            </a:stretch>
          </p:blipFill>
          <p:spPr>
            <a:xfrm>
              <a:off x="0" y="0"/>
              <a:ext cx="11178082" cy="4700735"/>
            </a:xfrm>
            <a:prstGeom prst="rect">
              <a:avLst/>
            </a:prstGeom>
          </p:spPr>
        </p:pic>
      </p:grpSp>
      <p:sp>
        <p:nvSpPr>
          <p:cNvPr id="14" name="Freeform 14"/>
          <p:cNvSpPr/>
          <p:nvPr/>
        </p:nvSpPr>
        <p:spPr>
          <a:xfrm>
            <a:off x="5595770" y="4201657"/>
            <a:ext cx="6471806" cy="1763567"/>
          </a:xfrm>
          <a:custGeom>
            <a:avLst/>
            <a:gdLst/>
            <a:ahLst/>
            <a:cxnLst/>
            <a:rect l="l" t="t" r="r" b="b"/>
            <a:pathLst>
              <a:path w="6471806" h="1763567">
                <a:moveTo>
                  <a:pt x="0" y="0"/>
                </a:moveTo>
                <a:lnTo>
                  <a:pt x="6471806" y="0"/>
                </a:lnTo>
                <a:lnTo>
                  <a:pt x="6471806" y="1763567"/>
                </a:lnTo>
                <a:lnTo>
                  <a:pt x="0" y="1763567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TextBox 15"/>
          <p:cNvSpPr txBox="1"/>
          <p:nvPr/>
        </p:nvSpPr>
        <p:spPr>
          <a:xfrm>
            <a:off x="4739886" y="3962400"/>
            <a:ext cx="8720240" cy="2352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9240"/>
              </a:lnSpc>
              <a:spcBef>
                <a:spcPct val="0"/>
              </a:spcBef>
            </a:pPr>
            <a:r>
              <a:rPr lang="en-US" sz="7700" spc="146">
                <a:solidFill>
                  <a:srgbClr val="68939B"/>
                </a:solidFill>
                <a:latin typeface="Malibu"/>
              </a:rPr>
              <a:t>Mantén una actitud positiva</a:t>
            </a:r>
          </a:p>
        </p:txBody>
      </p:sp>
      <p:grpSp>
        <p:nvGrpSpPr>
          <p:cNvPr id="16" name="Group 16"/>
          <p:cNvGrpSpPr/>
          <p:nvPr/>
        </p:nvGrpSpPr>
        <p:grpSpPr>
          <a:xfrm>
            <a:off x="12336990" y="3835377"/>
            <a:ext cx="740961" cy="854555"/>
            <a:chOff x="0" y="0"/>
            <a:chExt cx="987948" cy="1139407"/>
          </a:xfrm>
        </p:grpSpPr>
        <p:sp>
          <p:nvSpPr>
            <p:cNvPr id="17" name="Freeform 17"/>
            <p:cNvSpPr/>
            <p:nvPr/>
          </p:nvSpPr>
          <p:spPr>
            <a:xfrm>
              <a:off x="831" y="0"/>
              <a:ext cx="541975" cy="450517"/>
            </a:xfrm>
            <a:custGeom>
              <a:avLst/>
              <a:gdLst/>
              <a:ahLst/>
              <a:cxnLst/>
              <a:rect l="l" t="t" r="r" b="b"/>
              <a:pathLst>
                <a:path w="541975" h="450517">
                  <a:moveTo>
                    <a:pt x="0" y="0"/>
                  </a:moveTo>
                  <a:lnTo>
                    <a:pt x="541975" y="0"/>
                  </a:lnTo>
                  <a:lnTo>
                    <a:pt x="541975" y="450517"/>
                  </a:lnTo>
                  <a:lnTo>
                    <a:pt x="0" y="4505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8"/>
            <p:cNvSpPr/>
            <p:nvPr/>
          </p:nvSpPr>
          <p:spPr>
            <a:xfrm rot="-3849135">
              <a:off x="577406" y="306296"/>
              <a:ext cx="375942" cy="312502"/>
            </a:xfrm>
            <a:custGeom>
              <a:avLst/>
              <a:gdLst/>
              <a:ahLst/>
              <a:cxnLst/>
              <a:rect l="l" t="t" r="r" b="b"/>
              <a:pathLst>
                <a:path w="375942" h="312502">
                  <a:moveTo>
                    <a:pt x="0" y="0"/>
                  </a:moveTo>
                  <a:lnTo>
                    <a:pt x="375942" y="0"/>
                  </a:lnTo>
                  <a:lnTo>
                    <a:pt x="375942" y="312502"/>
                  </a:lnTo>
                  <a:lnTo>
                    <a:pt x="0" y="3125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9"/>
            <p:cNvSpPr/>
            <p:nvPr/>
          </p:nvSpPr>
          <p:spPr>
            <a:xfrm rot="-7701299">
              <a:off x="46727" y="773793"/>
              <a:ext cx="343099" cy="285201"/>
            </a:xfrm>
            <a:custGeom>
              <a:avLst/>
              <a:gdLst/>
              <a:ahLst/>
              <a:cxnLst/>
              <a:rect l="l" t="t" r="r" b="b"/>
              <a:pathLst>
                <a:path w="343099" h="285201">
                  <a:moveTo>
                    <a:pt x="0" y="0"/>
                  </a:moveTo>
                  <a:lnTo>
                    <a:pt x="343099" y="0"/>
                  </a:lnTo>
                  <a:lnTo>
                    <a:pt x="343099" y="285201"/>
                  </a:lnTo>
                  <a:lnTo>
                    <a:pt x="0" y="2852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4908226" y="5747497"/>
            <a:ext cx="740961" cy="854555"/>
            <a:chOff x="0" y="0"/>
            <a:chExt cx="987948" cy="1139407"/>
          </a:xfrm>
        </p:grpSpPr>
        <p:sp>
          <p:nvSpPr>
            <p:cNvPr id="21" name="Freeform 21"/>
            <p:cNvSpPr/>
            <p:nvPr/>
          </p:nvSpPr>
          <p:spPr>
            <a:xfrm>
              <a:off x="831" y="0"/>
              <a:ext cx="541975" cy="450517"/>
            </a:xfrm>
            <a:custGeom>
              <a:avLst/>
              <a:gdLst/>
              <a:ahLst/>
              <a:cxnLst/>
              <a:rect l="l" t="t" r="r" b="b"/>
              <a:pathLst>
                <a:path w="541975" h="450517">
                  <a:moveTo>
                    <a:pt x="0" y="0"/>
                  </a:moveTo>
                  <a:lnTo>
                    <a:pt x="541975" y="0"/>
                  </a:lnTo>
                  <a:lnTo>
                    <a:pt x="541975" y="450517"/>
                  </a:lnTo>
                  <a:lnTo>
                    <a:pt x="0" y="45051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22"/>
            <p:cNvSpPr/>
            <p:nvPr/>
          </p:nvSpPr>
          <p:spPr>
            <a:xfrm rot="-3849135">
              <a:off x="577406" y="306296"/>
              <a:ext cx="375942" cy="312502"/>
            </a:xfrm>
            <a:custGeom>
              <a:avLst/>
              <a:gdLst/>
              <a:ahLst/>
              <a:cxnLst/>
              <a:rect l="l" t="t" r="r" b="b"/>
              <a:pathLst>
                <a:path w="375942" h="312502">
                  <a:moveTo>
                    <a:pt x="0" y="0"/>
                  </a:moveTo>
                  <a:lnTo>
                    <a:pt x="375942" y="0"/>
                  </a:lnTo>
                  <a:lnTo>
                    <a:pt x="375942" y="312502"/>
                  </a:lnTo>
                  <a:lnTo>
                    <a:pt x="0" y="31250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23"/>
            <p:cNvSpPr/>
            <p:nvPr/>
          </p:nvSpPr>
          <p:spPr>
            <a:xfrm rot="-7701299">
              <a:off x="46727" y="773793"/>
              <a:ext cx="343099" cy="285201"/>
            </a:xfrm>
            <a:custGeom>
              <a:avLst/>
              <a:gdLst/>
              <a:ahLst/>
              <a:cxnLst/>
              <a:rect l="l" t="t" r="r" b="b"/>
              <a:pathLst>
                <a:path w="343099" h="285201">
                  <a:moveTo>
                    <a:pt x="0" y="0"/>
                  </a:moveTo>
                  <a:lnTo>
                    <a:pt x="343099" y="0"/>
                  </a:lnTo>
                  <a:lnTo>
                    <a:pt x="343099" y="285201"/>
                  </a:lnTo>
                  <a:lnTo>
                    <a:pt x="0" y="2852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" name="TextBox 24"/>
          <p:cNvSpPr txBox="1"/>
          <p:nvPr/>
        </p:nvSpPr>
        <p:spPr>
          <a:xfrm>
            <a:off x="5076330" y="6683163"/>
            <a:ext cx="8001620" cy="3067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39"/>
              </a:lnSpc>
            </a:pPr>
            <a:r>
              <a:rPr lang="en-US" sz="2199" spc="305">
                <a:solidFill>
                  <a:srgbClr val="000000"/>
                </a:solidFill>
                <a:latin typeface="Cooper Hewitt"/>
              </a:rPr>
              <a:t>La actitud es muy importante, puedes ser una persona colmada de bendiciones, habilidades y oportunidades, pero si habitualmente ves el lado negativo de las cosas tenderás a desanimarte fácilmente y abandonar tus proyectos. </a:t>
            </a:r>
          </a:p>
          <a:p>
            <a:pPr marL="0" lvl="0" indent="0" algn="ctr">
              <a:lnSpc>
                <a:spcPts val="2639"/>
              </a:lnSpc>
              <a:spcBef>
                <a:spcPct val="0"/>
              </a:spcBef>
            </a:pPr>
            <a:r>
              <a:rPr lang="en-US" sz="2199" spc="305">
                <a:solidFill>
                  <a:srgbClr val="000000"/>
                </a:solidFill>
                <a:latin typeface="Cooper Hewitt"/>
              </a:rPr>
              <a:t>Mantener una actitud positiva requiere ver el lado bueno aún de las adversidades, aprender de los errores, agradecer el bien recibido y capitalizar cada experiencia.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696810">
            <a:off x="-2418802" y="-811404"/>
            <a:ext cx="6895004" cy="3680208"/>
          </a:xfrm>
          <a:custGeom>
            <a:avLst/>
            <a:gdLst/>
            <a:ahLst/>
            <a:cxnLst/>
            <a:rect l="l" t="t" r="r" b="b"/>
            <a:pathLst>
              <a:path w="6895004" h="3680208">
                <a:moveTo>
                  <a:pt x="0" y="0"/>
                </a:moveTo>
                <a:lnTo>
                  <a:pt x="6895004" y="0"/>
                </a:lnTo>
                <a:lnTo>
                  <a:pt x="6895004" y="3680208"/>
                </a:lnTo>
                <a:lnTo>
                  <a:pt x="0" y="36802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731009">
            <a:off x="-1665278" y="-1333732"/>
            <a:ext cx="5361548" cy="4724864"/>
          </a:xfrm>
          <a:custGeom>
            <a:avLst/>
            <a:gdLst/>
            <a:ahLst/>
            <a:cxnLst/>
            <a:rect l="l" t="t" r="r" b="b"/>
            <a:pathLst>
              <a:path w="5361548" h="4724864">
                <a:moveTo>
                  <a:pt x="0" y="0"/>
                </a:moveTo>
                <a:lnTo>
                  <a:pt x="5361548" y="0"/>
                </a:lnTo>
                <a:lnTo>
                  <a:pt x="5361548" y="4724864"/>
                </a:lnTo>
                <a:lnTo>
                  <a:pt x="0" y="472486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5255613">
            <a:off x="519853" y="7847633"/>
            <a:ext cx="1676451" cy="2008819"/>
          </a:xfrm>
          <a:custGeom>
            <a:avLst/>
            <a:gdLst/>
            <a:ahLst/>
            <a:cxnLst/>
            <a:rect l="l" t="t" r="r" b="b"/>
            <a:pathLst>
              <a:path w="1676451" h="2008819">
                <a:moveTo>
                  <a:pt x="0" y="0"/>
                </a:moveTo>
                <a:lnTo>
                  <a:pt x="1676451" y="0"/>
                </a:lnTo>
                <a:lnTo>
                  <a:pt x="1676451" y="2008819"/>
                </a:lnTo>
                <a:lnTo>
                  <a:pt x="0" y="200881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6302151">
            <a:off x="16262297" y="396741"/>
            <a:ext cx="1676451" cy="2008819"/>
          </a:xfrm>
          <a:custGeom>
            <a:avLst/>
            <a:gdLst/>
            <a:ahLst/>
            <a:cxnLst/>
            <a:rect l="l" t="t" r="r" b="b"/>
            <a:pathLst>
              <a:path w="1676451" h="2008819">
                <a:moveTo>
                  <a:pt x="0" y="0"/>
                </a:moveTo>
                <a:lnTo>
                  <a:pt x="1676451" y="0"/>
                </a:lnTo>
                <a:lnTo>
                  <a:pt x="1676451" y="2008819"/>
                </a:lnTo>
                <a:lnTo>
                  <a:pt x="0" y="200881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5053253" y="1687195"/>
            <a:ext cx="8181494" cy="6903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19"/>
              </a:lnSpc>
            </a:pPr>
            <a:r>
              <a:rPr lang="en-US" sz="3999">
                <a:solidFill>
                  <a:srgbClr val="22423D"/>
                </a:solidFill>
                <a:latin typeface="Bentham"/>
              </a:rPr>
              <a:t>Si José hubiera tenido, los mejores tenis, las camisetas más elaboradas, un carro o muchos otros privilegios como hijo único no hubiera estado listo para su prueba en Egipto. José no podía, pero si era. Era un leal siervo de Dios, honesto, responsable, respetuoso y un dedicado líder.</a:t>
            </a:r>
          </a:p>
          <a:p>
            <a:pPr algn="ctr">
              <a:lnSpc>
                <a:spcPts val="4519"/>
              </a:lnSpc>
            </a:pPr>
            <a:r>
              <a:rPr lang="en-US" sz="3999">
                <a:solidFill>
                  <a:srgbClr val="22423D"/>
                </a:solidFill>
                <a:latin typeface="Bentham"/>
              </a:rPr>
              <a:t>En tu juventud, al elegir una carrera, deja que la voluntad de Dios sea el fundamento de tu decisión y Él ciertamente recompensará tu elección.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14229182" y="7132725"/>
            <a:ext cx="1010375" cy="1165272"/>
            <a:chOff x="0" y="0"/>
            <a:chExt cx="1347166" cy="1553696"/>
          </a:xfrm>
        </p:grpSpPr>
        <p:sp>
          <p:nvSpPr>
            <p:cNvPr id="8" name="Freeform 8"/>
            <p:cNvSpPr/>
            <p:nvPr/>
          </p:nvSpPr>
          <p:spPr>
            <a:xfrm>
              <a:off x="1133" y="0"/>
              <a:ext cx="739037" cy="614325"/>
            </a:xfrm>
            <a:custGeom>
              <a:avLst/>
              <a:gdLst/>
              <a:ahLst/>
              <a:cxnLst/>
              <a:rect l="l" t="t" r="r" b="b"/>
              <a:pathLst>
                <a:path w="739037" h="614325">
                  <a:moveTo>
                    <a:pt x="0" y="0"/>
                  </a:moveTo>
                  <a:lnTo>
                    <a:pt x="739038" y="0"/>
                  </a:lnTo>
                  <a:lnTo>
                    <a:pt x="739038" y="614325"/>
                  </a:lnTo>
                  <a:lnTo>
                    <a:pt x="0" y="6143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9"/>
            <p:cNvSpPr/>
            <p:nvPr/>
          </p:nvSpPr>
          <p:spPr>
            <a:xfrm rot="-3849135">
              <a:off x="787351" y="417665"/>
              <a:ext cx="512635" cy="426128"/>
            </a:xfrm>
            <a:custGeom>
              <a:avLst/>
              <a:gdLst/>
              <a:ahLst/>
              <a:cxnLst/>
              <a:rect l="l" t="t" r="r" b="b"/>
              <a:pathLst>
                <a:path w="512635" h="426128">
                  <a:moveTo>
                    <a:pt x="0" y="0"/>
                  </a:moveTo>
                  <a:lnTo>
                    <a:pt x="512635" y="0"/>
                  </a:lnTo>
                  <a:lnTo>
                    <a:pt x="512635" y="426128"/>
                  </a:lnTo>
                  <a:lnTo>
                    <a:pt x="0" y="4261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10"/>
            <p:cNvSpPr/>
            <p:nvPr/>
          </p:nvSpPr>
          <p:spPr>
            <a:xfrm rot="-7701299">
              <a:off x="63717" y="1055144"/>
              <a:ext cx="467850" cy="388900"/>
            </a:xfrm>
            <a:custGeom>
              <a:avLst/>
              <a:gdLst/>
              <a:ahLst/>
              <a:cxnLst/>
              <a:rect l="l" t="t" r="r" b="b"/>
              <a:pathLst>
                <a:path w="467850" h="388900">
                  <a:moveTo>
                    <a:pt x="0" y="0"/>
                  </a:moveTo>
                  <a:lnTo>
                    <a:pt x="467850" y="0"/>
                  </a:lnTo>
                  <a:lnTo>
                    <a:pt x="467850" y="388900"/>
                  </a:lnTo>
                  <a:lnTo>
                    <a:pt x="0" y="3889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3320249" y="2114643"/>
            <a:ext cx="1010375" cy="1165272"/>
            <a:chOff x="0" y="0"/>
            <a:chExt cx="1347166" cy="1553696"/>
          </a:xfrm>
        </p:grpSpPr>
        <p:sp>
          <p:nvSpPr>
            <p:cNvPr id="12" name="Freeform 12"/>
            <p:cNvSpPr/>
            <p:nvPr/>
          </p:nvSpPr>
          <p:spPr>
            <a:xfrm>
              <a:off x="1133" y="0"/>
              <a:ext cx="739037" cy="614325"/>
            </a:xfrm>
            <a:custGeom>
              <a:avLst/>
              <a:gdLst/>
              <a:ahLst/>
              <a:cxnLst/>
              <a:rect l="l" t="t" r="r" b="b"/>
              <a:pathLst>
                <a:path w="739037" h="614325">
                  <a:moveTo>
                    <a:pt x="0" y="0"/>
                  </a:moveTo>
                  <a:lnTo>
                    <a:pt x="739038" y="0"/>
                  </a:lnTo>
                  <a:lnTo>
                    <a:pt x="739038" y="614325"/>
                  </a:lnTo>
                  <a:lnTo>
                    <a:pt x="0" y="61432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13"/>
            <p:cNvSpPr/>
            <p:nvPr/>
          </p:nvSpPr>
          <p:spPr>
            <a:xfrm rot="-3849135">
              <a:off x="787351" y="417665"/>
              <a:ext cx="512635" cy="426128"/>
            </a:xfrm>
            <a:custGeom>
              <a:avLst/>
              <a:gdLst/>
              <a:ahLst/>
              <a:cxnLst/>
              <a:rect l="l" t="t" r="r" b="b"/>
              <a:pathLst>
                <a:path w="512635" h="426128">
                  <a:moveTo>
                    <a:pt x="0" y="0"/>
                  </a:moveTo>
                  <a:lnTo>
                    <a:pt x="512635" y="0"/>
                  </a:lnTo>
                  <a:lnTo>
                    <a:pt x="512635" y="426128"/>
                  </a:lnTo>
                  <a:lnTo>
                    <a:pt x="0" y="4261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14"/>
            <p:cNvSpPr/>
            <p:nvPr/>
          </p:nvSpPr>
          <p:spPr>
            <a:xfrm rot="-7701299">
              <a:off x="63717" y="1055144"/>
              <a:ext cx="467850" cy="388900"/>
            </a:xfrm>
            <a:custGeom>
              <a:avLst/>
              <a:gdLst/>
              <a:ahLst/>
              <a:cxnLst/>
              <a:rect l="l" t="t" r="r" b="b"/>
              <a:pathLst>
                <a:path w="467850" h="388900">
                  <a:moveTo>
                    <a:pt x="0" y="0"/>
                  </a:moveTo>
                  <a:lnTo>
                    <a:pt x="467850" y="0"/>
                  </a:lnTo>
                  <a:lnTo>
                    <a:pt x="467850" y="388900"/>
                  </a:lnTo>
                  <a:lnTo>
                    <a:pt x="0" y="3889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" name="Freeform 15"/>
          <p:cNvSpPr/>
          <p:nvPr/>
        </p:nvSpPr>
        <p:spPr>
          <a:xfrm rot="-10696810">
            <a:off x="13811798" y="7817999"/>
            <a:ext cx="6895004" cy="3680208"/>
          </a:xfrm>
          <a:custGeom>
            <a:avLst/>
            <a:gdLst/>
            <a:ahLst/>
            <a:cxnLst/>
            <a:rect l="l" t="t" r="r" b="b"/>
            <a:pathLst>
              <a:path w="6895004" h="3680208">
                <a:moveTo>
                  <a:pt x="0" y="0"/>
                </a:moveTo>
                <a:lnTo>
                  <a:pt x="6895004" y="0"/>
                </a:lnTo>
                <a:lnTo>
                  <a:pt x="6895004" y="3680208"/>
                </a:lnTo>
                <a:lnTo>
                  <a:pt x="0" y="368020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 rot="-1731009">
            <a:off x="14565322" y="7295671"/>
            <a:ext cx="5361548" cy="4724864"/>
          </a:xfrm>
          <a:custGeom>
            <a:avLst/>
            <a:gdLst/>
            <a:ahLst/>
            <a:cxnLst/>
            <a:rect l="l" t="t" r="r" b="b"/>
            <a:pathLst>
              <a:path w="5361548" h="4724864">
                <a:moveTo>
                  <a:pt x="0" y="0"/>
                </a:moveTo>
                <a:lnTo>
                  <a:pt x="5361548" y="0"/>
                </a:lnTo>
                <a:lnTo>
                  <a:pt x="5361548" y="4724864"/>
                </a:lnTo>
                <a:lnTo>
                  <a:pt x="0" y="472486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22099" y="-1296539"/>
            <a:ext cx="19224990" cy="12808650"/>
          </a:xfrm>
          <a:custGeom>
            <a:avLst/>
            <a:gdLst/>
            <a:ahLst/>
            <a:cxnLst/>
            <a:rect l="l" t="t" r="r" b="b"/>
            <a:pathLst>
              <a:path w="19224990" h="12808650">
                <a:moveTo>
                  <a:pt x="0" y="0"/>
                </a:moveTo>
                <a:lnTo>
                  <a:pt x="19224990" y="0"/>
                </a:lnTo>
                <a:lnTo>
                  <a:pt x="19224990" y="12808650"/>
                </a:lnTo>
                <a:lnTo>
                  <a:pt x="0" y="1280865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28000"/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5543551">
            <a:off x="-6665044" y="2421105"/>
            <a:ext cx="11410191" cy="8229600"/>
          </a:xfrm>
          <a:custGeom>
            <a:avLst/>
            <a:gdLst/>
            <a:ahLst/>
            <a:cxnLst/>
            <a:rect l="l" t="t" r="r" b="b"/>
            <a:pathLst>
              <a:path w="11410191" h="8229600">
                <a:moveTo>
                  <a:pt x="0" y="0"/>
                </a:moveTo>
                <a:lnTo>
                  <a:pt x="11410191" y="0"/>
                </a:lnTo>
                <a:lnTo>
                  <a:pt x="11410191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1503688" y="1853402"/>
            <a:ext cx="14855626" cy="1701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860"/>
              </a:lnSpc>
            </a:pPr>
            <a:r>
              <a:rPr lang="en-US" sz="9900">
                <a:solidFill>
                  <a:srgbClr val="788281"/>
                </a:solidFill>
                <a:latin typeface="Malibu Bold"/>
              </a:rPr>
              <a:t>Recuerda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2301822" y="4047942"/>
            <a:ext cx="13259357" cy="58960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20"/>
              </a:lnSpc>
            </a:pPr>
            <a:r>
              <a:rPr lang="en-US" sz="3371">
                <a:solidFill>
                  <a:srgbClr val="222222"/>
                </a:solidFill>
                <a:latin typeface="Oleo Script"/>
              </a:rPr>
              <a:t>“Vosotros sois la luz del mundo, una ciudad asentada sobre un monte no se puede esconder.” Mateo 5:14 </a:t>
            </a:r>
          </a:p>
          <a:p>
            <a:pPr algn="ctr">
              <a:lnSpc>
                <a:spcPts val="4720"/>
              </a:lnSpc>
            </a:pPr>
            <a:endParaRPr lang="en-US" sz="3371">
              <a:solidFill>
                <a:srgbClr val="222222"/>
              </a:solidFill>
              <a:latin typeface="Oleo Script"/>
            </a:endParaRPr>
          </a:p>
          <a:p>
            <a:pPr algn="ctr">
              <a:lnSpc>
                <a:spcPts val="4720"/>
              </a:lnSpc>
            </a:pPr>
            <a:r>
              <a:rPr lang="en-US" sz="3371">
                <a:solidFill>
                  <a:srgbClr val="222222"/>
                </a:solidFill>
                <a:latin typeface="Oleo Script"/>
              </a:rPr>
              <a:t>Has sido llamado para una obra. Dios ha colocado en ti todo para triunfar y alumbrar en la tierra. </a:t>
            </a:r>
          </a:p>
          <a:p>
            <a:pPr algn="ctr">
              <a:lnSpc>
                <a:spcPts val="4720"/>
              </a:lnSpc>
            </a:pPr>
            <a:endParaRPr lang="en-US" sz="3371">
              <a:solidFill>
                <a:srgbClr val="222222"/>
              </a:solidFill>
              <a:latin typeface="Oleo Script"/>
            </a:endParaRPr>
          </a:p>
          <a:p>
            <a:pPr algn="ctr">
              <a:lnSpc>
                <a:spcPts val="4720"/>
              </a:lnSpc>
            </a:pPr>
            <a:r>
              <a:rPr lang="en-US" sz="3371">
                <a:solidFill>
                  <a:srgbClr val="222222"/>
                </a:solidFill>
                <a:latin typeface="Oleo Script"/>
              </a:rPr>
              <a:t>Es mi oración que Dios ponga en ti sabiduría, oportunidades y prosperidad en todo lo que lleves a cabo y en el ejercicio de tu profesión. </a:t>
            </a:r>
          </a:p>
          <a:p>
            <a:pPr algn="ctr">
              <a:lnSpc>
                <a:spcPts val="4720"/>
              </a:lnSpc>
            </a:pPr>
            <a:endParaRPr lang="en-US" sz="3371">
              <a:solidFill>
                <a:srgbClr val="222222"/>
              </a:solidFill>
              <a:latin typeface="Oleo Script"/>
            </a:endParaRPr>
          </a:p>
          <a:p>
            <a:pPr marL="0" lvl="0" indent="0" algn="ctr">
              <a:lnSpc>
                <a:spcPts val="4720"/>
              </a:lnSpc>
              <a:spcBef>
                <a:spcPct val="0"/>
              </a:spcBef>
            </a:pPr>
            <a:endParaRPr lang="en-US" sz="3371">
              <a:solidFill>
                <a:srgbClr val="222222"/>
              </a:solidFill>
              <a:latin typeface="Oleo Script"/>
            </a:endParaRPr>
          </a:p>
        </p:txBody>
      </p:sp>
      <p:sp>
        <p:nvSpPr>
          <p:cNvPr id="6" name="Freeform 6"/>
          <p:cNvSpPr/>
          <p:nvPr/>
        </p:nvSpPr>
        <p:spPr>
          <a:xfrm rot="5473507">
            <a:off x="13602883" y="380431"/>
            <a:ext cx="11410191" cy="8229600"/>
          </a:xfrm>
          <a:custGeom>
            <a:avLst/>
            <a:gdLst/>
            <a:ahLst/>
            <a:cxnLst/>
            <a:rect l="l" t="t" r="r" b="b"/>
            <a:pathLst>
              <a:path w="11410191" h="8229600">
                <a:moveTo>
                  <a:pt x="0" y="0"/>
                </a:moveTo>
                <a:lnTo>
                  <a:pt x="11410190" y="0"/>
                </a:lnTo>
                <a:lnTo>
                  <a:pt x="1141019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464859">
            <a:off x="14233791" y="6063913"/>
            <a:ext cx="9584311" cy="8446174"/>
          </a:xfrm>
          <a:custGeom>
            <a:avLst/>
            <a:gdLst/>
            <a:ahLst/>
            <a:cxnLst/>
            <a:rect l="l" t="t" r="r" b="b"/>
            <a:pathLst>
              <a:path w="9584311" h="8446174">
                <a:moveTo>
                  <a:pt x="0" y="0"/>
                </a:moveTo>
                <a:lnTo>
                  <a:pt x="9584311" y="0"/>
                </a:lnTo>
                <a:lnTo>
                  <a:pt x="9584311" y="8446174"/>
                </a:lnTo>
                <a:lnTo>
                  <a:pt x="0" y="844617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3261712" y="8656283"/>
            <a:ext cx="3179655" cy="2643088"/>
          </a:xfrm>
          <a:custGeom>
            <a:avLst/>
            <a:gdLst/>
            <a:ahLst/>
            <a:cxnLst/>
            <a:rect l="l" t="t" r="r" b="b"/>
            <a:pathLst>
              <a:path w="3179655" h="2643088">
                <a:moveTo>
                  <a:pt x="0" y="0"/>
                </a:moveTo>
                <a:lnTo>
                  <a:pt x="3179655" y="0"/>
                </a:lnTo>
                <a:lnTo>
                  <a:pt x="3179655" y="2643088"/>
                </a:lnTo>
                <a:lnTo>
                  <a:pt x="0" y="26430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-2180721">
            <a:off x="-2908374" y="-1501466"/>
            <a:ext cx="7287742" cy="6905136"/>
          </a:xfrm>
          <a:custGeom>
            <a:avLst/>
            <a:gdLst/>
            <a:ahLst/>
            <a:cxnLst/>
            <a:rect l="l" t="t" r="r" b="b"/>
            <a:pathLst>
              <a:path w="7287742" h="6905136">
                <a:moveTo>
                  <a:pt x="0" y="0"/>
                </a:moveTo>
                <a:lnTo>
                  <a:pt x="7287742" y="0"/>
                </a:lnTo>
                <a:lnTo>
                  <a:pt x="7287742" y="6905136"/>
                </a:lnTo>
                <a:lnTo>
                  <a:pt x="0" y="690513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4111017">
            <a:off x="16730194" y="-964182"/>
            <a:ext cx="2240367" cy="2146679"/>
          </a:xfrm>
          <a:custGeom>
            <a:avLst/>
            <a:gdLst/>
            <a:ahLst/>
            <a:cxnLst/>
            <a:rect l="l" t="t" r="r" b="b"/>
            <a:pathLst>
              <a:path w="2240367" h="2146679">
                <a:moveTo>
                  <a:pt x="0" y="0"/>
                </a:moveTo>
                <a:lnTo>
                  <a:pt x="2240367" y="0"/>
                </a:lnTo>
                <a:lnTo>
                  <a:pt x="2240367" y="2146678"/>
                </a:lnTo>
                <a:lnTo>
                  <a:pt x="0" y="214667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TextBox 6"/>
          <p:cNvSpPr txBox="1"/>
          <p:nvPr/>
        </p:nvSpPr>
        <p:spPr>
          <a:xfrm>
            <a:off x="3409639" y="3721779"/>
            <a:ext cx="12529948" cy="38614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070"/>
              </a:lnSpc>
            </a:pPr>
            <a:r>
              <a:rPr lang="en-US" sz="3000" spc="81">
                <a:solidFill>
                  <a:srgbClr val="22423D"/>
                </a:solidFill>
                <a:latin typeface="Cooper Hewitt"/>
              </a:rPr>
              <a:t>“Bienaventurado el varón que no anduvo en consejo de malos, ni estuvo en camino de pecadores, ni en silla de escarnecedores se ha sentado; sino que en la ley de Jehová está su delicia, y en su ley medita de día y de noche. será como árbol plantado junto a corrientes de aguas, que da su fruto en su tiempo, y su hoja no cae; y todo lo que hace, prosperará.” Salmo 1:1-3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265125" y="1419225"/>
            <a:ext cx="11237743" cy="14485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163"/>
              </a:lnSpc>
            </a:pPr>
            <a:r>
              <a:rPr lang="en-US" sz="12099">
                <a:solidFill>
                  <a:srgbClr val="BC81CD"/>
                </a:solidFill>
                <a:latin typeface="Malibu"/>
              </a:rPr>
              <a:t>Base bíblica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205034" y="5143500"/>
            <a:ext cx="12487618" cy="5464042"/>
          </a:xfrm>
          <a:custGeom>
            <a:avLst/>
            <a:gdLst/>
            <a:ahLst/>
            <a:cxnLst/>
            <a:rect l="l" t="t" r="r" b="b"/>
            <a:pathLst>
              <a:path w="12487618" h="5464042">
                <a:moveTo>
                  <a:pt x="0" y="0"/>
                </a:moveTo>
                <a:lnTo>
                  <a:pt x="12487617" y="0"/>
                </a:lnTo>
                <a:lnTo>
                  <a:pt x="12487617" y="5464042"/>
                </a:lnTo>
                <a:lnTo>
                  <a:pt x="0" y="546404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97" r="-19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12596681" y="283715"/>
            <a:ext cx="5691319" cy="3345696"/>
          </a:xfrm>
          <a:custGeom>
            <a:avLst/>
            <a:gdLst/>
            <a:ahLst/>
            <a:cxnLst/>
            <a:rect l="l" t="t" r="r" b="b"/>
            <a:pathLst>
              <a:path w="5691319" h="3345696">
                <a:moveTo>
                  <a:pt x="0" y="0"/>
                </a:moveTo>
                <a:lnTo>
                  <a:pt x="5691319" y="0"/>
                </a:lnTo>
                <a:lnTo>
                  <a:pt x="5691319" y="3345695"/>
                </a:lnTo>
                <a:lnTo>
                  <a:pt x="0" y="334569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>
          <a:xfrm>
            <a:off x="10510681" y="2247289"/>
            <a:ext cx="5876324" cy="5853369"/>
            <a:chOff x="0" y="0"/>
            <a:chExt cx="6502400" cy="6477000"/>
          </a:xfrm>
        </p:grpSpPr>
        <p:sp>
          <p:nvSpPr>
            <p:cNvPr id="5" name="Freeform 5"/>
            <p:cNvSpPr/>
            <p:nvPr/>
          </p:nvSpPr>
          <p:spPr>
            <a:xfrm>
              <a:off x="-23042" y="119185"/>
              <a:ext cx="6542159" cy="6244242"/>
            </a:xfrm>
            <a:custGeom>
              <a:avLst/>
              <a:gdLst/>
              <a:ahLst/>
              <a:cxnLst/>
              <a:rect l="l" t="t" r="r" b="b"/>
              <a:pathLst>
                <a:path w="6542159" h="6244242">
                  <a:moveTo>
                    <a:pt x="3271080" y="4996"/>
                  </a:moveTo>
                  <a:cubicBezTo>
                    <a:pt x="2154117" y="0"/>
                    <a:pt x="1119857" y="593026"/>
                    <a:pt x="559929" y="1559521"/>
                  </a:cubicBezTo>
                  <a:cubicBezTo>
                    <a:pt x="0" y="2526015"/>
                    <a:pt x="0" y="3718228"/>
                    <a:pt x="559929" y="4684723"/>
                  </a:cubicBezTo>
                  <a:cubicBezTo>
                    <a:pt x="1119857" y="5651217"/>
                    <a:pt x="2154117" y="6244243"/>
                    <a:pt x="3271080" y="6239248"/>
                  </a:cubicBezTo>
                  <a:cubicBezTo>
                    <a:pt x="4388043" y="6244243"/>
                    <a:pt x="5422303" y="5651217"/>
                    <a:pt x="5982231" y="4684723"/>
                  </a:cubicBezTo>
                  <a:cubicBezTo>
                    <a:pt x="6542160" y="3718229"/>
                    <a:pt x="6542160" y="2526015"/>
                    <a:pt x="5982231" y="1559521"/>
                  </a:cubicBezTo>
                  <a:cubicBezTo>
                    <a:pt x="5422303" y="593027"/>
                    <a:pt x="4388043" y="1"/>
                    <a:pt x="3271080" y="4996"/>
                  </a:cubicBezTo>
                  <a:close/>
                </a:path>
              </a:pathLst>
            </a:custGeom>
            <a:blipFill>
              <a:blip r:embed="rId5"/>
              <a:stretch>
                <a:fillRect l="223" t="-25046" r="223" b="-25046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Freeform 6"/>
            <p:cNvSpPr/>
            <p:nvPr/>
          </p:nvSpPr>
          <p:spPr>
            <a:xfrm>
              <a:off x="73038" y="66269"/>
              <a:ext cx="6350000" cy="6349987"/>
            </a:xfrm>
            <a:custGeom>
              <a:avLst/>
              <a:gdLst/>
              <a:ahLst/>
              <a:cxnLst/>
              <a:rect l="l" t="t" r="r" b="b"/>
              <a:pathLst>
                <a:path w="6350000" h="6349987">
                  <a:moveTo>
                    <a:pt x="3175000" y="6349987"/>
                  </a:moveTo>
                  <a:cubicBezTo>
                    <a:pt x="1424279" y="6349987"/>
                    <a:pt x="0" y="4925733"/>
                    <a:pt x="0" y="3175038"/>
                  </a:cubicBezTo>
                  <a:cubicBezTo>
                    <a:pt x="0" y="1424317"/>
                    <a:pt x="1424292" y="0"/>
                    <a:pt x="3175000" y="0"/>
                  </a:cubicBezTo>
                  <a:cubicBezTo>
                    <a:pt x="4925733" y="0"/>
                    <a:pt x="6350000" y="1424330"/>
                    <a:pt x="6350000" y="3175038"/>
                  </a:cubicBezTo>
                  <a:cubicBezTo>
                    <a:pt x="6350000" y="4925720"/>
                    <a:pt x="4925733" y="6349987"/>
                    <a:pt x="3175000" y="6349987"/>
                  </a:cubicBezTo>
                  <a:close/>
                  <a:moveTo>
                    <a:pt x="3175000" y="115760"/>
                  </a:moveTo>
                  <a:cubicBezTo>
                    <a:pt x="1488135" y="115760"/>
                    <a:pt x="115760" y="1488148"/>
                    <a:pt x="115760" y="3175038"/>
                  </a:cubicBezTo>
                  <a:cubicBezTo>
                    <a:pt x="115760" y="4861915"/>
                    <a:pt x="1488135" y="6234265"/>
                    <a:pt x="3175000" y="6234265"/>
                  </a:cubicBezTo>
                  <a:cubicBezTo>
                    <a:pt x="4861852" y="6234265"/>
                    <a:pt x="6234265" y="4861890"/>
                    <a:pt x="6234265" y="3175038"/>
                  </a:cubicBezTo>
                  <a:cubicBezTo>
                    <a:pt x="6234265" y="1488148"/>
                    <a:pt x="4861852" y="115760"/>
                    <a:pt x="3175000" y="115760"/>
                  </a:cubicBezTo>
                  <a:close/>
                </a:path>
              </a:pathLst>
            </a:custGeom>
            <a:solidFill>
              <a:srgbClr val="F0BEAD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" name="Freeform 7"/>
          <p:cNvSpPr/>
          <p:nvPr/>
        </p:nvSpPr>
        <p:spPr>
          <a:xfrm>
            <a:off x="16442042" y="6242725"/>
            <a:ext cx="2821580" cy="2818053"/>
          </a:xfrm>
          <a:custGeom>
            <a:avLst/>
            <a:gdLst/>
            <a:ahLst/>
            <a:cxnLst/>
            <a:rect l="l" t="t" r="r" b="b"/>
            <a:pathLst>
              <a:path w="2821580" h="2818053">
                <a:moveTo>
                  <a:pt x="0" y="0"/>
                </a:moveTo>
                <a:lnTo>
                  <a:pt x="2821580" y="0"/>
                </a:lnTo>
                <a:lnTo>
                  <a:pt x="2821580" y="2818053"/>
                </a:lnTo>
                <a:lnTo>
                  <a:pt x="0" y="281805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028700" y="828675"/>
            <a:ext cx="11010265" cy="1701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860"/>
              </a:lnSpc>
            </a:pPr>
            <a:r>
              <a:rPr lang="en-US" sz="9900">
                <a:solidFill>
                  <a:srgbClr val="BC81CD"/>
                </a:solidFill>
                <a:latin typeface="Malibu Bold"/>
              </a:rPr>
              <a:t>Introducción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449049" y="2807194"/>
            <a:ext cx="8432640" cy="7048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222222"/>
                </a:solidFill>
                <a:latin typeface="Cooper Hewitt"/>
              </a:rPr>
              <a:t>Terminar una etapa académica te aporta habilidades para la siguiente, vas madurando y preparando para la decisión de cuál profesión elegir. Hay muchas interrogantes y el principal miedo es equivocarte. El 40% de los jóvenes cambian de carrera el primer año por estar influidos por amigos, familiares, economía o distancia. Antes de iniciar la universidad es importante tomar en cuenta otros factores internos trascendentales que tienen que ver con tu carácter, tus talentos, aptitudes, inteligencia emocional y habilidades desarrolladas. Uno de los objetivos de esta certificación es que descubras todo el potencial que hay en ti y tomes una decisión que te permita aprovechar tu esencia, unicidad y las cualidades que te permitan llevar a cabo la misión por la que fuiste creado. </a:t>
            </a:r>
          </a:p>
          <a:p>
            <a:pPr algn="just">
              <a:lnSpc>
                <a:spcPts val="3749"/>
              </a:lnSpc>
            </a:pPr>
            <a:endParaRPr lang="en-US" sz="2499">
              <a:solidFill>
                <a:srgbClr val="222222"/>
              </a:solidFill>
              <a:latin typeface="Cooper Hewit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902223" y="2330491"/>
            <a:ext cx="9604812" cy="61101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336"/>
              </a:lnSpc>
            </a:pPr>
            <a:r>
              <a:rPr lang="en-US" sz="2891">
                <a:solidFill>
                  <a:srgbClr val="222222"/>
                </a:solidFill>
                <a:latin typeface="Cooper Hewitt"/>
              </a:rPr>
              <a:t>Dios ha puesto en tus manos una caja de herramientas para hacer de tu vida una piedra de tropiezo o un peldaño de superación. De los triunfos y fracasos puedes aprender a darle sentido a tu vida y colocarte al servicio de Dios.</a:t>
            </a:r>
          </a:p>
          <a:p>
            <a:pPr algn="just">
              <a:lnSpc>
                <a:spcPts val="4336"/>
              </a:lnSpc>
            </a:pPr>
            <a:endParaRPr lang="en-US" sz="2891">
              <a:solidFill>
                <a:srgbClr val="222222"/>
              </a:solidFill>
              <a:latin typeface="Cooper Hewitt"/>
            </a:endParaRPr>
          </a:p>
          <a:p>
            <a:pPr algn="just">
              <a:lnSpc>
                <a:spcPts val="4336"/>
              </a:lnSpc>
            </a:pPr>
            <a:r>
              <a:rPr lang="en-US" sz="2891">
                <a:solidFill>
                  <a:srgbClr val="222222"/>
                </a:solidFill>
                <a:latin typeface="Cooper Hewitt"/>
              </a:rPr>
              <a:t>Ten la seguridad “Dios te hizo para triunfar” El mismo Dios que creo los cielos con sus atardeceres espectaculares, las majestuosas montañas y los colores de los pájaros. Es el mismo Dios que te creó a ti y que te ha llamado su hijo a imagen y semejanza suya. </a:t>
            </a:r>
          </a:p>
          <a:p>
            <a:pPr algn="just">
              <a:lnSpc>
                <a:spcPts val="4336"/>
              </a:lnSpc>
            </a:pPr>
            <a:endParaRPr lang="en-US" sz="2891">
              <a:solidFill>
                <a:srgbClr val="222222"/>
              </a:solidFill>
              <a:latin typeface="Cooper Hewitt"/>
            </a:endParaRPr>
          </a:p>
        </p:txBody>
      </p:sp>
      <p:sp>
        <p:nvSpPr>
          <p:cNvPr id="3" name="Freeform 3"/>
          <p:cNvSpPr/>
          <p:nvPr/>
        </p:nvSpPr>
        <p:spPr>
          <a:xfrm rot="-1105828">
            <a:off x="-2913632" y="-3037907"/>
            <a:ext cx="10963366" cy="6075814"/>
          </a:xfrm>
          <a:custGeom>
            <a:avLst/>
            <a:gdLst/>
            <a:ahLst/>
            <a:cxnLst/>
            <a:rect l="l" t="t" r="r" b="b"/>
            <a:pathLst>
              <a:path w="10963366" h="6075814">
                <a:moveTo>
                  <a:pt x="0" y="0"/>
                </a:moveTo>
                <a:lnTo>
                  <a:pt x="10963366" y="0"/>
                </a:lnTo>
                <a:lnTo>
                  <a:pt x="10963366" y="6075814"/>
                </a:lnTo>
                <a:lnTo>
                  <a:pt x="0" y="60758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939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5255613">
            <a:off x="25278" y="8402931"/>
            <a:ext cx="1676451" cy="2008819"/>
          </a:xfrm>
          <a:custGeom>
            <a:avLst/>
            <a:gdLst/>
            <a:ahLst/>
            <a:cxnLst/>
            <a:rect l="l" t="t" r="r" b="b"/>
            <a:pathLst>
              <a:path w="1676451" h="2008819">
                <a:moveTo>
                  <a:pt x="0" y="0"/>
                </a:moveTo>
                <a:lnTo>
                  <a:pt x="1676451" y="0"/>
                </a:lnTo>
                <a:lnTo>
                  <a:pt x="1676451" y="2008819"/>
                </a:lnTo>
                <a:lnTo>
                  <a:pt x="0" y="20088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2315317" y="4049475"/>
            <a:ext cx="6237525" cy="6237525"/>
          </a:xfrm>
          <a:custGeom>
            <a:avLst/>
            <a:gdLst/>
            <a:ahLst/>
            <a:cxnLst/>
            <a:rect l="l" t="t" r="r" b="b"/>
            <a:pathLst>
              <a:path w="6237525" h="6237525">
                <a:moveTo>
                  <a:pt x="0" y="0"/>
                </a:moveTo>
                <a:lnTo>
                  <a:pt x="6237525" y="0"/>
                </a:lnTo>
                <a:lnTo>
                  <a:pt x="6237525" y="6237525"/>
                </a:lnTo>
                <a:lnTo>
                  <a:pt x="0" y="623752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-2904554">
            <a:off x="14707540" y="-4010766"/>
            <a:ext cx="10963366" cy="6075814"/>
          </a:xfrm>
          <a:custGeom>
            <a:avLst/>
            <a:gdLst/>
            <a:ahLst/>
            <a:cxnLst/>
            <a:rect l="l" t="t" r="r" b="b"/>
            <a:pathLst>
              <a:path w="10963366" h="6075814">
                <a:moveTo>
                  <a:pt x="0" y="0"/>
                </a:moveTo>
                <a:lnTo>
                  <a:pt x="10963366" y="0"/>
                </a:lnTo>
                <a:lnTo>
                  <a:pt x="10963366" y="6075814"/>
                </a:lnTo>
                <a:lnTo>
                  <a:pt x="0" y="60758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9390"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911314">
            <a:off x="-4029438" y="5292205"/>
            <a:ext cx="9338553" cy="8229600"/>
          </a:xfrm>
          <a:custGeom>
            <a:avLst/>
            <a:gdLst/>
            <a:ahLst/>
            <a:cxnLst/>
            <a:rect l="l" t="t" r="r" b="b"/>
            <a:pathLst>
              <a:path w="9338553" h="8229600">
                <a:moveTo>
                  <a:pt x="0" y="0"/>
                </a:moveTo>
                <a:lnTo>
                  <a:pt x="9338553" y="0"/>
                </a:lnTo>
                <a:lnTo>
                  <a:pt x="9338553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TextBox 3"/>
          <p:cNvSpPr txBox="1"/>
          <p:nvPr/>
        </p:nvSpPr>
        <p:spPr>
          <a:xfrm>
            <a:off x="2004047" y="870166"/>
            <a:ext cx="14784673" cy="1701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3860"/>
              </a:lnSpc>
            </a:pPr>
            <a:r>
              <a:rPr lang="en-US" sz="9900">
                <a:solidFill>
                  <a:srgbClr val="89BBC4"/>
                </a:solidFill>
                <a:latin typeface="Malibu Bold"/>
              </a:rPr>
              <a:t>Confía en ti</a:t>
            </a:r>
          </a:p>
        </p:txBody>
      </p:sp>
      <p:sp>
        <p:nvSpPr>
          <p:cNvPr id="4" name="Freeform 4"/>
          <p:cNvSpPr/>
          <p:nvPr/>
        </p:nvSpPr>
        <p:spPr>
          <a:xfrm rot="5255613">
            <a:off x="410028" y="7900549"/>
            <a:ext cx="1676451" cy="2008819"/>
          </a:xfrm>
          <a:custGeom>
            <a:avLst/>
            <a:gdLst/>
            <a:ahLst/>
            <a:cxnLst/>
            <a:rect l="l" t="t" r="r" b="b"/>
            <a:pathLst>
              <a:path w="1676451" h="2008819">
                <a:moveTo>
                  <a:pt x="0" y="0"/>
                </a:moveTo>
                <a:lnTo>
                  <a:pt x="1676451" y="0"/>
                </a:lnTo>
                <a:lnTo>
                  <a:pt x="1676451" y="2008819"/>
                </a:lnTo>
                <a:lnTo>
                  <a:pt x="0" y="2008819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5869926">
            <a:off x="15655777" y="32135"/>
            <a:ext cx="2265886" cy="2715114"/>
          </a:xfrm>
          <a:custGeom>
            <a:avLst/>
            <a:gdLst/>
            <a:ahLst/>
            <a:cxnLst/>
            <a:rect l="l" t="t" r="r" b="b"/>
            <a:pathLst>
              <a:path w="2265886" h="2715114">
                <a:moveTo>
                  <a:pt x="0" y="0"/>
                </a:moveTo>
                <a:lnTo>
                  <a:pt x="2265886" y="0"/>
                </a:lnTo>
                <a:lnTo>
                  <a:pt x="2265886" y="2715114"/>
                </a:lnTo>
                <a:lnTo>
                  <a:pt x="0" y="271511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225363" y="5427356"/>
            <a:ext cx="1058237" cy="879659"/>
          </a:xfrm>
          <a:custGeom>
            <a:avLst/>
            <a:gdLst/>
            <a:ahLst/>
            <a:cxnLst/>
            <a:rect l="l" t="t" r="r" b="b"/>
            <a:pathLst>
              <a:path w="1058237" h="879659">
                <a:moveTo>
                  <a:pt x="0" y="0"/>
                </a:moveTo>
                <a:lnTo>
                  <a:pt x="1058237" y="0"/>
                </a:lnTo>
                <a:lnTo>
                  <a:pt x="1058237" y="879659"/>
                </a:lnTo>
                <a:lnTo>
                  <a:pt x="0" y="87965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721120" y="5370658"/>
            <a:ext cx="565852" cy="470365"/>
          </a:xfrm>
          <a:custGeom>
            <a:avLst/>
            <a:gdLst/>
            <a:ahLst/>
            <a:cxnLst/>
            <a:rect l="l" t="t" r="r" b="b"/>
            <a:pathLst>
              <a:path w="565852" h="470365">
                <a:moveTo>
                  <a:pt x="0" y="0"/>
                </a:moveTo>
                <a:lnTo>
                  <a:pt x="565853" y="0"/>
                </a:lnTo>
                <a:lnTo>
                  <a:pt x="565853" y="470364"/>
                </a:lnTo>
                <a:lnTo>
                  <a:pt x="0" y="47036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162186" y="4944470"/>
            <a:ext cx="370561" cy="308029"/>
          </a:xfrm>
          <a:custGeom>
            <a:avLst/>
            <a:gdLst/>
            <a:ahLst/>
            <a:cxnLst/>
            <a:rect l="l" t="t" r="r" b="b"/>
            <a:pathLst>
              <a:path w="370561" h="308029">
                <a:moveTo>
                  <a:pt x="0" y="0"/>
                </a:moveTo>
                <a:lnTo>
                  <a:pt x="370561" y="0"/>
                </a:lnTo>
                <a:lnTo>
                  <a:pt x="370561" y="308029"/>
                </a:lnTo>
                <a:lnTo>
                  <a:pt x="0" y="30802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0171844" y="3843689"/>
            <a:ext cx="9652900" cy="6443311"/>
          </a:xfrm>
          <a:custGeom>
            <a:avLst/>
            <a:gdLst/>
            <a:ahLst/>
            <a:cxnLst/>
            <a:rect l="l" t="t" r="r" b="b"/>
            <a:pathLst>
              <a:path w="9652900" h="6443311">
                <a:moveTo>
                  <a:pt x="0" y="0"/>
                </a:moveTo>
                <a:lnTo>
                  <a:pt x="9652900" y="0"/>
                </a:lnTo>
                <a:lnTo>
                  <a:pt x="9652900" y="6443311"/>
                </a:lnTo>
                <a:lnTo>
                  <a:pt x="0" y="6443311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TextBox 10"/>
          <p:cNvSpPr txBox="1"/>
          <p:nvPr/>
        </p:nvSpPr>
        <p:spPr>
          <a:xfrm>
            <a:off x="3278934" y="3071660"/>
            <a:ext cx="8755575" cy="69037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449"/>
              </a:lnSpc>
            </a:pPr>
            <a:r>
              <a:rPr lang="en-US" sz="2299">
                <a:solidFill>
                  <a:srgbClr val="222222"/>
                </a:solidFill>
                <a:latin typeface="Cooper Hewitt"/>
              </a:rPr>
              <a:t>Hay oportunidades para todos, solo necesitas tomar en cuenta los siguientes elementos. </a:t>
            </a:r>
          </a:p>
          <a:p>
            <a:pPr algn="just">
              <a:lnSpc>
                <a:spcPts val="3449"/>
              </a:lnSpc>
            </a:pPr>
            <a:endParaRPr lang="en-US" sz="2299">
              <a:solidFill>
                <a:srgbClr val="222222"/>
              </a:solidFill>
              <a:latin typeface="Cooper Hewitt"/>
            </a:endParaRPr>
          </a:p>
          <a:p>
            <a:pPr algn="just">
              <a:lnSpc>
                <a:spcPts val="3449"/>
              </a:lnSpc>
            </a:pPr>
            <a:r>
              <a:rPr lang="en-US" sz="2299">
                <a:solidFill>
                  <a:srgbClr val="222222"/>
                </a:solidFill>
                <a:latin typeface="Cooper Hewitt"/>
              </a:rPr>
              <a:t>Confía en ti</a:t>
            </a:r>
          </a:p>
          <a:p>
            <a:pPr algn="just">
              <a:lnSpc>
                <a:spcPts val="3449"/>
              </a:lnSpc>
            </a:pPr>
            <a:r>
              <a:rPr lang="en-US" sz="2299">
                <a:solidFill>
                  <a:srgbClr val="222222"/>
                </a:solidFill>
                <a:latin typeface="Cooper Hewitt"/>
              </a:rPr>
              <a:t>La autoconfianza es una seguridad que te acompaña a donde quiera que vas, te permite tener sueños elevados y alcanzar las metas que te propongas.</a:t>
            </a:r>
          </a:p>
          <a:p>
            <a:pPr algn="just">
              <a:lnSpc>
                <a:spcPts val="3449"/>
              </a:lnSpc>
            </a:pPr>
            <a:r>
              <a:rPr lang="en-US" sz="2299">
                <a:solidFill>
                  <a:srgbClr val="222222"/>
                </a:solidFill>
                <a:latin typeface="Cooper Hewitt"/>
              </a:rPr>
              <a:t>La autoconfianza está relacionada con tu sentido de capacidad, habilidad para superar dificultades y tenacidad para superar tus expectativas de logro.</a:t>
            </a:r>
          </a:p>
          <a:p>
            <a:pPr algn="just">
              <a:lnSpc>
                <a:spcPts val="3449"/>
              </a:lnSpc>
            </a:pPr>
            <a:r>
              <a:rPr lang="en-US" sz="2299">
                <a:solidFill>
                  <a:srgbClr val="222222"/>
                </a:solidFill>
                <a:latin typeface="Cooper Hewitt"/>
              </a:rPr>
              <a:t>Pasos para creer en ti mismo.</a:t>
            </a:r>
          </a:p>
          <a:p>
            <a:pPr algn="just">
              <a:lnSpc>
                <a:spcPts val="3449"/>
              </a:lnSpc>
            </a:pPr>
            <a:r>
              <a:rPr lang="en-US" sz="2299">
                <a:solidFill>
                  <a:srgbClr val="222222"/>
                </a:solidFill>
                <a:latin typeface="Cooper Hewitt"/>
              </a:rPr>
              <a:t>¡Acéptate! Jamás te mires con desprecio o deficiente. Recuerda que nadie vale más que nadie para Dios todos tenemos el mismo valor. Somos únicos y las diferencias son las que nos hace auténticos y poseedores de nuestros propios logros. </a:t>
            </a:r>
          </a:p>
          <a:p>
            <a:pPr algn="just">
              <a:lnSpc>
                <a:spcPts val="3449"/>
              </a:lnSpc>
            </a:pPr>
            <a:endParaRPr lang="en-US" sz="2299">
              <a:solidFill>
                <a:srgbClr val="222222"/>
              </a:solidFill>
              <a:latin typeface="Cooper Hewit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401103" y="3490628"/>
            <a:ext cx="1827418" cy="1392160"/>
          </a:xfrm>
          <a:custGeom>
            <a:avLst/>
            <a:gdLst/>
            <a:ahLst/>
            <a:cxnLst/>
            <a:rect l="l" t="t" r="r" b="b"/>
            <a:pathLst>
              <a:path w="1827418" h="1392160">
                <a:moveTo>
                  <a:pt x="0" y="0"/>
                </a:moveTo>
                <a:lnTo>
                  <a:pt x="1827418" y="0"/>
                </a:lnTo>
                <a:lnTo>
                  <a:pt x="1827418" y="1392160"/>
                </a:lnTo>
                <a:lnTo>
                  <a:pt x="0" y="13921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11084895" y="3490628"/>
            <a:ext cx="1827418" cy="1392160"/>
          </a:xfrm>
          <a:custGeom>
            <a:avLst/>
            <a:gdLst/>
            <a:ahLst/>
            <a:cxnLst/>
            <a:rect l="l" t="t" r="r" b="b"/>
            <a:pathLst>
              <a:path w="1827418" h="1392160">
                <a:moveTo>
                  <a:pt x="0" y="0"/>
                </a:moveTo>
                <a:lnTo>
                  <a:pt x="1827418" y="0"/>
                </a:lnTo>
                <a:lnTo>
                  <a:pt x="1827418" y="1392160"/>
                </a:lnTo>
                <a:lnTo>
                  <a:pt x="0" y="139216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-5543551">
            <a:off x="-6665044" y="2421105"/>
            <a:ext cx="11410191" cy="8229600"/>
          </a:xfrm>
          <a:custGeom>
            <a:avLst/>
            <a:gdLst/>
            <a:ahLst/>
            <a:cxnLst/>
            <a:rect l="l" t="t" r="r" b="b"/>
            <a:pathLst>
              <a:path w="11410191" h="8229600">
                <a:moveTo>
                  <a:pt x="0" y="0"/>
                </a:moveTo>
                <a:lnTo>
                  <a:pt x="11410191" y="0"/>
                </a:lnTo>
                <a:lnTo>
                  <a:pt x="11410191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4391997" y="4806588"/>
            <a:ext cx="3845630" cy="63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140"/>
              </a:lnSpc>
              <a:spcBef>
                <a:spcPct val="0"/>
              </a:spcBef>
            </a:pPr>
            <a:r>
              <a:rPr lang="en-US" sz="3671">
                <a:solidFill>
                  <a:srgbClr val="222222"/>
                </a:solidFill>
                <a:latin typeface="Oleo Script"/>
              </a:rPr>
              <a:t>Aplica para una beca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0548902" y="4916274"/>
            <a:ext cx="2899405" cy="630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140"/>
              </a:lnSpc>
              <a:spcBef>
                <a:spcPct val="0"/>
              </a:spcBef>
            </a:pPr>
            <a:r>
              <a:rPr lang="en-US" sz="3671">
                <a:solidFill>
                  <a:srgbClr val="222222"/>
                </a:solidFill>
                <a:latin typeface="Oleo Script"/>
              </a:rPr>
              <a:t>Trabaja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628554" y="5664028"/>
            <a:ext cx="3372518" cy="40810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78"/>
              </a:lnSpc>
            </a:pPr>
            <a:r>
              <a:rPr lang="en-US" sz="2385">
                <a:solidFill>
                  <a:srgbClr val="222222"/>
                </a:solidFill>
                <a:latin typeface="Cooper Hewitt"/>
              </a:rPr>
              <a:t>La mayoría de las universidades proporcionan planes de financiamiento o becas que te permiten matricularte para iniciar la universidad. Los gobiernos y las empresas también ofrecen becas.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548902" y="5713922"/>
            <a:ext cx="2899405" cy="36333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78"/>
              </a:lnSpc>
            </a:pPr>
            <a:r>
              <a:rPr lang="en-US" sz="2385">
                <a:solidFill>
                  <a:srgbClr val="222222"/>
                </a:solidFill>
                <a:latin typeface="Cooper Hewitt"/>
              </a:rPr>
              <a:t>Hoy hay trabajos para apoyar a los estudiantes en los veranos para conseguir recursos para financiar sus estudios. </a:t>
            </a:r>
          </a:p>
          <a:p>
            <a:pPr algn="ctr">
              <a:lnSpc>
                <a:spcPts val="3578"/>
              </a:lnSpc>
            </a:pPr>
            <a:endParaRPr lang="en-US" sz="2385">
              <a:solidFill>
                <a:srgbClr val="222222"/>
              </a:solidFill>
              <a:latin typeface="Cooper Hewitt"/>
            </a:endParaRPr>
          </a:p>
        </p:txBody>
      </p:sp>
      <p:sp>
        <p:nvSpPr>
          <p:cNvPr id="9" name="Freeform 9"/>
          <p:cNvSpPr/>
          <p:nvPr/>
        </p:nvSpPr>
        <p:spPr>
          <a:xfrm rot="5473507">
            <a:off x="13602883" y="380431"/>
            <a:ext cx="11410191" cy="8229600"/>
          </a:xfrm>
          <a:custGeom>
            <a:avLst/>
            <a:gdLst/>
            <a:ahLst/>
            <a:cxnLst/>
            <a:rect l="l" t="t" r="r" b="b"/>
            <a:pathLst>
              <a:path w="11410191" h="8229600">
                <a:moveTo>
                  <a:pt x="0" y="0"/>
                </a:moveTo>
                <a:lnTo>
                  <a:pt x="11410190" y="0"/>
                </a:lnTo>
                <a:lnTo>
                  <a:pt x="1141019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-3849132">
            <a:off x="14413640" y="-1008839"/>
            <a:ext cx="5691319" cy="3345696"/>
          </a:xfrm>
          <a:custGeom>
            <a:avLst/>
            <a:gdLst/>
            <a:ahLst/>
            <a:cxnLst/>
            <a:rect l="l" t="t" r="r" b="b"/>
            <a:pathLst>
              <a:path w="5691319" h="3345696">
                <a:moveTo>
                  <a:pt x="0" y="0"/>
                </a:moveTo>
                <a:lnTo>
                  <a:pt x="5691320" y="0"/>
                </a:lnTo>
                <a:lnTo>
                  <a:pt x="5691320" y="3345695"/>
                </a:lnTo>
                <a:lnTo>
                  <a:pt x="0" y="33456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1716187" y="1034804"/>
            <a:ext cx="14855626" cy="17011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860"/>
              </a:lnSpc>
            </a:pPr>
            <a:r>
              <a:rPr lang="en-US" sz="9900">
                <a:solidFill>
                  <a:srgbClr val="222222"/>
                </a:solidFill>
                <a:latin typeface="Malibu Bold"/>
              </a:rPr>
              <a:t>Busca Oportunidades</a:t>
            </a:r>
          </a:p>
        </p:txBody>
      </p:sp>
      <p:sp>
        <p:nvSpPr>
          <p:cNvPr id="12" name="Freeform 12"/>
          <p:cNvSpPr/>
          <p:nvPr/>
        </p:nvSpPr>
        <p:spPr>
          <a:xfrm rot="7286202">
            <a:off x="-1805732" y="7434504"/>
            <a:ext cx="5691319" cy="3345696"/>
          </a:xfrm>
          <a:custGeom>
            <a:avLst/>
            <a:gdLst/>
            <a:ahLst/>
            <a:cxnLst/>
            <a:rect l="l" t="t" r="r" b="b"/>
            <a:pathLst>
              <a:path w="5691319" h="3345696">
                <a:moveTo>
                  <a:pt x="0" y="0"/>
                </a:moveTo>
                <a:lnTo>
                  <a:pt x="5691319" y="0"/>
                </a:lnTo>
                <a:lnTo>
                  <a:pt x="5691319" y="3345695"/>
                </a:lnTo>
                <a:lnTo>
                  <a:pt x="0" y="334569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9481992" y="704561"/>
            <a:ext cx="3034516" cy="3022663"/>
            <a:chOff x="0" y="0"/>
            <a:chExt cx="6502400" cy="6477000"/>
          </a:xfrm>
        </p:grpSpPr>
        <p:sp>
          <p:nvSpPr>
            <p:cNvPr id="3" name="Freeform 3"/>
            <p:cNvSpPr/>
            <p:nvPr/>
          </p:nvSpPr>
          <p:spPr>
            <a:xfrm>
              <a:off x="-23042" y="119185"/>
              <a:ext cx="6542159" cy="6244242"/>
            </a:xfrm>
            <a:custGeom>
              <a:avLst/>
              <a:gdLst/>
              <a:ahLst/>
              <a:cxnLst/>
              <a:rect l="l" t="t" r="r" b="b"/>
              <a:pathLst>
                <a:path w="6542159" h="6244242">
                  <a:moveTo>
                    <a:pt x="3271080" y="4996"/>
                  </a:moveTo>
                  <a:cubicBezTo>
                    <a:pt x="2154117" y="0"/>
                    <a:pt x="1119857" y="593026"/>
                    <a:pt x="559929" y="1559521"/>
                  </a:cubicBezTo>
                  <a:cubicBezTo>
                    <a:pt x="0" y="2526015"/>
                    <a:pt x="0" y="3718228"/>
                    <a:pt x="559929" y="4684723"/>
                  </a:cubicBezTo>
                  <a:cubicBezTo>
                    <a:pt x="1119857" y="5651217"/>
                    <a:pt x="2154117" y="6244243"/>
                    <a:pt x="3271080" y="6239248"/>
                  </a:cubicBezTo>
                  <a:cubicBezTo>
                    <a:pt x="4388043" y="6244243"/>
                    <a:pt x="5422303" y="5651217"/>
                    <a:pt x="5982231" y="4684723"/>
                  </a:cubicBezTo>
                  <a:cubicBezTo>
                    <a:pt x="6542160" y="3718229"/>
                    <a:pt x="6542160" y="2526015"/>
                    <a:pt x="5982231" y="1559521"/>
                  </a:cubicBezTo>
                  <a:cubicBezTo>
                    <a:pt x="5422303" y="593027"/>
                    <a:pt x="4388043" y="1"/>
                    <a:pt x="3271080" y="4996"/>
                  </a:cubicBezTo>
                  <a:close/>
                </a:path>
              </a:pathLst>
            </a:custGeom>
            <a:blipFill>
              <a:blip r:embed="rId2"/>
              <a:stretch>
                <a:fillRect l="-14961" r="-14961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73038" y="66269"/>
              <a:ext cx="6350000" cy="6349987"/>
            </a:xfrm>
            <a:custGeom>
              <a:avLst/>
              <a:gdLst/>
              <a:ahLst/>
              <a:cxnLst/>
              <a:rect l="l" t="t" r="r" b="b"/>
              <a:pathLst>
                <a:path w="6350000" h="6349987">
                  <a:moveTo>
                    <a:pt x="3175000" y="6349987"/>
                  </a:moveTo>
                  <a:cubicBezTo>
                    <a:pt x="1424279" y="6349987"/>
                    <a:pt x="0" y="4925733"/>
                    <a:pt x="0" y="3175038"/>
                  </a:cubicBezTo>
                  <a:cubicBezTo>
                    <a:pt x="0" y="1424317"/>
                    <a:pt x="1424292" y="0"/>
                    <a:pt x="3175000" y="0"/>
                  </a:cubicBezTo>
                  <a:cubicBezTo>
                    <a:pt x="4925733" y="0"/>
                    <a:pt x="6350000" y="1424330"/>
                    <a:pt x="6350000" y="3175038"/>
                  </a:cubicBezTo>
                  <a:cubicBezTo>
                    <a:pt x="6350000" y="4925720"/>
                    <a:pt x="4925733" y="6349987"/>
                    <a:pt x="3175000" y="6349987"/>
                  </a:cubicBezTo>
                  <a:close/>
                  <a:moveTo>
                    <a:pt x="3175000" y="115760"/>
                  </a:moveTo>
                  <a:cubicBezTo>
                    <a:pt x="1488135" y="115760"/>
                    <a:pt x="115760" y="1488148"/>
                    <a:pt x="115760" y="3175038"/>
                  </a:cubicBezTo>
                  <a:cubicBezTo>
                    <a:pt x="115760" y="4861915"/>
                    <a:pt x="1488135" y="6234265"/>
                    <a:pt x="3175000" y="6234265"/>
                  </a:cubicBezTo>
                  <a:cubicBezTo>
                    <a:pt x="4861852" y="6234265"/>
                    <a:pt x="6234265" y="4861890"/>
                    <a:pt x="6234265" y="3175038"/>
                  </a:cubicBezTo>
                  <a:cubicBezTo>
                    <a:pt x="6234265" y="1488148"/>
                    <a:pt x="4861852" y="115760"/>
                    <a:pt x="3175000" y="115760"/>
                  </a:cubicBezTo>
                  <a:close/>
                </a:path>
              </a:pathLst>
            </a:custGeom>
            <a:solidFill>
              <a:srgbClr val="BC81CD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5"/>
          <p:cNvSpPr/>
          <p:nvPr/>
        </p:nvSpPr>
        <p:spPr>
          <a:xfrm rot="10085861">
            <a:off x="-834937" y="-2119161"/>
            <a:ext cx="9150509" cy="8670108"/>
          </a:xfrm>
          <a:custGeom>
            <a:avLst/>
            <a:gdLst/>
            <a:ahLst/>
            <a:cxnLst/>
            <a:rect l="l" t="t" r="r" b="b"/>
            <a:pathLst>
              <a:path w="9150509" h="8670108">
                <a:moveTo>
                  <a:pt x="0" y="0"/>
                </a:moveTo>
                <a:lnTo>
                  <a:pt x="9150509" y="0"/>
                </a:lnTo>
                <a:lnTo>
                  <a:pt x="9150509" y="8670108"/>
                </a:lnTo>
                <a:lnTo>
                  <a:pt x="0" y="867010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>
            <a:grpSpLocks noChangeAspect="1"/>
          </p:cNvGrpSpPr>
          <p:nvPr/>
        </p:nvGrpSpPr>
        <p:grpSpPr>
          <a:xfrm>
            <a:off x="14475453" y="704561"/>
            <a:ext cx="3003766" cy="2992033"/>
            <a:chOff x="0" y="0"/>
            <a:chExt cx="6502400" cy="6477000"/>
          </a:xfrm>
        </p:grpSpPr>
        <p:sp>
          <p:nvSpPr>
            <p:cNvPr id="7" name="Freeform 7"/>
            <p:cNvSpPr/>
            <p:nvPr/>
          </p:nvSpPr>
          <p:spPr>
            <a:xfrm>
              <a:off x="-23042" y="119185"/>
              <a:ext cx="6542159" cy="6244242"/>
            </a:xfrm>
            <a:custGeom>
              <a:avLst/>
              <a:gdLst/>
              <a:ahLst/>
              <a:cxnLst/>
              <a:rect l="l" t="t" r="r" b="b"/>
              <a:pathLst>
                <a:path w="6542159" h="6244242">
                  <a:moveTo>
                    <a:pt x="3271080" y="4996"/>
                  </a:moveTo>
                  <a:cubicBezTo>
                    <a:pt x="2154117" y="0"/>
                    <a:pt x="1119857" y="593026"/>
                    <a:pt x="559929" y="1559521"/>
                  </a:cubicBezTo>
                  <a:cubicBezTo>
                    <a:pt x="0" y="2526015"/>
                    <a:pt x="0" y="3718228"/>
                    <a:pt x="559929" y="4684723"/>
                  </a:cubicBezTo>
                  <a:cubicBezTo>
                    <a:pt x="1119857" y="5651217"/>
                    <a:pt x="2154117" y="6244243"/>
                    <a:pt x="3271080" y="6239248"/>
                  </a:cubicBezTo>
                  <a:cubicBezTo>
                    <a:pt x="4388043" y="6244243"/>
                    <a:pt x="5422303" y="5651217"/>
                    <a:pt x="5982231" y="4684723"/>
                  </a:cubicBezTo>
                  <a:cubicBezTo>
                    <a:pt x="6542160" y="3718229"/>
                    <a:pt x="6542160" y="2526015"/>
                    <a:pt x="5982231" y="1559521"/>
                  </a:cubicBezTo>
                  <a:cubicBezTo>
                    <a:pt x="5422303" y="593027"/>
                    <a:pt x="4388043" y="1"/>
                    <a:pt x="3271080" y="4996"/>
                  </a:cubicBezTo>
                  <a:close/>
                </a:path>
              </a:pathLst>
            </a:custGeom>
            <a:blipFill>
              <a:blip r:embed="rId4"/>
              <a:stretch>
                <a:fillRect l="-24712" r="-24712"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Freeform 8"/>
            <p:cNvSpPr/>
            <p:nvPr/>
          </p:nvSpPr>
          <p:spPr>
            <a:xfrm>
              <a:off x="73038" y="66269"/>
              <a:ext cx="6350000" cy="6349987"/>
            </a:xfrm>
            <a:custGeom>
              <a:avLst/>
              <a:gdLst/>
              <a:ahLst/>
              <a:cxnLst/>
              <a:rect l="l" t="t" r="r" b="b"/>
              <a:pathLst>
                <a:path w="6350000" h="6349987">
                  <a:moveTo>
                    <a:pt x="3175000" y="6349987"/>
                  </a:moveTo>
                  <a:cubicBezTo>
                    <a:pt x="1424279" y="6349987"/>
                    <a:pt x="0" y="4925733"/>
                    <a:pt x="0" y="3175038"/>
                  </a:cubicBezTo>
                  <a:cubicBezTo>
                    <a:pt x="0" y="1424317"/>
                    <a:pt x="1424292" y="0"/>
                    <a:pt x="3175000" y="0"/>
                  </a:cubicBezTo>
                  <a:cubicBezTo>
                    <a:pt x="4925733" y="0"/>
                    <a:pt x="6350000" y="1424330"/>
                    <a:pt x="6350000" y="3175038"/>
                  </a:cubicBezTo>
                  <a:cubicBezTo>
                    <a:pt x="6350000" y="4925720"/>
                    <a:pt x="4925733" y="6349987"/>
                    <a:pt x="3175000" y="6349987"/>
                  </a:cubicBezTo>
                  <a:close/>
                  <a:moveTo>
                    <a:pt x="3175000" y="115760"/>
                  </a:moveTo>
                  <a:cubicBezTo>
                    <a:pt x="1488135" y="115760"/>
                    <a:pt x="115760" y="1488148"/>
                    <a:pt x="115760" y="3175038"/>
                  </a:cubicBezTo>
                  <a:cubicBezTo>
                    <a:pt x="115760" y="4861915"/>
                    <a:pt x="1488135" y="6234265"/>
                    <a:pt x="3175000" y="6234265"/>
                  </a:cubicBezTo>
                  <a:cubicBezTo>
                    <a:pt x="4861852" y="6234265"/>
                    <a:pt x="6234265" y="4861890"/>
                    <a:pt x="6234265" y="3175038"/>
                  </a:cubicBezTo>
                  <a:cubicBezTo>
                    <a:pt x="6234265" y="1488148"/>
                    <a:pt x="4861852" y="115760"/>
                    <a:pt x="3175000" y="115760"/>
                  </a:cubicBezTo>
                  <a:close/>
                </a:path>
              </a:pathLst>
            </a:custGeom>
            <a:solidFill>
              <a:srgbClr val="BC81CD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767465" y="6736080"/>
            <a:ext cx="7714527" cy="24922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9736"/>
              </a:lnSpc>
            </a:pPr>
            <a:r>
              <a:rPr lang="en-US" sz="8114">
                <a:solidFill>
                  <a:srgbClr val="89BBC4"/>
                </a:solidFill>
                <a:latin typeface="Malibu Bold"/>
              </a:rPr>
              <a:t>Mantén la disciplina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8556742" y="3834597"/>
            <a:ext cx="9240257" cy="6581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222222"/>
                </a:solidFill>
                <a:latin typeface="Cooper Hewitt"/>
              </a:rPr>
              <a:t>Para reflexionar.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222222"/>
                </a:solidFill>
                <a:latin typeface="Cooper Hewitt"/>
              </a:rPr>
              <a:t>Explica las siguientes frases</a:t>
            </a:r>
          </a:p>
          <a:p>
            <a:pPr algn="just">
              <a:lnSpc>
                <a:spcPts val="3749"/>
              </a:lnSpc>
            </a:pPr>
            <a:endParaRPr lang="en-US" sz="2499">
              <a:solidFill>
                <a:srgbClr val="222222"/>
              </a:solidFill>
              <a:latin typeface="Cooper Hewitt"/>
            </a:endParaRP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222222"/>
                </a:solidFill>
                <a:latin typeface="Cooper Hewitt"/>
              </a:rPr>
              <a:t>1) La disciplina supera la inteligencia. 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222222"/>
                </a:solidFill>
                <a:latin typeface="Cooper Hewitt"/>
              </a:rPr>
              <a:t>2) Primero es el deber y luego el placer 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222222"/>
                </a:solidFill>
                <a:latin typeface="Cooper Hewitt"/>
              </a:rPr>
              <a:t>3) La planeación lleva a la ejecución 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222222"/>
                </a:solidFill>
                <a:latin typeface="Cooper Hewitt"/>
              </a:rPr>
              <a:t>4 A lo que le dedicas tiempo es tu prioridad </a:t>
            </a:r>
          </a:p>
          <a:p>
            <a:pPr algn="just">
              <a:lnSpc>
                <a:spcPts val="3749"/>
              </a:lnSpc>
            </a:pPr>
            <a:endParaRPr lang="en-US" sz="2499">
              <a:solidFill>
                <a:srgbClr val="222222"/>
              </a:solidFill>
              <a:latin typeface="Cooper Hewitt"/>
            </a:endParaRP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222222"/>
                </a:solidFill>
                <a:latin typeface="Cooper Hewitt"/>
              </a:rPr>
              <a:t>La disciplina es el resultado de tu dominio propio, fuerza de voluntad y determinación para concluir con éxito tus objetivos. Una vez que hayas trabajado  en el autoconocimiento es importante dar el siguiente paso. </a:t>
            </a:r>
          </a:p>
          <a:p>
            <a:pPr algn="just">
              <a:lnSpc>
                <a:spcPts val="3749"/>
              </a:lnSpc>
            </a:pPr>
            <a:r>
              <a:rPr lang="en-US" sz="2499">
                <a:solidFill>
                  <a:srgbClr val="222222"/>
                </a:solidFill>
                <a:latin typeface="Cooper Hewitt"/>
              </a:rPr>
              <a:t>Por dónde empezar. </a:t>
            </a:r>
          </a:p>
          <a:p>
            <a:pPr algn="just">
              <a:lnSpc>
                <a:spcPts val="3749"/>
              </a:lnSpc>
            </a:pPr>
            <a:endParaRPr lang="en-US" sz="2499">
              <a:solidFill>
                <a:srgbClr val="222222"/>
              </a:solidFill>
              <a:latin typeface="Cooper Hewit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8418405">
            <a:off x="13942498" y="-827181"/>
            <a:ext cx="5724906" cy="4081966"/>
          </a:xfrm>
          <a:custGeom>
            <a:avLst/>
            <a:gdLst/>
            <a:ahLst/>
            <a:cxnLst/>
            <a:rect l="l" t="t" r="r" b="b"/>
            <a:pathLst>
              <a:path w="5724906" h="4081966">
                <a:moveTo>
                  <a:pt x="0" y="0"/>
                </a:moveTo>
                <a:lnTo>
                  <a:pt x="5724906" y="0"/>
                </a:lnTo>
                <a:lnTo>
                  <a:pt x="5724906" y="4081966"/>
                </a:lnTo>
                <a:lnTo>
                  <a:pt x="0" y="408196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b="-2359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-4664354" y="6466195"/>
            <a:ext cx="7403305" cy="6524163"/>
          </a:xfrm>
          <a:custGeom>
            <a:avLst/>
            <a:gdLst/>
            <a:ahLst/>
            <a:cxnLst/>
            <a:rect l="l" t="t" r="r" b="b"/>
            <a:pathLst>
              <a:path w="7403305" h="6524163">
                <a:moveTo>
                  <a:pt x="0" y="0"/>
                </a:moveTo>
                <a:lnTo>
                  <a:pt x="7403305" y="0"/>
                </a:lnTo>
                <a:lnTo>
                  <a:pt x="7403305" y="6524163"/>
                </a:lnTo>
                <a:lnTo>
                  <a:pt x="0" y="652416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2454020">
            <a:off x="-1130417" y="6208572"/>
            <a:ext cx="2260835" cy="1879319"/>
          </a:xfrm>
          <a:custGeom>
            <a:avLst/>
            <a:gdLst/>
            <a:ahLst/>
            <a:cxnLst/>
            <a:rect l="l" t="t" r="r" b="b"/>
            <a:pathLst>
              <a:path w="2260835" h="1879319">
                <a:moveTo>
                  <a:pt x="0" y="0"/>
                </a:moveTo>
                <a:lnTo>
                  <a:pt x="2260834" y="0"/>
                </a:lnTo>
                <a:lnTo>
                  <a:pt x="2260834" y="1879319"/>
                </a:lnTo>
                <a:lnTo>
                  <a:pt x="0" y="187931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5774519">
            <a:off x="16313899" y="226569"/>
            <a:ext cx="1676451" cy="2008819"/>
          </a:xfrm>
          <a:custGeom>
            <a:avLst/>
            <a:gdLst/>
            <a:ahLst/>
            <a:cxnLst/>
            <a:rect l="l" t="t" r="r" b="b"/>
            <a:pathLst>
              <a:path w="1676451" h="2008819">
                <a:moveTo>
                  <a:pt x="0" y="0"/>
                </a:moveTo>
                <a:lnTo>
                  <a:pt x="1676451" y="0"/>
                </a:lnTo>
                <a:lnTo>
                  <a:pt x="1676451" y="2008819"/>
                </a:lnTo>
                <a:lnTo>
                  <a:pt x="0" y="200881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 rot="5159369">
            <a:off x="222350" y="8207380"/>
            <a:ext cx="1676451" cy="2008819"/>
          </a:xfrm>
          <a:custGeom>
            <a:avLst/>
            <a:gdLst/>
            <a:ahLst/>
            <a:cxnLst/>
            <a:rect l="l" t="t" r="r" b="b"/>
            <a:pathLst>
              <a:path w="1676451" h="2008819">
                <a:moveTo>
                  <a:pt x="0" y="0"/>
                </a:moveTo>
                <a:lnTo>
                  <a:pt x="1676450" y="0"/>
                </a:lnTo>
                <a:lnTo>
                  <a:pt x="1676450" y="2008818"/>
                </a:lnTo>
                <a:lnTo>
                  <a:pt x="0" y="2008818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 rot="2454020">
            <a:off x="17083888" y="2524456"/>
            <a:ext cx="2260835" cy="1879319"/>
          </a:xfrm>
          <a:custGeom>
            <a:avLst/>
            <a:gdLst/>
            <a:ahLst/>
            <a:cxnLst/>
            <a:rect l="l" t="t" r="r" b="b"/>
            <a:pathLst>
              <a:path w="2260835" h="1879319">
                <a:moveTo>
                  <a:pt x="0" y="0"/>
                </a:moveTo>
                <a:lnTo>
                  <a:pt x="2260835" y="0"/>
                </a:lnTo>
                <a:lnTo>
                  <a:pt x="2260835" y="1879319"/>
                </a:lnTo>
                <a:lnTo>
                  <a:pt x="0" y="187931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11140638" y="5489294"/>
            <a:ext cx="6118662" cy="4114800"/>
          </a:xfrm>
          <a:custGeom>
            <a:avLst/>
            <a:gdLst/>
            <a:ahLst/>
            <a:cxnLst/>
            <a:rect l="l" t="t" r="r" b="b"/>
            <a:pathLst>
              <a:path w="6118662" h="4114800">
                <a:moveTo>
                  <a:pt x="0" y="0"/>
                </a:moveTo>
                <a:lnTo>
                  <a:pt x="6118662" y="0"/>
                </a:lnTo>
                <a:lnTo>
                  <a:pt x="611866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TextBox 9"/>
          <p:cNvSpPr txBox="1"/>
          <p:nvPr/>
        </p:nvSpPr>
        <p:spPr>
          <a:xfrm>
            <a:off x="6266338" y="650594"/>
            <a:ext cx="4460206" cy="8953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999"/>
              </a:lnSpc>
            </a:pPr>
            <a:r>
              <a:rPr lang="en-US" sz="1999">
                <a:solidFill>
                  <a:srgbClr val="222222"/>
                </a:solidFill>
                <a:latin typeface="Cooper Hewitt Bold"/>
              </a:rPr>
              <a:t>3)  Hacer</a:t>
            </a:r>
          </a:p>
          <a:p>
            <a:pPr algn="just">
              <a:lnSpc>
                <a:spcPts val="2999"/>
              </a:lnSpc>
            </a:pPr>
            <a:r>
              <a:rPr lang="en-US" sz="1999">
                <a:solidFill>
                  <a:srgbClr val="222222"/>
                </a:solidFill>
                <a:latin typeface="Cooper Hewitt"/>
              </a:rPr>
              <a:t>Manos a la obra no basta con querer tener una profesión y creer que es posible. Necesitas llevar a cabo acciones que te acercan a la meta. Tales como: Cumplir con tus trabajos a tiempo, realizar tus tareas, ser puntual, impecable en tus trabajos e imagen.</a:t>
            </a:r>
          </a:p>
          <a:p>
            <a:pPr algn="just">
              <a:lnSpc>
                <a:spcPts val="2999"/>
              </a:lnSpc>
            </a:pPr>
            <a:r>
              <a:rPr lang="en-US" sz="1999">
                <a:solidFill>
                  <a:srgbClr val="222222"/>
                </a:solidFill>
                <a:latin typeface="Cooper Hewitt"/>
              </a:rPr>
              <a:t>¿Has visto hombre diligente en su obra? </a:t>
            </a:r>
          </a:p>
          <a:p>
            <a:pPr algn="just">
              <a:lnSpc>
                <a:spcPts val="2999"/>
              </a:lnSpc>
            </a:pPr>
            <a:r>
              <a:rPr lang="en-US" sz="1999">
                <a:solidFill>
                  <a:srgbClr val="222222"/>
                </a:solidFill>
                <a:latin typeface="Cooper Hewitt"/>
              </a:rPr>
              <a:t>Delante de los reyes estará, no estará delante de los de baja condición. Proverbios 22:29</a:t>
            </a:r>
          </a:p>
          <a:p>
            <a:pPr algn="just">
              <a:lnSpc>
                <a:spcPts val="2999"/>
              </a:lnSpc>
            </a:pPr>
            <a:endParaRPr lang="en-US" sz="1999">
              <a:solidFill>
                <a:srgbClr val="222222"/>
              </a:solidFill>
              <a:latin typeface="Cooper Hewitt"/>
            </a:endParaRPr>
          </a:p>
          <a:p>
            <a:pPr algn="just">
              <a:lnSpc>
                <a:spcPts val="2999"/>
              </a:lnSpc>
            </a:pPr>
            <a:r>
              <a:rPr lang="en-US" sz="1999">
                <a:solidFill>
                  <a:srgbClr val="222222"/>
                </a:solidFill>
                <a:latin typeface="Cooper Hewitt Bold"/>
              </a:rPr>
              <a:t>4) Relaciones interpersonales. </a:t>
            </a:r>
            <a:r>
              <a:rPr lang="en-US" sz="1999">
                <a:solidFill>
                  <a:srgbClr val="222222"/>
                </a:solidFill>
                <a:latin typeface="Cooper Hewitt"/>
              </a:rPr>
              <a:t>El ser humano es influenciable. Elige con cuidado con quien te relacionas. Tus amigos son un importante referente para el éxito. Relaciónate con personas de vida útil, hábitos saludables, metas elevadas y palabras positivas.</a:t>
            </a:r>
          </a:p>
          <a:p>
            <a:pPr algn="just">
              <a:lnSpc>
                <a:spcPts val="2999"/>
              </a:lnSpc>
            </a:pPr>
            <a:r>
              <a:rPr lang="en-US" sz="1999">
                <a:solidFill>
                  <a:srgbClr val="222222"/>
                </a:solidFill>
                <a:latin typeface="Cooper Hewitt"/>
              </a:rPr>
              <a:t>No se dejen engañar, las malas compañías corrompen las buenas costumbres.  1 De Corintios 15:33</a:t>
            </a:r>
          </a:p>
          <a:p>
            <a:pPr algn="just">
              <a:lnSpc>
                <a:spcPts val="2999"/>
              </a:lnSpc>
            </a:pPr>
            <a:endParaRPr lang="en-US" sz="1999">
              <a:solidFill>
                <a:srgbClr val="222222"/>
              </a:solidFill>
              <a:latin typeface="Cooper Hewitt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1505490" y="650594"/>
            <a:ext cx="4217584" cy="4867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999"/>
              </a:lnSpc>
            </a:pPr>
            <a:r>
              <a:rPr lang="en-US" sz="1999">
                <a:solidFill>
                  <a:srgbClr val="222222"/>
                </a:solidFill>
                <a:latin typeface="Cooper Hewitt Bold"/>
              </a:rPr>
              <a:t>5)  Persevera</a:t>
            </a:r>
          </a:p>
          <a:p>
            <a:pPr algn="just">
              <a:lnSpc>
                <a:spcPts val="2999"/>
              </a:lnSpc>
            </a:pPr>
            <a:r>
              <a:rPr lang="en-US" sz="1999">
                <a:solidFill>
                  <a:srgbClr val="222222"/>
                </a:solidFill>
                <a:latin typeface="Cooper Hewitt"/>
              </a:rPr>
              <a:t>A veces las dificultades te pueden llevar a la conclusión de que es difícil tener una profesión, especializarte y ser un experto en la materia. Sin embargo, la historia está llena de personajes que a través de la perseverancia, tuvieron logros que no se imaginaron, solo por haber perseverado. Recuerda cuando más oscura es la noche, es la seguridad de que ya va a amanecer. </a:t>
            </a:r>
          </a:p>
          <a:p>
            <a:pPr algn="just">
              <a:lnSpc>
                <a:spcPts val="2999"/>
              </a:lnSpc>
            </a:pPr>
            <a:endParaRPr lang="en-US" sz="1999">
              <a:solidFill>
                <a:srgbClr val="222222"/>
              </a:solidFill>
              <a:latin typeface="Cooper Hewitt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061935" y="650594"/>
            <a:ext cx="4185227" cy="5981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999"/>
              </a:lnSpc>
            </a:pPr>
            <a:r>
              <a:rPr lang="en-US" sz="1999">
                <a:solidFill>
                  <a:srgbClr val="222222"/>
                </a:solidFill>
                <a:latin typeface="Cooper Hewitt Bold"/>
              </a:rPr>
              <a:t>1)  Querer </a:t>
            </a:r>
          </a:p>
          <a:p>
            <a:pPr algn="just">
              <a:lnSpc>
                <a:spcPts val="2999"/>
              </a:lnSpc>
            </a:pPr>
            <a:r>
              <a:rPr lang="en-US" sz="1999">
                <a:solidFill>
                  <a:srgbClr val="222222"/>
                </a:solidFill>
                <a:latin typeface="Cooper Hewitt"/>
              </a:rPr>
              <a:t>¿Qué quieres honestamente tú? ¿Cuál profesión eliges? </a:t>
            </a:r>
          </a:p>
          <a:p>
            <a:pPr algn="just">
              <a:lnSpc>
                <a:spcPts val="2999"/>
              </a:lnSpc>
            </a:pPr>
            <a:r>
              <a:rPr lang="en-US" sz="1999">
                <a:solidFill>
                  <a:srgbClr val="222222"/>
                </a:solidFill>
                <a:latin typeface="Cooper Hewitt"/>
              </a:rPr>
              <a:t>Deléitate en el Señor y él te concederá los anhelos de tu corazón. Salmo 37:4</a:t>
            </a:r>
          </a:p>
          <a:p>
            <a:pPr algn="just">
              <a:lnSpc>
                <a:spcPts val="2999"/>
              </a:lnSpc>
            </a:pPr>
            <a:endParaRPr lang="en-US" sz="1999">
              <a:solidFill>
                <a:srgbClr val="222222"/>
              </a:solidFill>
              <a:latin typeface="Cooper Hewitt"/>
            </a:endParaRPr>
          </a:p>
          <a:p>
            <a:pPr algn="just">
              <a:lnSpc>
                <a:spcPts val="2999"/>
              </a:lnSpc>
            </a:pPr>
            <a:r>
              <a:rPr lang="en-US" sz="1999">
                <a:solidFill>
                  <a:srgbClr val="222222"/>
                </a:solidFill>
                <a:latin typeface="Cooper Hewitt Bold"/>
              </a:rPr>
              <a:t>2)  Creer</a:t>
            </a:r>
          </a:p>
          <a:p>
            <a:pPr algn="just">
              <a:lnSpc>
                <a:spcPts val="2999"/>
              </a:lnSpc>
            </a:pPr>
            <a:r>
              <a:rPr lang="en-US" sz="1999">
                <a:solidFill>
                  <a:srgbClr val="222222"/>
                </a:solidFill>
                <a:latin typeface="Cooper Hewitt"/>
              </a:rPr>
              <a:t>Elimina todas las excusas, pretextos, ideas y creencias que te alejan de tus sueños y construye pensamientos que te den seguridad.</a:t>
            </a:r>
          </a:p>
          <a:p>
            <a:pPr algn="just">
              <a:lnSpc>
                <a:spcPts val="2999"/>
              </a:lnSpc>
            </a:pPr>
            <a:r>
              <a:rPr lang="en-US" sz="1999">
                <a:solidFill>
                  <a:srgbClr val="222222"/>
                </a:solidFill>
                <a:latin typeface="Cooper Hewitt"/>
              </a:rPr>
              <a:t>“Al que cree, todo le es posible” Marcos 9.23 Todo lo puedo en Cristo que me fortalece. Filipenses 4:13</a:t>
            </a:r>
          </a:p>
          <a:p>
            <a:pPr algn="just">
              <a:lnSpc>
                <a:spcPts val="2999"/>
              </a:lnSpc>
            </a:pPr>
            <a:endParaRPr lang="en-US" sz="1999">
              <a:solidFill>
                <a:srgbClr val="222222"/>
              </a:solidFill>
              <a:latin typeface="Cooper Hewit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696810">
            <a:off x="4508895" y="2386092"/>
            <a:ext cx="9305851" cy="4966998"/>
          </a:xfrm>
          <a:custGeom>
            <a:avLst/>
            <a:gdLst/>
            <a:ahLst/>
            <a:cxnLst/>
            <a:rect l="l" t="t" r="r" b="b"/>
            <a:pathLst>
              <a:path w="9305851" h="4966998">
                <a:moveTo>
                  <a:pt x="0" y="0"/>
                </a:moveTo>
                <a:lnTo>
                  <a:pt x="9305851" y="0"/>
                </a:lnTo>
                <a:lnTo>
                  <a:pt x="9305851" y="4966998"/>
                </a:lnTo>
                <a:lnTo>
                  <a:pt x="0" y="496699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731009">
            <a:off x="5525890" y="1681131"/>
            <a:ext cx="7236220" cy="6376919"/>
          </a:xfrm>
          <a:custGeom>
            <a:avLst/>
            <a:gdLst/>
            <a:ahLst/>
            <a:cxnLst/>
            <a:rect l="l" t="t" r="r" b="b"/>
            <a:pathLst>
              <a:path w="7236220" h="6376919">
                <a:moveTo>
                  <a:pt x="0" y="0"/>
                </a:moveTo>
                <a:lnTo>
                  <a:pt x="7236220" y="0"/>
                </a:lnTo>
                <a:lnTo>
                  <a:pt x="7236220" y="6376919"/>
                </a:lnTo>
                <a:lnTo>
                  <a:pt x="0" y="637691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 rot="5255613">
            <a:off x="519853" y="7847633"/>
            <a:ext cx="1676451" cy="2008819"/>
          </a:xfrm>
          <a:custGeom>
            <a:avLst/>
            <a:gdLst/>
            <a:ahLst/>
            <a:cxnLst/>
            <a:rect l="l" t="t" r="r" b="b"/>
            <a:pathLst>
              <a:path w="1676451" h="2008819">
                <a:moveTo>
                  <a:pt x="0" y="0"/>
                </a:moveTo>
                <a:lnTo>
                  <a:pt x="1676451" y="0"/>
                </a:lnTo>
                <a:lnTo>
                  <a:pt x="1676451" y="2008819"/>
                </a:lnTo>
                <a:lnTo>
                  <a:pt x="0" y="200881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 rot="-6302151">
            <a:off x="16262297" y="396741"/>
            <a:ext cx="1676451" cy="2008819"/>
          </a:xfrm>
          <a:custGeom>
            <a:avLst/>
            <a:gdLst/>
            <a:ahLst/>
            <a:cxnLst/>
            <a:rect l="l" t="t" r="r" b="b"/>
            <a:pathLst>
              <a:path w="1676451" h="2008819">
                <a:moveTo>
                  <a:pt x="0" y="0"/>
                </a:moveTo>
                <a:lnTo>
                  <a:pt x="1676451" y="0"/>
                </a:lnTo>
                <a:lnTo>
                  <a:pt x="1676451" y="2008819"/>
                </a:lnTo>
                <a:lnTo>
                  <a:pt x="0" y="200881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1474849" y="6324426"/>
            <a:ext cx="1119314" cy="930430"/>
          </a:xfrm>
          <a:custGeom>
            <a:avLst/>
            <a:gdLst/>
            <a:ahLst/>
            <a:cxnLst/>
            <a:rect l="l" t="t" r="r" b="b"/>
            <a:pathLst>
              <a:path w="1119314" h="930430">
                <a:moveTo>
                  <a:pt x="0" y="0"/>
                </a:moveTo>
                <a:lnTo>
                  <a:pt x="1119314" y="0"/>
                </a:lnTo>
                <a:lnTo>
                  <a:pt x="1119314" y="930430"/>
                </a:lnTo>
                <a:lnTo>
                  <a:pt x="0" y="93043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3640738" y="3678555"/>
            <a:ext cx="11042164" cy="311086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879"/>
              </a:lnSpc>
            </a:pPr>
            <a:r>
              <a:rPr lang="en-US" sz="6999">
                <a:solidFill>
                  <a:srgbClr val="22423D"/>
                </a:solidFill>
                <a:latin typeface="Bentham"/>
              </a:rPr>
              <a:t>Tu guardarás en completa paz a aquel cuyo pensamiento en ti persevera, porque en ti ha confiado. Isaías 26:3</a:t>
            </a:r>
          </a:p>
        </p:txBody>
      </p:sp>
      <p:sp>
        <p:nvSpPr>
          <p:cNvPr id="8" name="Freeform 8"/>
          <p:cNvSpPr/>
          <p:nvPr/>
        </p:nvSpPr>
        <p:spPr>
          <a:xfrm>
            <a:off x="6761197" y="2314617"/>
            <a:ext cx="748082" cy="621843"/>
          </a:xfrm>
          <a:custGeom>
            <a:avLst/>
            <a:gdLst/>
            <a:ahLst/>
            <a:cxnLst/>
            <a:rect l="l" t="t" r="r" b="b"/>
            <a:pathLst>
              <a:path w="748082" h="621843">
                <a:moveTo>
                  <a:pt x="0" y="0"/>
                </a:moveTo>
                <a:lnTo>
                  <a:pt x="748082" y="0"/>
                </a:lnTo>
                <a:lnTo>
                  <a:pt x="748082" y="621843"/>
                </a:lnTo>
                <a:lnTo>
                  <a:pt x="0" y="62184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3849135">
            <a:off x="7557036" y="2737394"/>
            <a:ext cx="518909" cy="431343"/>
          </a:xfrm>
          <a:custGeom>
            <a:avLst/>
            <a:gdLst/>
            <a:ahLst/>
            <a:cxnLst/>
            <a:rect l="l" t="t" r="r" b="b"/>
            <a:pathLst>
              <a:path w="518909" h="431343">
                <a:moveTo>
                  <a:pt x="0" y="0"/>
                </a:moveTo>
                <a:lnTo>
                  <a:pt x="518910" y="0"/>
                </a:lnTo>
                <a:lnTo>
                  <a:pt x="518910" y="431343"/>
                </a:lnTo>
                <a:lnTo>
                  <a:pt x="0" y="431343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 rot="-7701299">
            <a:off x="6824547" y="3382674"/>
            <a:ext cx="473576" cy="393660"/>
          </a:xfrm>
          <a:custGeom>
            <a:avLst/>
            <a:gdLst/>
            <a:ahLst/>
            <a:cxnLst/>
            <a:rect l="l" t="t" r="r" b="b"/>
            <a:pathLst>
              <a:path w="473576" h="393660">
                <a:moveTo>
                  <a:pt x="0" y="0"/>
                </a:moveTo>
                <a:lnTo>
                  <a:pt x="473576" y="0"/>
                </a:lnTo>
                <a:lnTo>
                  <a:pt x="473576" y="393660"/>
                </a:lnTo>
                <a:lnTo>
                  <a:pt x="0" y="393660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1141</Words>
  <Application>Microsoft Office PowerPoint</Application>
  <PresentationFormat>Custom</PresentationFormat>
  <Paragraphs>62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Malibu Bold</vt:lpstr>
      <vt:lpstr>Oleo Script</vt:lpstr>
      <vt:lpstr>Bentham</vt:lpstr>
      <vt:lpstr>Calibri</vt:lpstr>
      <vt:lpstr>Arial</vt:lpstr>
      <vt:lpstr>Malibu</vt:lpstr>
      <vt:lpstr>Cooper Hewitt</vt:lpstr>
      <vt:lpstr>Cooper Hewitt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 6 ELECCIÓN VOCACIONAL</dc:title>
  <dc:creator>Zoraida Powell</dc:creator>
  <cp:lastModifiedBy>Zoraida Powell</cp:lastModifiedBy>
  <cp:revision>1</cp:revision>
  <dcterms:created xsi:type="dcterms:W3CDTF">2006-08-16T00:00:00Z</dcterms:created>
  <dcterms:modified xsi:type="dcterms:W3CDTF">2023-11-15T23:04:42Z</dcterms:modified>
  <dc:identifier>DAFu6SaVQUM</dc:identifier>
</cp:coreProperties>
</file>