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8288000" cy="10287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Inter" panose="020B0604020202020204" charset="0"/>
      <p:regular r:id="rId15"/>
    </p:embeddedFont>
    <p:embeddedFont>
      <p:font typeface="Inter Italics" panose="020B0604020202020204" charset="0"/>
      <p:regular r:id="rId16"/>
    </p:embeddedFont>
    <p:embeddedFont>
      <p:font typeface="Lazydog" panose="020B0604020202020204" charset="0"/>
      <p:regular r:id="rId17"/>
    </p:embeddedFont>
    <p:embeddedFont>
      <p:font typeface="One Little Font" panose="020B0604020202020204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8" d="100"/>
          <a:sy n="68" d="100"/>
        </p:scale>
        <p:origin x="28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10/26/2023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sv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C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1415015" y="0"/>
            <a:ext cx="21118030" cy="10287000"/>
            <a:chOff x="0" y="0"/>
            <a:chExt cx="28157373" cy="13716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069708" cy="13716000"/>
            </a:xfrm>
            <a:custGeom>
              <a:avLst/>
              <a:gdLst/>
              <a:ahLst/>
              <a:cxnLst/>
              <a:rect l="l" t="t" r="r" b="b"/>
              <a:pathLst>
                <a:path w="14069708" h="13716000">
                  <a:moveTo>
                    <a:pt x="0" y="0"/>
                  </a:moveTo>
                  <a:lnTo>
                    <a:pt x="14069708" y="0"/>
                  </a:lnTo>
                  <a:lnTo>
                    <a:pt x="14069708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Freeform 4"/>
            <p:cNvSpPr/>
            <p:nvPr/>
          </p:nvSpPr>
          <p:spPr>
            <a:xfrm>
              <a:off x="14087666" y="0"/>
              <a:ext cx="14069708" cy="13716000"/>
            </a:xfrm>
            <a:custGeom>
              <a:avLst/>
              <a:gdLst/>
              <a:ahLst/>
              <a:cxnLst/>
              <a:rect l="l" t="t" r="r" b="b"/>
              <a:pathLst>
                <a:path w="14069708" h="13716000">
                  <a:moveTo>
                    <a:pt x="0" y="0"/>
                  </a:moveTo>
                  <a:lnTo>
                    <a:pt x="14069707" y="0"/>
                  </a:lnTo>
                  <a:lnTo>
                    <a:pt x="14069707" y="13716000"/>
                  </a:lnTo>
                  <a:lnTo>
                    <a:pt x="0" y="13716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19999"/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" name="Freeform 5"/>
          <p:cNvSpPr/>
          <p:nvPr/>
        </p:nvSpPr>
        <p:spPr>
          <a:xfrm flipH="1">
            <a:off x="2364416" y="881661"/>
            <a:ext cx="12069723" cy="8318785"/>
          </a:xfrm>
          <a:custGeom>
            <a:avLst/>
            <a:gdLst/>
            <a:ahLst/>
            <a:cxnLst/>
            <a:rect l="l" t="t" r="r" b="b"/>
            <a:pathLst>
              <a:path w="12069723" h="8318785">
                <a:moveTo>
                  <a:pt x="12069722" y="0"/>
                </a:moveTo>
                <a:lnTo>
                  <a:pt x="0" y="0"/>
                </a:lnTo>
                <a:lnTo>
                  <a:pt x="0" y="8318785"/>
                </a:lnTo>
                <a:lnTo>
                  <a:pt x="12069722" y="8318785"/>
                </a:lnTo>
                <a:lnTo>
                  <a:pt x="12069722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b="-8051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7983304" y="1364242"/>
            <a:ext cx="2321391" cy="2755361"/>
          </a:xfrm>
          <a:custGeom>
            <a:avLst/>
            <a:gdLst/>
            <a:ahLst/>
            <a:cxnLst/>
            <a:rect l="l" t="t" r="r" b="b"/>
            <a:pathLst>
              <a:path w="2321391" h="2755361">
                <a:moveTo>
                  <a:pt x="0" y="0"/>
                </a:moveTo>
                <a:lnTo>
                  <a:pt x="2321392" y="0"/>
                </a:lnTo>
                <a:lnTo>
                  <a:pt x="2321392" y="2755361"/>
                </a:lnTo>
                <a:lnTo>
                  <a:pt x="0" y="275536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4545190" y="8066735"/>
            <a:ext cx="9197621" cy="144421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72"/>
              </a:lnSpc>
            </a:pPr>
            <a:r>
              <a:rPr lang="en-US" sz="2765">
                <a:solidFill>
                  <a:srgbClr val="000000"/>
                </a:solidFill>
                <a:latin typeface="Inter"/>
              </a:rPr>
              <a:t>Ministerio Infantil y del Adolescente</a:t>
            </a:r>
          </a:p>
          <a:p>
            <a:pPr algn="ctr">
              <a:lnSpc>
                <a:spcPts val="3872"/>
              </a:lnSpc>
            </a:pPr>
            <a:r>
              <a:rPr lang="en-US" sz="2765">
                <a:solidFill>
                  <a:srgbClr val="000000"/>
                </a:solidFill>
                <a:latin typeface="Inter"/>
              </a:rPr>
              <a:t>División Interamericana </a:t>
            </a:r>
          </a:p>
          <a:p>
            <a:pPr algn="ctr">
              <a:lnSpc>
                <a:spcPts val="3872"/>
              </a:lnSpc>
            </a:pPr>
            <a:endParaRPr lang="en-US" sz="2765">
              <a:solidFill>
                <a:srgbClr val="000000"/>
              </a:solidFill>
              <a:latin typeface="Inter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4199526" y="4527955"/>
            <a:ext cx="9888949" cy="44459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1537"/>
              </a:lnSpc>
            </a:pPr>
            <a:r>
              <a:rPr lang="en-US" sz="11537">
                <a:solidFill>
                  <a:srgbClr val="000000"/>
                </a:solidFill>
                <a:latin typeface="Lazydog"/>
              </a:rPr>
              <a:t>PATERNIDAD RESPONSABLE</a:t>
            </a:r>
          </a:p>
          <a:p>
            <a:pPr marL="0" lvl="0" indent="0" algn="ctr">
              <a:lnSpc>
                <a:spcPts val="11537"/>
              </a:lnSpc>
              <a:spcBef>
                <a:spcPct val="0"/>
              </a:spcBef>
            </a:pPr>
            <a:endParaRPr lang="en-US" sz="11537">
              <a:solidFill>
                <a:srgbClr val="000000"/>
              </a:solidFill>
              <a:latin typeface="Lazydog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CFC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827518" y="3622675"/>
            <a:ext cx="11021158" cy="5635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5977A6"/>
                </a:solidFill>
                <a:latin typeface="Inter Italics"/>
              </a:rPr>
              <a:t>BASE BÍBLICA:  </a:t>
            </a:r>
          </a:p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5977A6"/>
                </a:solidFill>
                <a:latin typeface="Inter Italics"/>
              </a:rPr>
              <a:t>“Instruye al niño en su camino, Y aun cuando fuere viejo no se apartará de él.” Proverbios 22:6</a:t>
            </a:r>
          </a:p>
          <a:p>
            <a:pPr algn="just">
              <a:lnSpc>
                <a:spcPts val="2800"/>
              </a:lnSpc>
            </a:pPr>
            <a:endParaRPr lang="en-US" sz="2000">
              <a:solidFill>
                <a:srgbClr val="5977A6"/>
              </a:solidFill>
              <a:latin typeface="Inter Italics"/>
            </a:endParaRPr>
          </a:p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5977A6"/>
                </a:solidFill>
                <a:latin typeface="Inter Italics"/>
              </a:rPr>
              <a:t>BASE DEL ESPÍRITU DE PROFECÍA:  </a:t>
            </a:r>
          </a:p>
          <a:p>
            <a:pPr algn="just">
              <a:lnSpc>
                <a:spcPts val="2800"/>
              </a:lnSpc>
            </a:pPr>
            <a:r>
              <a:rPr lang="en-US" sz="2000">
                <a:solidFill>
                  <a:srgbClr val="5977A6"/>
                </a:solidFill>
                <a:latin typeface="Inter Italics"/>
              </a:rPr>
              <a:t>“Tanto sobre los padres como sobre las madres descansa la responsabilidad de la primera, como asimismo de la ulterior educación del niño, y ambos padres necesitan urgentísimamente una preparación cuidadosa y cabal. Antes de cargar con las posibilidades de la paternidad y la maternidad, los hombres y las mujeres deberían familiarizarse con las leyes del desarrollo físico: con la fisiología y la higiene, con la relación de las influencias prenatales, con las leyes que rigen la herencia, la salud, el vestido, el ejercicio, y el tratamiento de las enfermedades; deberían comprender también las leyes del desarrollo mental y de la educación moral”.  Conducción del Niño pág. 59.3</a:t>
            </a:r>
          </a:p>
          <a:p>
            <a:pPr algn="just">
              <a:lnSpc>
                <a:spcPts val="2800"/>
              </a:lnSpc>
            </a:pPr>
            <a:endParaRPr lang="en-US" sz="2000">
              <a:solidFill>
                <a:srgbClr val="5977A6"/>
              </a:solidFill>
              <a:latin typeface="Inter Itali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1753773" y="6464300"/>
            <a:ext cx="4957590" cy="4114800"/>
          </a:xfrm>
          <a:custGeom>
            <a:avLst/>
            <a:gdLst/>
            <a:ahLst/>
            <a:cxnLst/>
            <a:rect l="l" t="t" r="r" b="b"/>
            <a:pathLst>
              <a:path w="4957590" h="4114800">
                <a:moveTo>
                  <a:pt x="0" y="0"/>
                </a:moveTo>
                <a:lnTo>
                  <a:pt x="4957590" y="0"/>
                </a:lnTo>
                <a:lnTo>
                  <a:pt x="49575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16517472" y="-1028700"/>
            <a:ext cx="4080510" cy="4114800"/>
          </a:xfrm>
          <a:custGeom>
            <a:avLst/>
            <a:gdLst/>
            <a:ahLst/>
            <a:cxnLst/>
            <a:rect l="l" t="t" r="r" b="b"/>
            <a:pathLst>
              <a:path w="4080510" h="4114800">
                <a:moveTo>
                  <a:pt x="0" y="0"/>
                </a:moveTo>
                <a:lnTo>
                  <a:pt x="4080510" y="0"/>
                </a:lnTo>
                <a:lnTo>
                  <a:pt x="408051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5" name="Freeform 5"/>
          <p:cNvSpPr/>
          <p:nvPr/>
        </p:nvSpPr>
        <p:spPr>
          <a:xfrm>
            <a:off x="1028700" y="-1028700"/>
            <a:ext cx="4957590" cy="4114800"/>
          </a:xfrm>
          <a:custGeom>
            <a:avLst/>
            <a:gdLst/>
            <a:ahLst/>
            <a:cxnLst/>
            <a:rect l="l" t="t" r="r" b="b"/>
            <a:pathLst>
              <a:path w="4957590" h="4114800">
                <a:moveTo>
                  <a:pt x="0" y="0"/>
                </a:moveTo>
                <a:lnTo>
                  <a:pt x="4957590" y="0"/>
                </a:lnTo>
                <a:lnTo>
                  <a:pt x="495759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3350748" y="9258300"/>
            <a:ext cx="4396937" cy="4114800"/>
          </a:xfrm>
          <a:custGeom>
            <a:avLst/>
            <a:gdLst/>
            <a:ahLst/>
            <a:cxnLst/>
            <a:rect l="l" t="t" r="r" b="b"/>
            <a:pathLst>
              <a:path w="4396937" h="4114800">
                <a:moveTo>
                  <a:pt x="0" y="0"/>
                </a:moveTo>
                <a:lnTo>
                  <a:pt x="4396937" y="0"/>
                </a:lnTo>
                <a:lnTo>
                  <a:pt x="439693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7517446" y="713292"/>
            <a:ext cx="3641303" cy="2641600"/>
          </a:xfrm>
          <a:custGeom>
            <a:avLst/>
            <a:gdLst/>
            <a:ahLst/>
            <a:cxnLst/>
            <a:rect l="l" t="t" r="r" b="b"/>
            <a:pathLst>
              <a:path w="3641303" h="2641600">
                <a:moveTo>
                  <a:pt x="0" y="0"/>
                </a:moveTo>
                <a:lnTo>
                  <a:pt x="3641303" y="0"/>
                </a:lnTo>
                <a:lnTo>
                  <a:pt x="3641303" y="2641600"/>
                </a:lnTo>
                <a:lnTo>
                  <a:pt x="0" y="264160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96873" y="1028700"/>
            <a:ext cx="9343400" cy="1293056"/>
            <a:chOff x="0" y="0"/>
            <a:chExt cx="2996937" cy="41475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2996937" cy="414754"/>
            </a:xfrm>
            <a:custGeom>
              <a:avLst/>
              <a:gdLst/>
              <a:ahLst/>
              <a:cxnLst/>
              <a:rect l="l" t="t" r="r" b="b"/>
              <a:pathLst>
                <a:path w="2996937" h="414754">
                  <a:moveTo>
                    <a:pt x="61316" y="0"/>
                  </a:moveTo>
                  <a:lnTo>
                    <a:pt x="2935620" y="0"/>
                  </a:lnTo>
                  <a:cubicBezTo>
                    <a:pt x="2951882" y="0"/>
                    <a:pt x="2967479" y="6460"/>
                    <a:pt x="2978977" y="17959"/>
                  </a:cubicBezTo>
                  <a:cubicBezTo>
                    <a:pt x="2990477" y="29458"/>
                    <a:pt x="2996937" y="45054"/>
                    <a:pt x="2996937" y="61316"/>
                  </a:cubicBezTo>
                  <a:lnTo>
                    <a:pt x="2996937" y="353437"/>
                  </a:lnTo>
                  <a:cubicBezTo>
                    <a:pt x="2996937" y="369699"/>
                    <a:pt x="2990477" y="385295"/>
                    <a:pt x="2978977" y="396794"/>
                  </a:cubicBezTo>
                  <a:cubicBezTo>
                    <a:pt x="2967479" y="408293"/>
                    <a:pt x="2951882" y="414754"/>
                    <a:pt x="2935620" y="414754"/>
                  </a:cubicBezTo>
                  <a:lnTo>
                    <a:pt x="61316" y="414754"/>
                  </a:lnTo>
                  <a:cubicBezTo>
                    <a:pt x="45054" y="414754"/>
                    <a:pt x="29458" y="408293"/>
                    <a:pt x="17959" y="396794"/>
                  </a:cubicBezTo>
                  <a:cubicBezTo>
                    <a:pt x="6460" y="385295"/>
                    <a:pt x="0" y="369699"/>
                    <a:pt x="0" y="353437"/>
                  </a:cubicBezTo>
                  <a:lnTo>
                    <a:pt x="0" y="61316"/>
                  </a:lnTo>
                  <a:cubicBezTo>
                    <a:pt x="0" y="45054"/>
                    <a:pt x="6460" y="29458"/>
                    <a:pt x="17959" y="17959"/>
                  </a:cubicBezTo>
                  <a:cubicBezTo>
                    <a:pt x="29458" y="6460"/>
                    <a:pt x="45054" y="0"/>
                    <a:pt x="61316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5250"/>
              <a:ext cx="2996937" cy="319504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r>
                <a:rPr lang="en-US" sz="5000">
                  <a:solidFill>
                    <a:srgbClr val="FAF5EF"/>
                  </a:solidFill>
                  <a:latin typeface="One Little Font Bold Italics"/>
                </a:rPr>
                <a:t>Introducción</a:t>
              </a:r>
            </a:p>
          </p:txBody>
        </p:sp>
      </p:grpSp>
      <p:sp>
        <p:nvSpPr>
          <p:cNvPr id="5" name="Freeform 5"/>
          <p:cNvSpPr/>
          <p:nvPr/>
        </p:nvSpPr>
        <p:spPr>
          <a:xfrm>
            <a:off x="9823341" y="-184409"/>
            <a:ext cx="9246561" cy="10471409"/>
          </a:xfrm>
          <a:custGeom>
            <a:avLst/>
            <a:gdLst/>
            <a:ahLst/>
            <a:cxnLst/>
            <a:rect l="l" t="t" r="r" b="b"/>
            <a:pathLst>
              <a:path w="9246561" h="10471409">
                <a:moveTo>
                  <a:pt x="0" y="0"/>
                </a:moveTo>
                <a:lnTo>
                  <a:pt x="9246561" y="0"/>
                </a:lnTo>
                <a:lnTo>
                  <a:pt x="9246561" y="10471409"/>
                </a:lnTo>
                <a:lnTo>
                  <a:pt x="0" y="1047140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30789" r="-3918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271322" y="1382317"/>
            <a:ext cx="7872678" cy="7522366"/>
            <a:chOff x="0" y="0"/>
            <a:chExt cx="10496904" cy="10029821"/>
          </a:xfrm>
        </p:grpSpPr>
        <p:sp>
          <p:nvSpPr>
            <p:cNvPr id="7" name="TextBox 7"/>
            <p:cNvSpPr txBox="1"/>
            <p:nvPr/>
          </p:nvSpPr>
          <p:spPr>
            <a:xfrm>
              <a:off x="0" y="969800"/>
              <a:ext cx="10496904" cy="906002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3414"/>
                </a:lnSpc>
              </a:pPr>
              <a:endParaRPr/>
            </a:p>
            <a:p>
              <a:pPr>
                <a:lnSpc>
                  <a:spcPts val="3414"/>
                </a:lnSpc>
              </a:pPr>
              <a:endParaRPr/>
            </a:p>
            <a:p>
              <a:pPr>
                <a:lnSpc>
                  <a:spcPts val="3414"/>
                </a:lnSpc>
              </a:pPr>
              <a:r>
                <a:rPr lang="en-US" sz="2438">
                  <a:solidFill>
                    <a:srgbClr val="000000"/>
                  </a:solidFill>
                  <a:latin typeface="Inter"/>
                </a:rPr>
                <a:t>Vayamos al principio:</a:t>
              </a:r>
            </a:p>
            <a:p>
              <a:pPr>
                <a:lnSpc>
                  <a:spcPts val="3414"/>
                </a:lnSpc>
              </a:pPr>
              <a:endParaRPr lang="en-US" sz="2438">
                <a:solidFill>
                  <a:srgbClr val="000000"/>
                </a:solidFill>
                <a:latin typeface="Inter"/>
              </a:endParaRPr>
            </a:p>
            <a:p>
              <a:pPr>
                <a:lnSpc>
                  <a:spcPts val="3414"/>
                </a:lnSpc>
              </a:pPr>
              <a:r>
                <a:rPr lang="en-US" sz="2438">
                  <a:solidFill>
                    <a:srgbClr val="000000"/>
                  </a:solidFill>
                  <a:latin typeface="Inter"/>
                </a:rPr>
                <a:t>El relato de Génesis 2:15 nos dice: “Tomó, pues, Jehová Dios al hombre, y lo puso en el huerto de Edén, para que lo labrara y lo guardase” </a:t>
              </a:r>
            </a:p>
            <a:p>
              <a:pPr>
                <a:lnSpc>
                  <a:spcPts val="3414"/>
                </a:lnSpc>
              </a:pPr>
              <a:r>
                <a:rPr lang="en-US" sz="2438">
                  <a:solidFill>
                    <a:srgbClr val="000000"/>
                  </a:solidFill>
                  <a:latin typeface="Inter"/>
                </a:rPr>
                <a:t>Así que en el principio Dios le dio algunas tareas a la primera familia puesta en el Edén: trabajar, cuidar, proteger además de procrear hijos, en fin, vivir en familia. </a:t>
              </a:r>
            </a:p>
            <a:p>
              <a:pPr>
                <a:lnSpc>
                  <a:spcPts val="3414"/>
                </a:lnSpc>
              </a:pPr>
              <a:r>
                <a:rPr lang="en-US" sz="2438">
                  <a:solidFill>
                    <a:srgbClr val="000000"/>
                  </a:solidFill>
                  <a:latin typeface="Inter"/>
                </a:rPr>
                <a:t>La finalidad de este seminario es que puedas reconocer las variadas tareas de una familia, pero especialmente una de ellas con una responsabilidad importante a la vista de Dios y es la paternidad.</a:t>
              </a:r>
            </a:p>
            <a:p>
              <a:pPr>
                <a:lnSpc>
                  <a:spcPts val="3414"/>
                </a:lnSpc>
              </a:pPr>
              <a:endParaRPr lang="en-US" sz="2438">
                <a:solidFill>
                  <a:srgbClr val="000000"/>
                </a:solidFill>
                <a:latin typeface="Inter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57150"/>
              <a:ext cx="10496904" cy="6447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4059"/>
                </a:lnSpc>
              </a:pP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1028700"/>
            <a:ext cx="16361606" cy="1921706"/>
            <a:chOff x="0" y="0"/>
            <a:chExt cx="5248057" cy="61639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48057" cy="616396"/>
            </a:xfrm>
            <a:custGeom>
              <a:avLst/>
              <a:gdLst/>
              <a:ahLst/>
              <a:cxnLst/>
              <a:rect l="l" t="t" r="r" b="b"/>
              <a:pathLst>
                <a:path w="5248057" h="616396">
                  <a:moveTo>
                    <a:pt x="35015" y="0"/>
                  </a:moveTo>
                  <a:lnTo>
                    <a:pt x="5213042" y="0"/>
                  </a:lnTo>
                  <a:cubicBezTo>
                    <a:pt x="5232381" y="0"/>
                    <a:pt x="5248057" y="15677"/>
                    <a:pt x="5248057" y="35015"/>
                  </a:cubicBezTo>
                  <a:lnTo>
                    <a:pt x="5248057" y="581381"/>
                  </a:lnTo>
                  <a:cubicBezTo>
                    <a:pt x="5248057" y="600719"/>
                    <a:pt x="5232381" y="616396"/>
                    <a:pt x="5213042" y="616396"/>
                  </a:cubicBezTo>
                  <a:lnTo>
                    <a:pt x="35015" y="616396"/>
                  </a:lnTo>
                  <a:cubicBezTo>
                    <a:pt x="25728" y="616396"/>
                    <a:pt x="16822" y="612707"/>
                    <a:pt x="10256" y="606140"/>
                  </a:cubicBezTo>
                  <a:cubicBezTo>
                    <a:pt x="3689" y="599574"/>
                    <a:pt x="0" y="590667"/>
                    <a:pt x="0" y="581381"/>
                  </a:cubicBezTo>
                  <a:lnTo>
                    <a:pt x="0" y="35015"/>
                  </a:lnTo>
                  <a:cubicBezTo>
                    <a:pt x="0" y="25728"/>
                    <a:pt x="3689" y="16822"/>
                    <a:pt x="10256" y="10256"/>
                  </a:cubicBezTo>
                  <a:cubicBezTo>
                    <a:pt x="16822" y="3689"/>
                    <a:pt x="25728" y="0"/>
                    <a:pt x="35015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85725"/>
              <a:ext cx="5248057" cy="530671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4500"/>
                </a:lnSpc>
              </a:pPr>
              <a:r>
                <a:rPr lang="en-US" sz="4500">
                  <a:solidFill>
                    <a:srgbClr val="FAF5EF"/>
                  </a:solidFill>
                  <a:latin typeface="One Little Font Bold Italics"/>
                </a:rPr>
                <a:t>¿POR QUÉ ES TAN IMPORTANTE PREPARAR </a:t>
              </a:r>
            </a:p>
            <a:p>
              <a:pPr algn="ctr">
                <a:lnSpc>
                  <a:spcPts val="4500"/>
                </a:lnSpc>
              </a:pPr>
              <a:r>
                <a:rPr lang="en-US" sz="4500">
                  <a:solidFill>
                    <a:srgbClr val="FAF5EF"/>
                  </a:solidFill>
                  <a:latin typeface="One Little Font Bold Italics"/>
                </a:rPr>
                <a:t>A LOS FUTUROS PADRES CON TANTA ANTICIPACIÓN?</a:t>
              </a:r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865270" y="3284951"/>
            <a:ext cx="13241466" cy="6200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200"/>
              </a:lnSpc>
              <a:spcBef>
                <a:spcPct val="0"/>
              </a:spcBef>
            </a:pPr>
            <a:endParaRPr/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Inter"/>
              </a:rPr>
              <a:t>Repite y aprende esta frase: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Inter"/>
              </a:rPr>
              <a:t>“La educación de un niño comienza veinte años antes de su nacimiento,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Inter"/>
              </a:rPr>
              <a:t>con la educación de sus padres”</a:t>
            </a:r>
          </a:p>
          <a:p>
            <a:pPr>
              <a:lnSpc>
                <a:spcPts val="2800"/>
              </a:lnSpc>
              <a:spcBef>
                <a:spcPct val="0"/>
              </a:spcBef>
            </a:pPr>
            <a:r>
              <a:rPr lang="en-US" sz="2000">
                <a:solidFill>
                  <a:srgbClr val="000000"/>
                </a:solidFill>
                <a:latin typeface="Inter"/>
              </a:rPr>
              <a:t>Napoleón Bonaparte.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endParaRPr lang="en-US" sz="2000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Inter"/>
              </a:rPr>
              <a:t>En otras palabras, la educación de un niño comienza veinte años antes de que nazca y empieza en los que ahora son niños y adolescentes sus futuros padres. Por eso es tan importante la educación de ustedes en esta etapa de su vida, serán los padres de la siguiente generación. </a:t>
            </a:r>
          </a:p>
          <a:p>
            <a:pPr>
              <a:lnSpc>
                <a:spcPts val="4200"/>
              </a:lnSpc>
              <a:spcBef>
                <a:spcPct val="0"/>
              </a:spcBef>
            </a:pPr>
            <a:r>
              <a:rPr lang="en-US" sz="3000">
                <a:solidFill>
                  <a:srgbClr val="000000"/>
                </a:solidFill>
                <a:latin typeface="Inter"/>
              </a:rPr>
              <a:t>Veinte años antes, apenas estamos en el momento preciso para aprender a ser buenos padres.</a:t>
            </a:r>
          </a:p>
        </p:txBody>
      </p:sp>
      <p:sp>
        <p:nvSpPr>
          <p:cNvPr id="6" name="Freeform 6"/>
          <p:cNvSpPr/>
          <p:nvPr/>
        </p:nvSpPr>
        <p:spPr>
          <a:xfrm>
            <a:off x="15106736" y="7407580"/>
            <a:ext cx="3911215" cy="3231641"/>
          </a:xfrm>
          <a:custGeom>
            <a:avLst/>
            <a:gdLst/>
            <a:ahLst/>
            <a:cxnLst/>
            <a:rect l="l" t="t" r="r" b="b"/>
            <a:pathLst>
              <a:path w="3911215" h="3231641">
                <a:moveTo>
                  <a:pt x="0" y="0"/>
                </a:moveTo>
                <a:lnTo>
                  <a:pt x="3911214" y="0"/>
                </a:lnTo>
                <a:lnTo>
                  <a:pt x="3911214" y="3231642"/>
                </a:lnTo>
                <a:lnTo>
                  <a:pt x="0" y="32316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 rot="7959807">
            <a:off x="16322611" y="38703"/>
            <a:ext cx="3911215" cy="3231641"/>
          </a:xfrm>
          <a:custGeom>
            <a:avLst/>
            <a:gdLst/>
            <a:ahLst/>
            <a:cxnLst/>
            <a:rect l="l" t="t" r="r" b="b"/>
            <a:pathLst>
              <a:path w="3911215" h="3231641">
                <a:moveTo>
                  <a:pt x="0" y="0"/>
                </a:moveTo>
                <a:lnTo>
                  <a:pt x="3911215" y="0"/>
                </a:lnTo>
                <a:lnTo>
                  <a:pt x="3911215" y="3231642"/>
                </a:lnTo>
                <a:lnTo>
                  <a:pt x="0" y="323164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696686" y="474247"/>
            <a:ext cx="16431362" cy="1193841"/>
            <a:chOff x="0" y="0"/>
            <a:chExt cx="5270431" cy="38293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270431" cy="382930"/>
            </a:xfrm>
            <a:custGeom>
              <a:avLst/>
              <a:gdLst/>
              <a:ahLst/>
              <a:cxnLst/>
              <a:rect l="l" t="t" r="r" b="b"/>
              <a:pathLst>
                <a:path w="5270431" h="382930">
                  <a:moveTo>
                    <a:pt x="34866" y="0"/>
                  </a:moveTo>
                  <a:lnTo>
                    <a:pt x="5235565" y="0"/>
                  </a:lnTo>
                  <a:cubicBezTo>
                    <a:pt x="5244812" y="0"/>
                    <a:pt x="5253680" y="3673"/>
                    <a:pt x="5260219" y="10212"/>
                  </a:cubicBezTo>
                  <a:cubicBezTo>
                    <a:pt x="5266758" y="16751"/>
                    <a:pt x="5270431" y="25619"/>
                    <a:pt x="5270431" y="34866"/>
                  </a:cubicBezTo>
                  <a:lnTo>
                    <a:pt x="5270431" y="348063"/>
                  </a:lnTo>
                  <a:cubicBezTo>
                    <a:pt x="5270431" y="367320"/>
                    <a:pt x="5254821" y="382930"/>
                    <a:pt x="5235565" y="382930"/>
                  </a:cubicBezTo>
                  <a:lnTo>
                    <a:pt x="34866" y="382930"/>
                  </a:lnTo>
                  <a:cubicBezTo>
                    <a:pt x="25619" y="382930"/>
                    <a:pt x="16751" y="379256"/>
                    <a:pt x="10212" y="372718"/>
                  </a:cubicBezTo>
                  <a:cubicBezTo>
                    <a:pt x="3673" y="366179"/>
                    <a:pt x="0" y="357310"/>
                    <a:pt x="0" y="348063"/>
                  </a:cubicBezTo>
                  <a:lnTo>
                    <a:pt x="0" y="34866"/>
                  </a:lnTo>
                  <a:cubicBezTo>
                    <a:pt x="0" y="15610"/>
                    <a:pt x="15610" y="0"/>
                    <a:pt x="34866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76200"/>
              <a:ext cx="5270431" cy="30673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3999"/>
                </a:lnSpc>
              </a:pPr>
              <a:r>
                <a:rPr lang="en-US" sz="3999">
                  <a:solidFill>
                    <a:srgbClr val="FAF5EF"/>
                  </a:solidFill>
                  <a:latin typeface="One Little Font Bold Italics"/>
                </a:rPr>
                <a:t>CUALIDADES QUE SE DEBEN CONSIDERAR ANTES DE SER PADRES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9264689" y="2810931"/>
            <a:ext cx="3049249" cy="3548217"/>
            <a:chOff x="0" y="0"/>
            <a:chExt cx="6985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5271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Inter"/>
                </a:rPr>
                <a:t>Edad apropiada</a:t>
              </a: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7586063" y="5679283"/>
            <a:ext cx="3049249" cy="3548217"/>
            <a:chOff x="0" y="0"/>
            <a:chExt cx="6985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FF85B7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Inter"/>
                </a:rPr>
                <a:t>Madurez económica</a:t>
              </a: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577625" y="2810931"/>
            <a:ext cx="3049249" cy="3548217"/>
            <a:chOff x="0" y="0"/>
            <a:chExt cx="6985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359"/>
                </a:lnSpc>
              </a:pPr>
              <a:r>
                <a:rPr lang="en-US" sz="2399">
                  <a:solidFill>
                    <a:srgbClr val="000000"/>
                  </a:solidFill>
                  <a:latin typeface="Inter"/>
                </a:rPr>
                <a:t>Madurez mental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4210051" y="5710083"/>
            <a:ext cx="3049249" cy="3548217"/>
            <a:chOff x="0" y="0"/>
            <a:chExt cx="6985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5977A6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Inter"/>
                </a:rPr>
                <a:t>Madurez espiritual</a:t>
              </a: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883598" y="5694683"/>
            <a:ext cx="3049249" cy="3548217"/>
            <a:chOff x="0" y="0"/>
            <a:chExt cx="6985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98500" cy="812800"/>
            </a:xfrm>
            <a:custGeom>
              <a:avLst/>
              <a:gdLst/>
              <a:ahLst/>
              <a:cxnLst/>
              <a:rect l="l" t="t" r="r" b="b"/>
              <a:pathLst>
                <a:path w="698500" h="812800">
                  <a:moveTo>
                    <a:pt x="349250" y="0"/>
                  </a:moveTo>
                  <a:lnTo>
                    <a:pt x="698500" y="203200"/>
                  </a:lnTo>
                  <a:lnTo>
                    <a:pt x="698500" y="609600"/>
                  </a:lnTo>
                  <a:lnTo>
                    <a:pt x="349250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349250" y="0"/>
                  </a:lnTo>
                  <a:close/>
                </a:path>
              </a:pathLst>
            </a:custGeom>
            <a:solidFill>
              <a:srgbClr val="88B6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92075"/>
              <a:ext cx="698500" cy="58102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3359"/>
                </a:lnSpc>
                <a:spcBef>
                  <a:spcPct val="0"/>
                </a:spcBef>
              </a:pPr>
              <a:r>
                <a:rPr lang="en-US" sz="2399">
                  <a:solidFill>
                    <a:srgbClr val="000000"/>
                  </a:solidFill>
                  <a:latin typeface="Inter"/>
                </a:rPr>
                <a:t>Encontrar a la persona idónea para construir una familia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28700" y="3893426"/>
            <a:ext cx="4259673" cy="5337580"/>
            <a:chOff x="0" y="0"/>
            <a:chExt cx="5679563" cy="711677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1362574" cy="1166136"/>
            </a:xfrm>
            <a:custGeom>
              <a:avLst/>
              <a:gdLst/>
              <a:ahLst/>
              <a:cxnLst/>
              <a:rect l="l" t="t" r="r" b="b"/>
              <a:pathLst>
                <a:path w="1362574" h="1166136">
                  <a:moveTo>
                    <a:pt x="0" y="0"/>
                  </a:moveTo>
                  <a:lnTo>
                    <a:pt x="1362574" y="0"/>
                  </a:lnTo>
                  <a:lnTo>
                    <a:pt x="1362574" y="1166136"/>
                  </a:lnTo>
                  <a:lnTo>
                    <a:pt x="0" y="11661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967982"/>
              <a:ext cx="5679563" cy="514879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lnSpc>
                  <a:spcPts val="2800"/>
                </a:lnSpc>
              </a:pPr>
              <a:r>
                <a:rPr lang="en-US" sz="2000">
                  <a:solidFill>
                    <a:srgbClr val="000000"/>
                  </a:solidFill>
                  <a:latin typeface="Inter"/>
                </a:rPr>
                <a:t>Nadie está calificado para cumplir una obra más grande e importante, a menos que haya sido fiel en la realización de los deberes menores. El carácter se forma por grados, y lo mismo ocurre con la preparación del alma para producir esfuerzo y energía proporcionados a la tarea que debe cumplirse.” Conducción del Niño pág. 35.3</a:t>
              </a:r>
            </a:p>
            <a:p>
              <a:pPr>
                <a:lnSpc>
                  <a:spcPts val="2800"/>
                </a:lnSpc>
              </a:pPr>
              <a:endParaRPr lang="en-US" sz="2000">
                <a:solidFill>
                  <a:srgbClr val="000000"/>
                </a:solidFill>
                <a:latin typeface="Inter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6225" y="494932"/>
            <a:ext cx="16121828" cy="1547310"/>
            <a:chOff x="0" y="0"/>
            <a:chExt cx="5171147" cy="4963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171147" cy="496306"/>
            </a:xfrm>
            <a:custGeom>
              <a:avLst/>
              <a:gdLst/>
              <a:ahLst/>
              <a:cxnLst/>
              <a:rect l="l" t="t" r="r" b="b"/>
              <a:pathLst>
                <a:path w="5171147" h="496306">
                  <a:moveTo>
                    <a:pt x="35536" y="0"/>
                  </a:moveTo>
                  <a:lnTo>
                    <a:pt x="5135611" y="0"/>
                  </a:lnTo>
                  <a:cubicBezTo>
                    <a:pt x="5145036" y="0"/>
                    <a:pt x="5154074" y="3744"/>
                    <a:pt x="5160738" y="10408"/>
                  </a:cubicBezTo>
                  <a:cubicBezTo>
                    <a:pt x="5167403" y="17072"/>
                    <a:pt x="5171147" y="26111"/>
                    <a:pt x="5171147" y="35536"/>
                  </a:cubicBezTo>
                  <a:lnTo>
                    <a:pt x="5171147" y="460771"/>
                  </a:lnTo>
                  <a:cubicBezTo>
                    <a:pt x="5171147" y="470195"/>
                    <a:pt x="5167403" y="479234"/>
                    <a:pt x="5160738" y="485898"/>
                  </a:cubicBezTo>
                  <a:cubicBezTo>
                    <a:pt x="5154074" y="492562"/>
                    <a:pt x="5145036" y="496306"/>
                    <a:pt x="5135611" y="496306"/>
                  </a:cubicBezTo>
                  <a:lnTo>
                    <a:pt x="35536" y="496306"/>
                  </a:lnTo>
                  <a:cubicBezTo>
                    <a:pt x="26111" y="496306"/>
                    <a:pt x="17072" y="492562"/>
                    <a:pt x="10408" y="485898"/>
                  </a:cubicBezTo>
                  <a:cubicBezTo>
                    <a:pt x="3744" y="479234"/>
                    <a:pt x="0" y="470195"/>
                    <a:pt x="0" y="460771"/>
                  </a:cubicBezTo>
                  <a:lnTo>
                    <a:pt x="0" y="35536"/>
                  </a:lnTo>
                  <a:cubicBezTo>
                    <a:pt x="0" y="26111"/>
                    <a:pt x="3744" y="17072"/>
                    <a:pt x="10408" y="10408"/>
                  </a:cubicBezTo>
                  <a:cubicBezTo>
                    <a:pt x="17072" y="3744"/>
                    <a:pt x="26111" y="0"/>
                    <a:pt x="35536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66675"/>
              <a:ext cx="5171147" cy="429631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3800"/>
                </a:lnSpc>
              </a:pPr>
              <a:r>
                <a:rPr lang="en-US" sz="3800">
                  <a:solidFill>
                    <a:srgbClr val="FAF5EF"/>
                  </a:solidFill>
                  <a:latin typeface="One Little Font Bold Italics"/>
                </a:rPr>
                <a:t>     Revisaremos las CUALIDADES a considerar antes de emprender </a:t>
              </a:r>
            </a:p>
            <a:p>
              <a:pPr algn="ctr">
                <a:lnSpc>
                  <a:spcPts val="3800"/>
                </a:lnSpc>
              </a:pPr>
              <a:r>
                <a:rPr lang="en-US" sz="3800">
                  <a:solidFill>
                    <a:srgbClr val="FAF5EF"/>
                  </a:solidFill>
                  <a:latin typeface="One Little Font Bold Italics"/>
                </a:rPr>
                <a:t>esa gran tarea de ser padres…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748390" y="3611063"/>
            <a:ext cx="5690371" cy="7660998"/>
            <a:chOff x="0" y="0"/>
            <a:chExt cx="1825212" cy="24572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25212" cy="2457299"/>
            </a:xfrm>
            <a:custGeom>
              <a:avLst/>
              <a:gdLst/>
              <a:ahLst/>
              <a:cxnLst/>
              <a:rect l="l" t="t" r="r" b="b"/>
              <a:pathLst>
                <a:path w="1825212" h="2457299">
                  <a:moveTo>
                    <a:pt x="100679" y="0"/>
                  </a:moveTo>
                  <a:lnTo>
                    <a:pt x="1724533" y="0"/>
                  </a:lnTo>
                  <a:cubicBezTo>
                    <a:pt x="1780136" y="0"/>
                    <a:pt x="1825212" y="45076"/>
                    <a:pt x="1825212" y="100679"/>
                  </a:cubicBezTo>
                  <a:lnTo>
                    <a:pt x="1825212" y="2356620"/>
                  </a:lnTo>
                  <a:cubicBezTo>
                    <a:pt x="1825212" y="2412223"/>
                    <a:pt x="1780136" y="2457299"/>
                    <a:pt x="1724533" y="2457299"/>
                  </a:cubicBezTo>
                  <a:lnTo>
                    <a:pt x="100679" y="2457299"/>
                  </a:lnTo>
                  <a:cubicBezTo>
                    <a:pt x="45076" y="2457299"/>
                    <a:pt x="0" y="2412223"/>
                    <a:pt x="0" y="2356620"/>
                  </a:cubicBezTo>
                  <a:lnTo>
                    <a:pt x="0" y="100679"/>
                  </a:lnTo>
                  <a:cubicBezTo>
                    <a:pt x="0" y="45076"/>
                    <a:pt x="45076" y="0"/>
                    <a:pt x="100679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95250"/>
              <a:ext cx="1825212" cy="2362049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714502" y="3611063"/>
            <a:ext cx="5544798" cy="7394114"/>
            <a:chOff x="0" y="0"/>
            <a:chExt cx="1778518" cy="23716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78518" cy="2371695"/>
            </a:xfrm>
            <a:custGeom>
              <a:avLst/>
              <a:gdLst/>
              <a:ahLst/>
              <a:cxnLst/>
              <a:rect l="l" t="t" r="r" b="b"/>
              <a:pathLst>
                <a:path w="1778518" h="2371695">
                  <a:moveTo>
                    <a:pt x="103322" y="0"/>
                  </a:moveTo>
                  <a:lnTo>
                    <a:pt x="1675196" y="0"/>
                  </a:lnTo>
                  <a:cubicBezTo>
                    <a:pt x="1732259" y="0"/>
                    <a:pt x="1778518" y="46259"/>
                    <a:pt x="1778518" y="103322"/>
                  </a:cubicBezTo>
                  <a:lnTo>
                    <a:pt x="1778518" y="2268372"/>
                  </a:lnTo>
                  <a:cubicBezTo>
                    <a:pt x="1778518" y="2325436"/>
                    <a:pt x="1732259" y="2371695"/>
                    <a:pt x="1675196" y="2371695"/>
                  </a:cubicBezTo>
                  <a:lnTo>
                    <a:pt x="103322" y="2371695"/>
                  </a:lnTo>
                  <a:cubicBezTo>
                    <a:pt x="46259" y="2371695"/>
                    <a:pt x="0" y="2325436"/>
                    <a:pt x="0" y="2268372"/>
                  </a:cubicBezTo>
                  <a:lnTo>
                    <a:pt x="0" y="103322"/>
                  </a:lnTo>
                  <a:cubicBezTo>
                    <a:pt x="0" y="46259"/>
                    <a:pt x="46259" y="0"/>
                    <a:pt x="103322" y="0"/>
                  </a:cubicBezTo>
                  <a:close/>
                </a:path>
              </a:pathLst>
            </a:custGeom>
            <a:solidFill>
              <a:srgbClr val="88B6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250"/>
              <a:ext cx="1778518" cy="2276445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158191" y="2191068"/>
            <a:ext cx="2870770" cy="2040477"/>
            <a:chOff x="0" y="0"/>
            <a:chExt cx="1143537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43537" cy="812800"/>
            </a:xfrm>
            <a:custGeom>
              <a:avLst/>
              <a:gdLst/>
              <a:ahLst/>
              <a:cxnLst/>
              <a:rect l="l" t="t" r="r" b="b"/>
              <a:pathLst>
                <a:path w="1143537" h="812800">
                  <a:moveTo>
                    <a:pt x="571769" y="0"/>
                  </a:moveTo>
                  <a:lnTo>
                    <a:pt x="1143537" y="203200"/>
                  </a:lnTo>
                  <a:lnTo>
                    <a:pt x="1143537" y="609600"/>
                  </a:lnTo>
                  <a:lnTo>
                    <a:pt x="571769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571769" y="0"/>
                  </a:lnTo>
                  <a:close/>
                </a:path>
              </a:pathLst>
            </a:custGeom>
            <a:solidFill>
              <a:srgbClr val="88B6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2550"/>
              <a:ext cx="1143537" cy="59055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000000"/>
                  </a:solidFill>
                  <a:latin typeface="One Little Font"/>
                </a:rPr>
                <a:t>Edad apropiada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051516" y="2191068"/>
            <a:ext cx="2870770" cy="2040477"/>
            <a:chOff x="0" y="0"/>
            <a:chExt cx="1143537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43537" cy="812800"/>
            </a:xfrm>
            <a:custGeom>
              <a:avLst/>
              <a:gdLst/>
              <a:ahLst/>
              <a:cxnLst/>
              <a:rect l="l" t="t" r="r" b="b"/>
              <a:pathLst>
                <a:path w="1143537" h="812800">
                  <a:moveTo>
                    <a:pt x="571769" y="0"/>
                  </a:moveTo>
                  <a:lnTo>
                    <a:pt x="1143537" y="203200"/>
                  </a:lnTo>
                  <a:lnTo>
                    <a:pt x="1143537" y="609600"/>
                  </a:lnTo>
                  <a:lnTo>
                    <a:pt x="571769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571769" y="0"/>
                  </a:lnTo>
                  <a:close/>
                </a:path>
              </a:pathLst>
            </a:custGeom>
            <a:solidFill>
              <a:srgbClr val="A9CFC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2550"/>
              <a:ext cx="1143537" cy="59055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000000"/>
                  </a:solidFill>
                  <a:latin typeface="One Little Font"/>
                </a:rPr>
                <a:t>Madurez mental</a:t>
              </a:r>
            </a:p>
          </p:txBody>
        </p:sp>
      </p:grpSp>
      <p:sp>
        <p:nvSpPr>
          <p:cNvPr id="17" name="Freeform 17"/>
          <p:cNvSpPr/>
          <p:nvPr/>
        </p:nvSpPr>
        <p:spPr>
          <a:xfrm>
            <a:off x="534209" y="4231545"/>
            <a:ext cx="4709356" cy="4114800"/>
          </a:xfrm>
          <a:custGeom>
            <a:avLst/>
            <a:gdLst/>
            <a:ahLst/>
            <a:cxnLst/>
            <a:rect l="l" t="t" r="r" b="b"/>
            <a:pathLst>
              <a:path w="4709356" h="4114800">
                <a:moveTo>
                  <a:pt x="0" y="0"/>
                </a:moveTo>
                <a:lnTo>
                  <a:pt x="4709356" y="0"/>
                </a:lnTo>
                <a:lnTo>
                  <a:pt x="4709356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6391138" y="4345845"/>
            <a:ext cx="4404876" cy="46932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1.  El cuerpo necesita crecer, madurar estar en las mejores condiciones para procrear un hijo.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“La edad reproductiva óptima de la mujer se sitúa entre los 19 y 30 años. 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Esperar tener un hijo después de los 30 tiene sus ventajas 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Las razones: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o Disponer de una solvencia económica y una vivienda.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o La relación de pareja es más estable.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o Se sienten más maduros y capaces de educar a un hijo.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o La pareja ha tenido suficiente tiempo para disfrutar solos y afrontan la llegada de un hijo como otra etapa de su vida” </a:t>
            </a:r>
          </a:p>
          <a:p>
            <a:pPr>
              <a:lnSpc>
                <a:spcPts val="2239"/>
              </a:lnSpc>
            </a:pPr>
            <a:endParaRPr lang="en-US" sz="1599">
              <a:solidFill>
                <a:srgbClr val="000000"/>
              </a:solidFill>
              <a:latin typeface="Inter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1944793" y="4193445"/>
            <a:ext cx="5108479" cy="55219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“Algunos momentos de la vida son más complicados que otros, y no siempre estamos psicológicamente fuertes como para cuidar de otra persona. Los bebés son seres humanos especialmente vulnerables y merecen un entorno estable. Los padres deben ser maduros emocionalmente para garantizar un crecimiento de los nuevos miembros de la familia”.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latin typeface="Inter"/>
              </a:rPr>
              <a:t>Cada uno es responsable de sus pensamientos y de la higiene mental. Por lo tanto, cuida lo que entra a tu cerebro a través de las avenidas del alma. 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Música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Conversaciones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Videos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Series 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Dibujos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Olores</a:t>
            </a:r>
          </a:p>
          <a:p>
            <a:pPr>
              <a:lnSpc>
                <a:spcPts val="2239"/>
              </a:lnSpc>
            </a:pPr>
            <a:r>
              <a:rPr lang="en-US" sz="1599">
                <a:solidFill>
                  <a:srgbClr val="000000"/>
                </a:solidFill>
                <a:ea typeface="Inter"/>
              </a:rPr>
              <a:t>●     Comida</a:t>
            </a:r>
          </a:p>
          <a:p>
            <a:pPr>
              <a:lnSpc>
                <a:spcPts val="2239"/>
              </a:lnSpc>
            </a:pPr>
            <a:endParaRPr lang="en-US" sz="1599">
              <a:solidFill>
                <a:srgbClr val="000000"/>
              </a:solidFill>
              <a:ea typeface="Inter"/>
            </a:endParaRPr>
          </a:p>
          <a:p>
            <a:pPr>
              <a:lnSpc>
                <a:spcPts val="2239"/>
              </a:lnSpc>
            </a:pPr>
            <a:endParaRPr lang="en-US" sz="1599">
              <a:solidFill>
                <a:srgbClr val="000000"/>
              </a:solidFill>
              <a:ea typeface="Inter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946225" y="494932"/>
            <a:ext cx="17599170" cy="1547310"/>
            <a:chOff x="0" y="0"/>
            <a:chExt cx="5645011" cy="496306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5645011" cy="496306"/>
            </a:xfrm>
            <a:custGeom>
              <a:avLst/>
              <a:gdLst/>
              <a:ahLst/>
              <a:cxnLst/>
              <a:rect l="l" t="t" r="r" b="b"/>
              <a:pathLst>
                <a:path w="5645011" h="496306">
                  <a:moveTo>
                    <a:pt x="32553" y="0"/>
                  </a:moveTo>
                  <a:lnTo>
                    <a:pt x="5612459" y="0"/>
                  </a:lnTo>
                  <a:cubicBezTo>
                    <a:pt x="5630437" y="0"/>
                    <a:pt x="5645011" y="14574"/>
                    <a:pt x="5645011" y="32553"/>
                  </a:cubicBezTo>
                  <a:lnTo>
                    <a:pt x="5645011" y="463754"/>
                  </a:lnTo>
                  <a:cubicBezTo>
                    <a:pt x="5645011" y="481732"/>
                    <a:pt x="5630437" y="496306"/>
                    <a:pt x="5612459" y="496306"/>
                  </a:cubicBezTo>
                  <a:lnTo>
                    <a:pt x="32553" y="496306"/>
                  </a:lnTo>
                  <a:cubicBezTo>
                    <a:pt x="14574" y="496306"/>
                    <a:pt x="0" y="481732"/>
                    <a:pt x="0" y="463754"/>
                  </a:cubicBezTo>
                  <a:lnTo>
                    <a:pt x="0" y="32553"/>
                  </a:lnTo>
                  <a:cubicBezTo>
                    <a:pt x="0" y="14574"/>
                    <a:pt x="14574" y="0"/>
                    <a:pt x="32553" y="0"/>
                  </a:cubicBezTo>
                  <a:close/>
                </a:path>
              </a:pathLst>
            </a:custGeom>
            <a:solidFill>
              <a:srgbClr val="5271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66675"/>
              <a:ext cx="5645011" cy="429631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3800"/>
                </a:lnSpc>
              </a:pPr>
              <a:r>
                <a:rPr lang="en-US" sz="3800">
                  <a:solidFill>
                    <a:srgbClr val="FAF5EF"/>
                  </a:solidFill>
                  <a:latin typeface="One Little Font Bold Italics"/>
                </a:rPr>
                <a:t>     Revisaremos las CUALIDADES a considerar antes de emprender esa gran </a:t>
              </a:r>
            </a:p>
            <a:p>
              <a:pPr algn="ctr">
                <a:lnSpc>
                  <a:spcPts val="3800"/>
                </a:lnSpc>
              </a:pPr>
              <a:r>
                <a:rPr lang="en-US" sz="3800">
                  <a:solidFill>
                    <a:srgbClr val="FAF5EF"/>
                  </a:solidFill>
                  <a:latin typeface="One Little Font Bold Italics"/>
                </a:rPr>
                <a:t>tarea de ser padres…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5748390" y="3611063"/>
            <a:ext cx="5690371" cy="7660998"/>
            <a:chOff x="0" y="0"/>
            <a:chExt cx="1825212" cy="2457299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825212" cy="2457299"/>
            </a:xfrm>
            <a:custGeom>
              <a:avLst/>
              <a:gdLst/>
              <a:ahLst/>
              <a:cxnLst/>
              <a:rect l="l" t="t" r="r" b="b"/>
              <a:pathLst>
                <a:path w="1825212" h="2457299">
                  <a:moveTo>
                    <a:pt x="100679" y="0"/>
                  </a:moveTo>
                  <a:lnTo>
                    <a:pt x="1724533" y="0"/>
                  </a:lnTo>
                  <a:cubicBezTo>
                    <a:pt x="1780136" y="0"/>
                    <a:pt x="1825212" y="45076"/>
                    <a:pt x="1825212" y="100679"/>
                  </a:cubicBezTo>
                  <a:lnTo>
                    <a:pt x="1825212" y="2356620"/>
                  </a:lnTo>
                  <a:cubicBezTo>
                    <a:pt x="1825212" y="2412223"/>
                    <a:pt x="1780136" y="2457299"/>
                    <a:pt x="1724533" y="2457299"/>
                  </a:cubicBezTo>
                  <a:lnTo>
                    <a:pt x="100679" y="2457299"/>
                  </a:lnTo>
                  <a:cubicBezTo>
                    <a:pt x="45076" y="2457299"/>
                    <a:pt x="0" y="2412223"/>
                    <a:pt x="0" y="2356620"/>
                  </a:cubicBezTo>
                  <a:lnTo>
                    <a:pt x="0" y="100679"/>
                  </a:lnTo>
                  <a:cubicBezTo>
                    <a:pt x="0" y="45076"/>
                    <a:pt x="45076" y="0"/>
                    <a:pt x="100679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95250"/>
              <a:ext cx="1825212" cy="2362049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1714502" y="3611063"/>
            <a:ext cx="5544798" cy="7394114"/>
            <a:chOff x="0" y="0"/>
            <a:chExt cx="1778518" cy="237169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778518" cy="2371695"/>
            </a:xfrm>
            <a:custGeom>
              <a:avLst/>
              <a:gdLst/>
              <a:ahLst/>
              <a:cxnLst/>
              <a:rect l="l" t="t" r="r" b="b"/>
              <a:pathLst>
                <a:path w="1778518" h="2371695">
                  <a:moveTo>
                    <a:pt x="103322" y="0"/>
                  </a:moveTo>
                  <a:lnTo>
                    <a:pt x="1675196" y="0"/>
                  </a:lnTo>
                  <a:cubicBezTo>
                    <a:pt x="1732259" y="0"/>
                    <a:pt x="1778518" y="46259"/>
                    <a:pt x="1778518" y="103322"/>
                  </a:cubicBezTo>
                  <a:lnTo>
                    <a:pt x="1778518" y="2268372"/>
                  </a:lnTo>
                  <a:cubicBezTo>
                    <a:pt x="1778518" y="2325436"/>
                    <a:pt x="1732259" y="2371695"/>
                    <a:pt x="1675196" y="2371695"/>
                  </a:cubicBezTo>
                  <a:lnTo>
                    <a:pt x="103322" y="2371695"/>
                  </a:lnTo>
                  <a:cubicBezTo>
                    <a:pt x="46259" y="2371695"/>
                    <a:pt x="0" y="2325436"/>
                    <a:pt x="0" y="2268372"/>
                  </a:cubicBezTo>
                  <a:lnTo>
                    <a:pt x="0" y="103322"/>
                  </a:lnTo>
                  <a:cubicBezTo>
                    <a:pt x="0" y="46259"/>
                    <a:pt x="46259" y="0"/>
                    <a:pt x="103322" y="0"/>
                  </a:cubicBezTo>
                  <a:close/>
                </a:path>
              </a:pathLst>
            </a:custGeom>
            <a:solidFill>
              <a:srgbClr val="88B6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95250"/>
              <a:ext cx="1778518" cy="2276445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7158191" y="2191068"/>
            <a:ext cx="2870770" cy="2040477"/>
            <a:chOff x="0" y="0"/>
            <a:chExt cx="1143537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1143537" cy="812800"/>
            </a:xfrm>
            <a:custGeom>
              <a:avLst/>
              <a:gdLst/>
              <a:ahLst/>
              <a:cxnLst/>
              <a:rect l="l" t="t" r="r" b="b"/>
              <a:pathLst>
                <a:path w="1143537" h="812800">
                  <a:moveTo>
                    <a:pt x="571769" y="0"/>
                  </a:moveTo>
                  <a:lnTo>
                    <a:pt x="1143537" y="203200"/>
                  </a:lnTo>
                  <a:lnTo>
                    <a:pt x="1143537" y="609600"/>
                  </a:lnTo>
                  <a:lnTo>
                    <a:pt x="571769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571769" y="0"/>
                  </a:lnTo>
                  <a:close/>
                </a:path>
              </a:pathLst>
            </a:custGeom>
            <a:solidFill>
              <a:srgbClr val="88B6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82550"/>
              <a:ext cx="1143537" cy="59055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000000"/>
                  </a:solidFill>
                  <a:latin typeface="One Little Font"/>
                </a:rPr>
                <a:t>Madurez económica</a:t>
              </a:r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3051516" y="2191068"/>
            <a:ext cx="2870770" cy="2040477"/>
            <a:chOff x="0" y="0"/>
            <a:chExt cx="1143537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1143537" cy="812800"/>
            </a:xfrm>
            <a:custGeom>
              <a:avLst/>
              <a:gdLst/>
              <a:ahLst/>
              <a:cxnLst/>
              <a:rect l="l" t="t" r="r" b="b"/>
              <a:pathLst>
                <a:path w="1143537" h="812800">
                  <a:moveTo>
                    <a:pt x="571769" y="0"/>
                  </a:moveTo>
                  <a:lnTo>
                    <a:pt x="1143537" y="203200"/>
                  </a:lnTo>
                  <a:lnTo>
                    <a:pt x="1143537" y="609600"/>
                  </a:lnTo>
                  <a:lnTo>
                    <a:pt x="571769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571769" y="0"/>
                  </a:lnTo>
                  <a:close/>
                </a:path>
              </a:pathLst>
            </a:custGeom>
            <a:solidFill>
              <a:srgbClr val="A9CFC5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82550"/>
              <a:ext cx="1143537" cy="59055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000000"/>
                  </a:solidFill>
                  <a:latin typeface="One Little Font"/>
                </a:rPr>
                <a:t>Encontrar a la persona idónea </a:t>
              </a:r>
            </a:p>
          </p:txBody>
        </p:sp>
      </p:grpSp>
      <p:sp>
        <p:nvSpPr>
          <p:cNvPr id="17" name="Freeform 17"/>
          <p:cNvSpPr/>
          <p:nvPr/>
        </p:nvSpPr>
        <p:spPr>
          <a:xfrm>
            <a:off x="733439" y="4231545"/>
            <a:ext cx="4544458" cy="4114800"/>
          </a:xfrm>
          <a:custGeom>
            <a:avLst/>
            <a:gdLst/>
            <a:ahLst/>
            <a:cxnLst/>
            <a:rect l="l" t="t" r="r" b="b"/>
            <a:pathLst>
              <a:path w="4544458" h="4114800">
                <a:moveTo>
                  <a:pt x="0" y="0"/>
                </a:moveTo>
                <a:lnTo>
                  <a:pt x="4544457" y="0"/>
                </a:lnTo>
                <a:lnTo>
                  <a:pt x="454445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TextBox 18"/>
          <p:cNvSpPr txBox="1"/>
          <p:nvPr/>
        </p:nvSpPr>
        <p:spPr>
          <a:xfrm>
            <a:off x="6391138" y="4355370"/>
            <a:ext cx="4404876" cy="5300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699">
                <a:solidFill>
                  <a:srgbClr val="000000"/>
                </a:solidFill>
                <a:latin typeface="Inter"/>
              </a:rPr>
              <a:t>“Pedir estabilidad económica antes de tener un hijo parece casi una broma dadas las circunstancias actuales, pero no es así. Los bebés no son solo muy exigentes física y mentalmente, sino que también son caros. Pañales, cochecito, ropa que se queda pequeña antes de estrenarla… Son muchos los gastos asociados a la maternidad y paternidad, es necesario conocerlos antes de lanzarse a esa aventura. Los padres deben ser económicamente estables para garantizar el sustento y abrigo de los pequeños que están a su cuidado”.</a:t>
            </a:r>
          </a:p>
          <a:p>
            <a:pPr>
              <a:lnSpc>
                <a:spcPts val="2379"/>
              </a:lnSpc>
            </a:pPr>
            <a:r>
              <a:rPr lang="en-US" sz="1699">
                <a:solidFill>
                  <a:srgbClr val="000000"/>
                </a:solidFill>
                <a:latin typeface="Inter"/>
              </a:rPr>
              <a:t>Prepárate para ser un buen administrador de todos los recursos que poseas, y para generarlos de una manera honrada.</a:t>
            </a:r>
          </a:p>
          <a:p>
            <a:pPr>
              <a:lnSpc>
                <a:spcPts val="2379"/>
              </a:lnSpc>
            </a:pPr>
            <a:endParaRPr lang="en-US" sz="1699">
              <a:solidFill>
                <a:srgbClr val="000000"/>
              </a:solidFill>
              <a:latin typeface="Inter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12553186" y="4355370"/>
            <a:ext cx="4332089" cy="44145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379"/>
              </a:lnSpc>
            </a:pPr>
            <a:r>
              <a:rPr lang="en-US" sz="1699">
                <a:solidFill>
                  <a:srgbClr val="000000"/>
                </a:solidFill>
                <a:latin typeface="Inter"/>
              </a:rPr>
              <a:t>La pareja o cónyuge idónea si existe, cada uno tiene su propia personalidad y encontrar a alguien que además de amarte pueda complementarte es un gran hallazgo. Todos deben estar atentos a las características de los amigos y compañeros para encontrar a la persona idónea en su círculo de amigos.</a:t>
            </a:r>
          </a:p>
          <a:p>
            <a:pPr>
              <a:lnSpc>
                <a:spcPts val="2379"/>
              </a:lnSpc>
            </a:pPr>
            <a:r>
              <a:rPr lang="en-US" sz="1699">
                <a:solidFill>
                  <a:srgbClr val="000000"/>
                </a:solidFill>
                <a:latin typeface="Inter"/>
              </a:rPr>
              <a:t>Sé observador y sobre todo define las características de la pareja que complementará tu personalidad, así estarás listo para observar quien es la persona que posee esos rasgos que complementan tu persona.</a:t>
            </a:r>
          </a:p>
          <a:p>
            <a:pPr>
              <a:lnSpc>
                <a:spcPts val="2379"/>
              </a:lnSpc>
            </a:pPr>
            <a:endParaRPr lang="en-US" sz="1699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235876" y="-842252"/>
            <a:ext cx="18722584" cy="12222010"/>
          </a:xfrm>
          <a:custGeom>
            <a:avLst/>
            <a:gdLst/>
            <a:ahLst/>
            <a:cxnLst/>
            <a:rect l="l" t="t" r="r" b="b"/>
            <a:pathLst>
              <a:path w="18722584" h="12222010">
                <a:moveTo>
                  <a:pt x="0" y="0"/>
                </a:moveTo>
                <a:lnTo>
                  <a:pt x="18722584" y="0"/>
                </a:lnTo>
                <a:lnTo>
                  <a:pt x="18722584" y="12222010"/>
                </a:lnTo>
                <a:lnTo>
                  <a:pt x="0" y="1222201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126" b="-112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6298814" y="3441228"/>
            <a:ext cx="5690371" cy="7660998"/>
            <a:chOff x="0" y="0"/>
            <a:chExt cx="1825212" cy="245729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825212" cy="2457299"/>
            </a:xfrm>
            <a:custGeom>
              <a:avLst/>
              <a:gdLst/>
              <a:ahLst/>
              <a:cxnLst/>
              <a:rect l="l" t="t" r="r" b="b"/>
              <a:pathLst>
                <a:path w="1825212" h="2457299">
                  <a:moveTo>
                    <a:pt x="100679" y="0"/>
                  </a:moveTo>
                  <a:lnTo>
                    <a:pt x="1724533" y="0"/>
                  </a:lnTo>
                  <a:cubicBezTo>
                    <a:pt x="1780136" y="0"/>
                    <a:pt x="1825212" y="45076"/>
                    <a:pt x="1825212" y="100679"/>
                  </a:cubicBezTo>
                  <a:lnTo>
                    <a:pt x="1825212" y="2356620"/>
                  </a:lnTo>
                  <a:cubicBezTo>
                    <a:pt x="1825212" y="2412223"/>
                    <a:pt x="1780136" y="2457299"/>
                    <a:pt x="1724533" y="2457299"/>
                  </a:cubicBezTo>
                  <a:lnTo>
                    <a:pt x="100679" y="2457299"/>
                  </a:lnTo>
                  <a:cubicBezTo>
                    <a:pt x="45076" y="2457299"/>
                    <a:pt x="0" y="2412223"/>
                    <a:pt x="0" y="2356620"/>
                  </a:cubicBezTo>
                  <a:lnTo>
                    <a:pt x="0" y="100679"/>
                  </a:lnTo>
                  <a:cubicBezTo>
                    <a:pt x="0" y="45076"/>
                    <a:pt x="45076" y="0"/>
                    <a:pt x="100679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95250"/>
              <a:ext cx="1825212" cy="2362049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708615" y="2142543"/>
            <a:ext cx="2870770" cy="2040477"/>
            <a:chOff x="0" y="0"/>
            <a:chExt cx="1143537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143537" cy="812800"/>
            </a:xfrm>
            <a:custGeom>
              <a:avLst/>
              <a:gdLst/>
              <a:ahLst/>
              <a:cxnLst/>
              <a:rect l="l" t="t" r="r" b="b"/>
              <a:pathLst>
                <a:path w="1143537" h="812800">
                  <a:moveTo>
                    <a:pt x="571769" y="0"/>
                  </a:moveTo>
                  <a:lnTo>
                    <a:pt x="1143537" y="203200"/>
                  </a:lnTo>
                  <a:lnTo>
                    <a:pt x="1143537" y="609600"/>
                  </a:lnTo>
                  <a:lnTo>
                    <a:pt x="571769" y="812800"/>
                  </a:lnTo>
                  <a:lnTo>
                    <a:pt x="0" y="609600"/>
                  </a:lnTo>
                  <a:lnTo>
                    <a:pt x="0" y="203200"/>
                  </a:lnTo>
                  <a:lnTo>
                    <a:pt x="571769" y="0"/>
                  </a:lnTo>
                  <a:close/>
                </a:path>
              </a:pathLst>
            </a:custGeom>
            <a:solidFill>
              <a:srgbClr val="88B6FF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82550"/>
              <a:ext cx="1143537" cy="590550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marL="0" lvl="0" indent="0" algn="ctr">
                <a:lnSpc>
                  <a:spcPts val="4200"/>
                </a:lnSpc>
                <a:spcBef>
                  <a:spcPct val="0"/>
                </a:spcBef>
              </a:pPr>
              <a:r>
                <a:rPr lang="en-US" sz="3000">
                  <a:solidFill>
                    <a:srgbClr val="000000"/>
                  </a:solidFill>
                  <a:latin typeface="One Little Font"/>
                </a:rPr>
                <a:t>Madurez espiritual.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941562" y="3958590"/>
            <a:ext cx="4404876" cy="6328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939"/>
              </a:lnSpc>
            </a:pPr>
            <a:r>
              <a:rPr lang="en-US" sz="2099">
                <a:solidFill>
                  <a:srgbClr val="000000"/>
                </a:solidFill>
                <a:latin typeface="Inter"/>
              </a:rPr>
              <a:t>Los niños necesitan comprender el evangelio, ellos están listos para responder y también para compartir este regalo gratuito del evangelio. El evangelio debe estar en los padres primero. Una pareja madura espiritualmente enseñará con el ejemplo a los pequeños a amar a Dios y servirle.</a:t>
            </a:r>
          </a:p>
          <a:p>
            <a:pPr>
              <a:lnSpc>
                <a:spcPts val="2939"/>
              </a:lnSpc>
            </a:pPr>
            <a:r>
              <a:rPr lang="en-US" sz="2099">
                <a:solidFill>
                  <a:srgbClr val="000000"/>
                </a:solidFill>
                <a:latin typeface="Inter"/>
              </a:rPr>
              <a:t>Desde ahora desarrolla madurez espiritual, participando activamente de los cultos, participando en las actividades eclesiásticas y sirviendo en las actividades de la iglesia.</a:t>
            </a:r>
          </a:p>
          <a:p>
            <a:pPr>
              <a:lnSpc>
                <a:spcPts val="3219"/>
              </a:lnSpc>
            </a:pPr>
            <a:endParaRPr lang="en-US" sz="2099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2939"/>
              </a:lnSpc>
            </a:pPr>
            <a:endParaRPr lang="en-US" sz="2099">
              <a:solidFill>
                <a:srgbClr val="000000"/>
              </a:solidFill>
              <a:latin typeface="Inter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596873" y="1028700"/>
            <a:ext cx="14007699" cy="1293056"/>
            <a:chOff x="0" y="0"/>
            <a:chExt cx="4493031" cy="41475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493031" cy="414754"/>
            </a:xfrm>
            <a:custGeom>
              <a:avLst/>
              <a:gdLst/>
              <a:ahLst/>
              <a:cxnLst/>
              <a:rect l="l" t="t" r="r" b="b"/>
              <a:pathLst>
                <a:path w="4493031" h="414754">
                  <a:moveTo>
                    <a:pt x="40899" y="0"/>
                  </a:moveTo>
                  <a:lnTo>
                    <a:pt x="4452132" y="0"/>
                  </a:lnTo>
                  <a:cubicBezTo>
                    <a:pt x="4474720" y="0"/>
                    <a:pt x="4493031" y="18311"/>
                    <a:pt x="4493031" y="40899"/>
                  </a:cubicBezTo>
                  <a:lnTo>
                    <a:pt x="4493031" y="373854"/>
                  </a:lnTo>
                  <a:cubicBezTo>
                    <a:pt x="4493031" y="384702"/>
                    <a:pt x="4488722" y="395104"/>
                    <a:pt x="4481052" y="402774"/>
                  </a:cubicBezTo>
                  <a:cubicBezTo>
                    <a:pt x="4473382" y="410445"/>
                    <a:pt x="4462979" y="414754"/>
                    <a:pt x="4452132" y="414754"/>
                  </a:cubicBezTo>
                  <a:lnTo>
                    <a:pt x="40899" y="414754"/>
                  </a:lnTo>
                  <a:cubicBezTo>
                    <a:pt x="30052" y="414754"/>
                    <a:pt x="19649" y="410445"/>
                    <a:pt x="11979" y="402774"/>
                  </a:cubicBezTo>
                  <a:cubicBezTo>
                    <a:pt x="4309" y="395104"/>
                    <a:pt x="0" y="384702"/>
                    <a:pt x="0" y="373854"/>
                  </a:cubicBezTo>
                  <a:lnTo>
                    <a:pt x="0" y="40899"/>
                  </a:lnTo>
                  <a:cubicBezTo>
                    <a:pt x="0" y="30052"/>
                    <a:pt x="4309" y="19649"/>
                    <a:pt x="11979" y="11979"/>
                  </a:cubicBezTo>
                  <a:cubicBezTo>
                    <a:pt x="19649" y="4309"/>
                    <a:pt x="30052" y="0"/>
                    <a:pt x="40899" y="0"/>
                  </a:cubicBezTo>
                  <a:close/>
                </a:path>
              </a:pathLst>
            </a:custGeom>
            <a:solidFill>
              <a:srgbClr val="A9CFC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95250"/>
              <a:ext cx="4493031" cy="319504"/>
            </a:xfrm>
            <a:prstGeom prst="rect">
              <a:avLst/>
            </a:prstGeom>
          </p:spPr>
          <p:txBody>
            <a:bodyPr lIns="20451" tIns="20451" rIns="20451" bIns="20451" rtlCol="0" anchor="ctr"/>
            <a:lstStyle/>
            <a:p>
              <a:pPr algn="ctr">
                <a:lnSpc>
                  <a:spcPts val="5000"/>
                </a:lnSpc>
              </a:pPr>
              <a:r>
                <a:rPr lang="en-US" sz="5000">
                  <a:solidFill>
                    <a:srgbClr val="FFFFFF"/>
                  </a:solidFill>
                  <a:latin typeface="One Little Font Bold Italics"/>
                </a:rPr>
                <a:t>Reflexión y Conclusión</a:t>
              </a: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3861106" y="2275449"/>
            <a:ext cx="2364332" cy="2364332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16684" tIns="16684" rIns="16684" bIns="16684" rtlCol="0" anchor="ctr"/>
            <a:lstStyle/>
            <a:p>
              <a:pPr algn="ctr">
                <a:lnSpc>
                  <a:spcPts val="789"/>
                </a:lnSpc>
                <a:spcBef>
                  <a:spcPct val="0"/>
                </a:spcBef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2284730" y="2636893"/>
            <a:ext cx="2364332" cy="236433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16684" tIns="16684" rIns="16684" bIns="16684" rtlCol="0" anchor="ctr"/>
            <a:lstStyle/>
            <a:p>
              <a:pPr algn="ctr">
                <a:lnSpc>
                  <a:spcPts val="78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11" name="Freeform 11"/>
          <p:cNvSpPr/>
          <p:nvPr/>
        </p:nvSpPr>
        <p:spPr>
          <a:xfrm>
            <a:off x="12024085" y="2837909"/>
            <a:ext cx="2773482" cy="2163316"/>
          </a:xfrm>
          <a:custGeom>
            <a:avLst/>
            <a:gdLst/>
            <a:ahLst/>
            <a:cxnLst/>
            <a:rect l="l" t="t" r="r" b="b"/>
            <a:pathLst>
              <a:path w="2773482" h="2163316">
                <a:moveTo>
                  <a:pt x="0" y="0"/>
                </a:moveTo>
                <a:lnTo>
                  <a:pt x="2773482" y="0"/>
                </a:lnTo>
                <a:lnTo>
                  <a:pt x="2773482" y="2163316"/>
                </a:lnTo>
                <a:lnTo>
                  <a:pt x="0" y="216331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4098552" y="2473002"/>
            <a:ext cx="1889439" cy="2519252"/>
          </a:xfrm>
          <a:custGeom>
            <a:avLst/>
            <a:gdLst/>
            <a:ahLst/>
            <a:cxnLst/>
            <a:rect l="l" t="t" r="r" b="b"/>
            <a:pathLst>
              <a:path w="1889439" h="2519252">
                <a:moveTo>
                  <a:pt x="0" y="0"/>
                </a:moveTo>
                <a:lnTo>
                  <a:pt x="1889440" y="0"/>
                </a:lnTo>
                <a:lnTo>
                  <a:pt x="1889440" y="2519252"/>
                </a:lnTo>
                <a:lnTo>
                  <a:pt x="0" y="251925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3"/>
          <p:cNvSpPr txBox="1"/>
          <p:nvPr/>
        </p:nvSpPr>
        <p:spPr>
          <a:xfrm>
            <a:off x="985622" y="4963125"/>
            <a:ext cx="8115300" cy="4762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¿Qué lección adquirimos de estas historias de amor del padre al hijo?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¿Cuál es la característica de estos padres demostrada a sus hijos?</a:t>
            </a:r>
          </a:p>
          <a:p>
            <a:pPr>
              <a:lnSpc>
                <a:spcPts val="2759"/>
              </a:lnSpc>
            </a:pPr>
            <a:endParaRPr lang="en-US" sz="1971">
              <a:solidFill>
                <a:srgbClr val="000000"/>
              </a:solidFill>
              <a:latin typeface="Inter"/>
            </a:endParaRP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Podemos ver a nuestros propios padres hacer algo por nosotros. Podemos ver a Dios amarnos como estos padres demostraron amor por sus hijos.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¿Te sientes amado por Dios cuando Él hace algo por ti?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Mencionemos algo que Dios hace por nosotros: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- Nos cuida.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- Nos libra de peligro.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- Nos sana cuando estamos enfermos.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- No ayuda en las actividades escolares y familiares.</a:t>
            </a:r>
          </a:p>
          <a:p>
            <a:pPr>
              <a:lnSpc>
                <a:spcPts val="2479"/>
              </a:lnSpc>
            </a:pPr>
            <a:endParaRPr lang="en-US" sz="1971">
              <a:solidFill>
                <a:srgbClr val="000000"/>
              </a:solidFill>
              <a:latin typeface="Inter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10420193" y="5105400"/>
            <a:ext cx="6238979" cy="40234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Preparándonos para cuando llegue el momento de ser padres, Nos vemos como padres entregando regalos a nuestros hijos como: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ea typeface="Inter"/>
              </a:rPr>
              <a:t>✔  Tiempo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ea typeface="Inter"/>
              </a:rPr>
              <a:t>✔  Compañerismo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ea typeface="Inter"/>
              </a:rPr>
              <a:t>✔  Empatía</a:t>
            </a: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ea typeface="Inter"/>
              </a:rPr>
              <a:t>✔  Amor</a:t>
            </a:r>
          </a:p>
          <a:p>
            <a:pPr>
              <a:lnSpc>
                <a:spcPts val="2759"/>
              </a:lnSpc>
            </a:pPr>
            <a:endParaRPr lang="en-US" sz="1971">
              <a:solidFill>
                <a:srgbClr val="000000"/>
              </a:solidFill>
              <a:ea typeface="Inter"/>
            </a:endParaRPr>
          </a:p>
          <a:p>
            <a:pPr>
              <a:lnSpc>
                <a:spcPts val="2759"/>
              </a:lnSpc>
            </a:pPr>
            <a:r>
              <a:rPr lang="en-US" sz="1971">
                <a:solidFill>
                  <a:srgbClr val="000000"/>
                </a:solidFill>
                <a:latin typeface="Inter"/>
              </a:rPr>
              <a:t>Recuerden que para esto debemos prepáranos veinte años antes. Es ahora la preparación para llegar hacer buenos padres. </a:t>
            </a:r>
          </a:p>
          <a:p>
            <a:pPr>
              <a:lnSpc>
                <a:spcPts val="2059"/>
              </a:lnSpc>
            </a:pPr>
            <a:endParaRPr lang="en-US" sz="1971">
              <a:solidFill>
                <a:srgbClr val="000000"/>
              </a:solidFill>
              <a:latin typeface="Inter"/>
            </a:endParaRPr>
          </a:p>
        </p:txBody>
      </p:sp>
      <p:sp>
        <p:nvSpPr>
          <p:cNvPr id="15" name="Freeform 15"/>
          <p:cNvSpPr/>
          <p:nvPr/>
        </p:nvSpPr>
        <p:spPr>
          <a:xfrm>
            <a:off x="15303693" y="225974"/>
            <a:ext cx="3911215" cy="3231641"/>
          </a:xfrm>
          <a:custGeom>
            <a:avLst/>
            <a:gdLst/>
            <a:ahLst/>
            <a:cxnLst/>
            <a:rect l="l" t="t" r="r" b="b"/>
            <a:pathLst>
              <a:path w="3911215" h="3231641">
                <a:moveTo>
                  <a:pt x="0" y="0"/>
                </a:moveTo>
                <a:lnTo>
                  <a:pt x="3911214" y="0"/>
                </a:lnTo>
                <a:lnTo>
                  <a:pt x="3911214" y="3231641"/>
                </a:lnTo>
                <a:lnTo>
                  <a:pt x="0" y="32316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1158</Words>
  <Application>Microsoft Office PowerPoint</Application>
  <PresentationFormat>Custom</PresentationFormat>
  <Paragraphs>83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One Little Font</vt:lpstr>
      <vt:lpstr>Calibri</vt:lpstr>
      <vt:lpstr>Arial</vt:lpstr>
      <vt:lpstr>One Little Font Bold Italics</vt:lpstr>
      <vt:lpstr>Lazydog</vt:lpstr>
      <vt:lpstr>Inter</vt:lpstr>
      <vt:lpstr>Inter Italics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 2 PATERNIDAD RESPONSABLE</dc:title>
  <dc:creator>Zoraida Powell</dc:creator>
  <cp:lastModifiedBy>Zoraida Powell</cp:lastModifiedBy>
  <cp:revision>1</cp:revision>
  <dcterms:created xsi:type="dcterms:W3CDTF">2006-08-16T00:00:00Z</dcterms:created>
  <dcterms:modified xsi:type="dcterms:W3CDTF">2023-10-26T17:17:00Z</dcterms:modified>
  <dc:identifier>DAFudXoeWXA</dc:identifier>
</cp:coreProperties>
</file>