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90" r:id="rId6"/>
    <p:sldId id="291" r:id="rId7"/>
    <p:sldId id="292" r:id="rId8"/>
    <p:sldId id="260" r:id="rId9"/>
    <p:sldId id="267" r:id="rId10"/>
    <p:sldId id="269" r:id="rId11"/>
    <p:sldId id="262" r:id="rId12"/>
    <p:sldId id="270" r:id="rId13"/>
    <p:sldId id="271" r:id="rId14"/>
    <p:sldId id="272" r:id="rId15"/>
    <p:sldId id="274" r:id="rId16"/>
    <p:sldId id="273" r:id="rId17"/>
    <p:sldId id="275" r:id="rId18"/>
    <p:sldId id="276" r:id="rId19"/>
    <p:sldId id="277" r:id="rId20"/>
    <p:sldId id="278" r:id="rId21"/>
    <p:sldId id="281" r:id="rId22"/>
    <p:sldId id="279" r:id="rId23"/>
    <p:sldId id="282" r:id="rId24"/>
    <p:sldId id="280" r:id="rId25"/>
    <p:sldId id="283" r:id="rId26"/>
    <p:sldId id="284" r:id="rId27"/>
    <p:sldId id="287" r:id="rId28"/>
    <p:sldId id="288" r:id="rId29"/>
    <p:sldId id="285" r:id="rId30"/>
    <p:sldId id="286" r:id="rId3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A07"/>
    <a:srgbClr val="223A66"/>
    <a:srgbClr val="E1A230"/>
    <a:srgbClr val="BA1F00"/>
    <a:srgbClr val="007103"/>
    <a:srgbClr val="FF7B1A"/>
    <a:srgbClr val="627C9C"/>
    <a:srgbClr val="F8CB4E"/>
    <a:srgbClr val="A1646A"/>
    <a:srgbClr val="DE8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E0335D-AFE6-9142-9D1A-94D90B03F986}" v="15" dt="2023-08-09T19:49:50.5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7BC76-B972-F2A6-576C-B4EA2A7895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68E9E5-3E59-2CE5-3152-A1F16A0E1C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55046-9A0B-D774-C6B9-E637A39F2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19/09/2023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88F71-DD25-EE01-6850-CEECB11B3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919CE2-749A-5BF4-2CAB-F9D9BD689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7920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4063B-EB39-76DA-A051-D8FAC906E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DB1E51-8895-7952-069C-D7867E9B21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F3769-856D-F0B3-BF0A-15A23EF1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19/09/2023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6EBE0-15FD-C626-31D6-058E070C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7EACBD-467D-FBF8-B2C5-D1CE5434D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1611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84DB61-4D2B-68CF-742E-5A2105D9B9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04C7BC-EC4F-357D-939C-4A83A618DB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2032C4-7D52-32CD-51D7-5C3BD443D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19/09/2023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1571C-4BA8-67BD-6E9C-DA74F3E17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083481-9B41-1C55-288F-43E0117E4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6080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A3A22-CFF4-4FD7-0D01-6EE68517A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B49A3-DFA0-9882-CD99-538989B73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EB6CB-FDB0-56FF-A250-1015EC619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19/09/2023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FBB6D-B890-5AE4-3B14-2A4C6A6DF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E9148-B801-AC1D-E9B3-870EFF6B5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7890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52DC4-092C-0B67-3BBC-AFDDA87D5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1B5A0-6594-0923-4A2D-2DDD6C7137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695A1-481B-1E79-2E31-36E387D49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19/09/2023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B2A26-D894-5162-8BAD-06D00A3D4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9580A-6AF6-2F2D-E30F-FC3EE8F07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2867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CF7AA-B3FD-79B1-6AE2-3B064842C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705DF-4D6A-0CF5-F9B8-23F3D0FB4F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9C15D0-5599-0240-1BD5-801CC578E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1AD005-3CCE-AF19-FF1B-7F29C499C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19/09/2023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ED1DED-B187-C2EE-DDEF-28CDB7403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3BD4A4-D064-B5E9-DDBC-5E25E045F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163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E4A74-C41A-1F71-1477-CA09AEF6C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EFCE21-9169-0F94-410E-B938AEADF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CB15C6-473E-7784-23D3-B6ED2DE9B9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5864F0-E273-1F16-F0EB-B9F1B8315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4FF94E-0507-5E82-2BCF-7377114B17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FA44A3-0114-DDA4-9EF0-87E91D2A6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19/09/2023</a:t>
            </a:fld>
            <a:endParaRPr lang="pt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377783-660C-D39E-D2D0-6BF98D151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EF9AA5-8E4F-F7CD-33E9-B7794BBA1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910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9312F-4DAF-FAE5-4AAB-39B9691CE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B131BF-B9FF-7C84-D45F-474D76123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19/09/2023</a:t>
            </a:fld>
            <a:endParaRPr lang="pt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9417E3-436F-2E84-921B-74484C528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9EE9F0-1DBC-F573-E2B8-CE20062EB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7446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B5B57E-F04B-3079-73B8-0639DE603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19/09/2023</a:t>
            </a:fld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03B380-ACEB-CD8B-67A4-2F1E1BBF8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6EE92F-E2C0-BA3B-6029-371530206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5514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C2615-22F2-8C54-6D75-63EF33957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6110E-3510-7B75-9DE8-11604C4E1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6ACEA4-DEB3-385B-3A00-9AF343D2D9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1A2596-EC95-1BA2-DF68-782AA9EFD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19/09/2023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E09BAC-1C7A-8528-AEBC-5C30A6574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6BCBF8-26D8-B80D-6ED8-E19900855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176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44614-450D-FCEA-96D2-8AF8DD828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987AED-23F5-E5F4-2AB6-6F439C3756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97F53-5FC6-9663-C31B-3382DB0B4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77D5A1-4694-A2B5-7474-6DB6B758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ADE-8CFD-4149-873B-3F8662D8AEAA}" type="datetimeFigureOut">
              <a:rPr lang="pt-BR" smtClean="0"/>
              <a:t>19/09/2023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A19BA5-7361-BD5F-8D49-7ED81FE3B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CF5C22-5CFF-C0C7-67A9-9A035C1F0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3976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A441DD-D9B4-033A-06AE-39F00A091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E5B379-CA6C-C0BC-5953-4E354ED13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5C338-5207-ABFC-FD22-01E247CC72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29ADE-8CFD-4149-873B-3F8662D8AEAA}" type="datetimeFigureOut">
              <a:rPr lang="pt-BR" smtClean="0"/>
              <a:t>19/09/2023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E2FBA-F896-00F0-594A-7D3813B62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B4833-CF0B-3672-8589-BF102C0ED1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ECBDF-92E9-42AC-A2BC-5761CD677A0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0832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60F33-BAE4-F09D-A8AA-846F81319F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0983" y="637095"/>
            <a:ext cx="6534383" cy="2235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kern="1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  <a:ea typeface="DengXian" panose="020B0503020204020204" pitchFamily="2" charset="-122"/>
                <a:cs typeface="Calibri" panose="020F0502020204030204" pitchFamily="34" charset="0"/>
              </a:rPr>
              <a:t>CINCO  BENEFICIOS </a:t>
            </a:r>
            <a:br>
              <a:rPr lang="en-US" sz="3600" b="1" kern="1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  <a:ea typeface="DengXian" panose="020B0503020204020204" pitchFamily="2" charset="-122"/>
                <a:cs typeface="Calibri" panose="020F0502020204030204" pitchFamily="34" charset="0"/>
              </a:rPr>
            </a:br>
            <a:r>
              <a:rPr lang="en-US" sz="7200" b="1" kern="100" dirty="0">
                <a:solidFill>
                  <a:srgbClr val="FF3A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  <a:ea typeface="DengXian" panose="020B0503020204020204" pitchFamily="2" charset="-122"/>
                <a:cs typeface="Calibri" panose="020F0502020204030204" pitchFamily="34" charset="0"/>
              </a:rPr>
              <a:t>ESPIRITUALES</a:t>
            </a:r>
            <a:br>
              <a:rPr lang="en-US" sz="7200" b="1" kern="100" dirty="0">
                <a:solidFill>
                  <a:srgbClr val="FF3A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  <a:ea typeface="DengXian" panose="020B0503020204020204" pitchFamily="2" charset="-122"/>
                <a:cs typeface="Calibri" panose="020F0502020204030204" pitchFamily="34" charset="0"/>
              </a:rPr>
            </a:br>
            <a:r>
              <a:rPr lang="en-US" sz="3600" b="1" kern="1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  <a:ea typeface="DengXian" panose="020B0503020204020204" pitchFamily="2" charset="-122"/>
                <a:cs typeface="Calibri" panose="020F0502020204030204" pitchFamily="34" charset="0"/>
              </a:rPr>
              <a:t> DE LA ORACIÓN</a:t>
            </a:r>
            <a:endParaRPr lang="pt-BR" sz="3600" b="1" kern="1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dern No. 20" panose="02070704070505020303" pitchFamily="18" charset="0"/>
              <a:ea typeface="DengXian" panose="020B0503020204020204" pitchFamily="2" charset="-122"/>
              <a:cs typeface="Arial" panose="020B060402020202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5CE46C9-3D91-762C-586C-22588174D9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346" y="3460965"/>
            <a:ext cx="5209309" cy="627352"/>
          </a:xfrm>
        </p:spPr>
        <p:txBody>
          <a:bodyPr>
            <a:normAutofit/>
          </a:bodyPr>
          <a:lstStyle/>
          <a:p>
            <a:pPr algn="l"/>
            <a:r>
              <a:rPr lang="fi-FI" sz="1800" kern="100" dirty="0">
                <a:solidFill>
                  <a:srgbClr val="223A66"/>
                </a:solidFill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Seminario por </a:t>
            </a:r>
            <a:r>
              <a:rPr lang="fi-FI" sz="1800" kern="1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Linda Mei Lin Koh, Ed.D.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878508-3E91-C59C-51DA-79E43202EBC8}"/>
              </a:ext>
            </a:extLst>
          </p:cNvPr>
          <p:cNvSpPr txBox="1"/>
          <p:nvPr/>
        </p:nvSpPr>
        <p:spPr>
          <a:xfrm>
            <a:off x="1173736" y="6230296"/>
            <a:ext cx="2654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>
                <a:solidFill>
                  <a:srgbClr val="223A66"/>
                </a:solidFill>
                <a:latin typeface="Avenir Book" panose="02000503020000020003" pitchFamily="2" charset="0"/>
              </a:rPr>
              <a:t>DÍA INTERNACIONAL DE ORACIÓN DE LA MUJER 2024</a:t>
            </a:r>
          </a:p>
          <a:p>
            <a:r>
              <a:rPr lang="es-MX" sz="1200" dirty="0">
                <a:solidFill>
                  <a:srgbClr val="223A66"/>
                </a:solidFill>
                <a:latin typeface="Avenir Book" panose="02000503020000020003" pitchFamily="2" charset="0"/>
              </a:rPr>
              <a:t>Ministerio de la Mujer de la Asociación General</a:t>
            </a:r>
            <a:endParaRPr lang="en-US" sz="1200" dirty="0">
              <a:solidFill>
                <a:srgbClr val="223A66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899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8504E-8EB5-8B4C-3414-D113AC58C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498" y="92123"/>
            <a:ext cx="9044410" cy="2704611"/>
          </a:xfrm>
        </p:spPr>
        <p:txBody>
          <a:bodyPr>
            <a:no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n-US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“</a:t>
            </a:r>
            <a:r>
              <a:rPr lang="es-CO" dirty="0">
                <a:solidFill>
                  <a:srgbClr val="223A66"/>
                </a:solidFill>
                <a:latin typeface="Modern No. 20" panose="02070704070505020303" pitchFamily="18" charset="0"/>
                <a:ea typeface="DengXian" panose="02010600030101010101" pitchFamily="2" charset="-122"/>
              </a:rPr>
              <a:t>Permanezcan despiertos y oren para que no caigan en tentación.</a:t>
            </a:r>
            <a:r>
              <a:rPr lang="es-MX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”. </a:t>
            </a:r>
            <a:r>
              <a:rPr lang="es-MX" b="1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Mateo 26:41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362140" y="1692999"/>
            <a:ext cx="96962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50000"/>
              </a:lnSpc>
              <a:spcBef>
                <a:spcPts val="1000"/>
              </a:spcBef>
            </a:pPr>
            <a:r>
              <a:rPr lang="es-MX" sz="2800" dirty="0">
                <a:solidFill>
                  <a:srgbClr val="223A66"/>
                </a:solidFill>
                <a:latin typeface="Modern No. 20" panose="02070704070505020303" pitchFamily="18" charset="0"/>
                <a:ea typeface="DengXian" panose="02010600030101010101" pitchFamily="2" charset="-122"/>
              </a:rPr>
              <a:t>“</a:t>
            </a:r>
            <a:r>
              <a:rPr lang="es-CO" sz="2800" dirty="0">
                <a:solidFill>
                  <a:srgbClr val="223A66"/>
                </a:solidFill>
                <a:latin typeface="Modern No. 20" panose="02070704070505020303" pitchFamily="18" charset="0"/>
                <a:ea typeface="DengXian" panose="02010600030101010101" pitchFamily="2" charset="-122"/>
              </a:rPr>
              <a:t>Practiquen el dominio propio y manténganse alerta. Su enemigo el diablo ronda como león rugiente, buscando a quién devorar.        </a:t>
            </a:r>
            <a:r>
              <a:rPr lang="es-MX" sz="2800" b="1" dirty="0">
                <a:solidFill>
                  <a:srgbClr val="223A66"/>
                </a:solidFill>
                <a:latin typeface="Modern No. 20" panose="02070704070505020303" pitchFamily="18" charset="0"/>
                <a:ea typeface="DengXian" panose="02010600030101010101" pitchFamily="2" charset="-122"/>
              </a:rPr>
              <a:t>1 Pedro 5:8</a:t>
            </a:r>
            <a:endParaRPr lang="en-US" b="1" dirty="0">
              <a:solidFill>
                <a:srgbClr val="223A66"/>
              </a:solidFill>
              <a:latin typeface="Modern No. 20" panose="02070704070505020303" pitchFamily="18" charset="0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451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0E183-9F09-996B-CB43-E7AA3496F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9365" y="2214924"/>
            <a:ext cx="716742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600" dirty="0">
                <a:solidFill>
                  <a:srgbClr val="223A66"/>
                </a:solidFill>
                <a:latin typeface="Modern No. 20" panose="02070704070505020303" pitchFamily="18" charset="0"/>
              </a:rPr>
              <a:t>A través de la oración podemos recibir fuerza para decir no al pecado.</a:t>
            </a:r>
          </a:p>
          <a:p>
            <a:pPr marL="0" indent="0">
              <a:buNone/>
            </a:pPr>
            <a:endParaRPr lang="es-MX" sz="3600" dirty="0">
              <a:solidFill>
                <a:srgbClr val="223A66"/>
              </a:solidFill>
              <a:latin typeface="Modern No. 20" panose="02070704070505020303" pitchFamily="18" charset="0"/>
            </a:endParaRPr>
          </a:p>
          <a:p>
            <a:pPr marL="0" indent="0">
              <a:buNone/>
            </a:pPr>
            <a:r>
              <a:rPr lang="es-MX" sz="3600" dirty="0">
                <a:solidFill>
                  <a:srgbClr val="223A66"/>
                </a:solidFill>
                <a:latin typeface="Modern No. 20" panose="02070704070505020303" pitchFamily="18" charset="0"/>
              </a:rPr>
              <a:t>"Pon tu atención en las cosas de arriba, no en las de la tierra". </a:t>
            </a:r>
            <a:r>
              <a:rPr lang="es-MX" sz="3600" b="1" dirty="0">
                <a:solidFill>
                  <a:srgbClr val="223A66"/>
                </a:solidFill>
                <a:latin typeface="Modern No. 20" panose="02070704070505020303" pitchFamily="18" charset="0"/>
              </a:rPr>
              <a:t>Colosenses 3:2</a:t>
            </a:r>
            <a:endParaRPr lang="pt-BR" sz="4800" b="1" dirty="0">
              <a:solidFill>
                <a:srgbClr val="223A66"/>
              </a:solidFill>
              <a:latin typeface="Modern No. 20" panose="0207070407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504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0E183-9F09-996B-CB43-E7AA3496F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4798" y="1825625"/>
            <a:ext cx="7167420" cy="4351338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Recuerde, si queremos que Dios nos ayude a evitar las tentaciones, entonces también debemos evitar las situaciones de tentación.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s-MX" dirty="0">
              <a:solidFill>
                <a:srgbClr val="223A66"/>
              </a:solidFill>
              <a:effectLst/>
              <a:latin typeface="Modern No. 20" panose="02070704070505020303" pitchFamily="18" charset="0"/>
              <a:ea typeface="DengXian" panose="02010600030101010101" pitchFamily="2" charset="-122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“Orad mucho. La oración es la vida del alma. La oración de fe es el arma con la que podemos resistir con éxito cada asalto del enemigo</a:t>
            </a:r>
            <a:r>
              <a:rPr lang="en-US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.”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223A66"/>
                </a:solidFill>
                <a:effectLst/>
                <a:latin typeface="Modern No. 20" panose="02070704070505020303" pitchFamily="18" charset="0"/>
              </a:rPr>
              <a:t> </a:t>
            </a:r>
            <a:r>
              <a:rPr lang="es-MX" sz="1800" kern="1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Elena de White, La Oración, pág. 92, 4</a:t>
            </a:r>
            <a:endParaRPr lang="pt-BR" dirty="0">
              <a:latin typeface="Modern No. 20" panose="0207070407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816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D34D3-BDF0-EEAD-2B5D-680524C2E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203" y="280657"/>
            <a:ext cx="4642357" cy="1325563"/>
          </a:xfrm>
        </p:spPr>
        <p:txBody>
          <a:bodyPr>
            <a:normAutofit/>
          </a:bodyPr>
          <a:lstStyle/>
          <a:p>
            <a:r>
              <a:rPr lang="pt-BR" sz="4000" b="1" dirty="0">
                <a:solidFill>
                  <a:srgbClr val="223A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</a:rPr>
              <a:t>PIENSA Y COMPARTE</a:t>
            </a:r>
            <a:endParaRPr lang="pt-BR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dern No. 20" panose="020707040705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87544-891F-0AE2-8939-C8EA253E5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0906" y="3896138"/>
            <a:ext cx="8452377" cy="2574235"/>
          </a:xfrm>
        </p:spPr>
        <p:txBody>
          <a:bodyPr>
            <a:normAutofit lnSpcReduction="10000"/>
          </a:bodyPr>
          <a:lstStyle/>
          <a:p>
            <a:pPr marL="342900" indent="-342900">
              <a:spcBef>
                <a:spcPts val="0"/>
              </a:spcBef>
              <a:buClr>
                <a:srgbClr val="FF7B1A"/>
              </a:buClr>
              <a:buFont typeface="Symbol" pitchFamily="2" charset="2"/>
              <a:buChar char=""/>
            </a:pPr>
            <a:r>
              <a:rPr lang="es-MX" sz="3200" kern="1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¿Cómo te ha ayudado la oración en tu lucha contra la tentación?</a:t>
            </a:r>
          </a:p>
          <a:p>
            <a:pPr marL="342900" indent="-342900">
              <a:spcBef>
                <a:spcPts val="0"/>
              </a:spcBef>
              <a:buClr>
                <a:srgbClr val="FF7B1A"/>
              </a:buClr>
              <a:buFont typeface="Symbol" pitchFamily="2" charset="2"/>
              <a:buChar char=""/>
            </a:pPr>
            <a:endParaRPr lang="es-MX" sz="3200" kern="100" dirty="0">
              <a:solidFill>
                <a:srgbClr val="223A66"/>
              </a:solidFill>
              <a:effectLst/>
              <a:latin typeface="Modern No. 20" panose="02070704070505020303" pitchFamily="18" charset="0"/>
              <a:ea typeface="DengXian" panose="02010600030101010101" pitchFamily="2" charset="-122"/>
              <a:cs typeface="Calibri" panose="020F0502020204030204" pitchFamily="34" charset="0"/>
            </a:endParaRPr>
          </a:p>
          <a:p>
            <a:pPr marL="342900" indent="-342900">
              <a:spcBef>
                <a:spcPts val="0"/>
              </a:spcBef>
              <a:buClr>
                <a:srgbClr val="FF7B1A"/>
              </a:buClr>
              <a:buFont typeface="Symbol" pitchFamily="2" charset="2"/>
              <a:buChar char=""/>
            </a:pPr>
            <a:r>
              <a:rPr lang="es-MX" sz="3200" kern="1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Comparte algunos versículos de la Biblia que </a:t>
            </a:r>
            <a:r>
              <a:rPr lang="es-MX" sz="3200" kern="100" dirty="0">
                <a:solidFill>
                  <a:srgbClr val="223A66"/>
                </a:solidFill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te </a:t>
            </a:r>
            <a:r>
              <a:rPr lang="es-MX" sz="3200" kern="1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prometen que Dios estará contigo durante tales situaciones</a:t>
            </a:r>
            <a:r>
              <a:rPr lang="en-US" sz="3200" kern="1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.</a:t>
            </a:r>
            <a:endParaRPr lang="en-US" sz="3200" kern="100" dirty="0">
              <a:solidFill>
                <a:srgbClr val="223A66"/>
              </a:solidFill>
              <a:effectLst/>
              <a:latin typeface="Modern No. 20" panose="02070704070505020303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dirty="0">
              <a:latin typeface="Avenir LT 55 Roman" panose="0200050304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224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8047ADB-6A2C-7158-5016-567162615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372" y="303239"/>
            <a:ext cx="3636482" cy="784155"/>
          </a:xfrm>
        </p:spPr>
        <p:txBody>
          <a:bodyPr>
            <a:noAutofit/>
          </a:bodyPr>
          <a:lstStyle/>
          <a:p>
            <a:r>
              <a:rPr lang="pt-BR" sz="2800" b="1" dirty="0">
                <a:solidFill>
                  <a:srgbClr val="223A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  <a:cs typeface="Arial" panose="020B0604020202020204" pitchFamily="34" charset="0"/>
              </a:rPr>
              <a:t>BENEFICIOS DE LA ORACIÓN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6AFF30-E4BC-6EEF-1043-833B0CEB3DD3}"/>
              </a:ext>
            </a:extLst>
          </p:cNvPr>
          <p:cNvSpPr txBox="1"/>
          <p:nvPr/>
        </p:nvSpPr>
        <p:spPr>
          <a:xfrm>
            <a:off x="597529" y="4667828"/>
            <a:ext cx="99279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>
                <a:solidFill>
                  <a:srgbClr val="223A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  <a:cs typeface="Arial" panose="020B0604020202020204" pitchFamily="34" charset="0"/>
              </a:rPr>
              <a:t>MEJORA NUESTRA SALUD MENTAL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33443B7-BA75-D9F7-F134-A8181F1B965C}"/>
              </a:ext>
            </a:extLst>
          </p:cNvPr>
          <p:cNvSpPr/>
          <p:nvPr/>
        </p:nvSpPr>
        <p:spPr>
          <a:xfrm>
            <a:off x="1116600" y="1177929"/>
            <a:ext cx="755374" cy="784155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 Rounded MT Bold" panose="020F0704030504030204" pitchFamily="34" charset="77"/>
              </a:rPr>
              <a:t>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F7CDDF-372B-213B-0986-39C04B10D8DB}"/>
              </a:ext>
            </a:extLst>
          </p:cNvPr>
          <p:cNvSpPr txBox="1"/>
          <p:nvPr/>
        </p:nvSpPr>
        <p:spPr>
          <a:xfrm>
            <a:off x="1297669" y="3406005"/>
            <a:ext cx="66865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200" b="1" dirty="0">
                <a:solidFill>
                  <a:srgbClr val="E1A2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</a:rPr>
              <a:t>LA ORACIÓN</a:t>
            </a:r>
          </a:p>
        </p:txBody>
      </p:sp>
    </p:spTree>
    <p:extLst>
      <p:ext uri="{BB962C8B-B14F-4D97-AF65-F5344CB8AC3E}">
        <p14:creationId xmlns:p14="http://schemas.microsoft.com/office/powerpoint/2010/main" val="1787271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8504E-8EB5-8B4C-3414-D113AC58C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217" y="436155"/>
            <a:ext cx="8617227" cy="270461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es-CO" dirty="0">
                <a:solidFill>
                  <a:srgbClr val="223A66"/>
                </a:solidFill>
                <a:latin typeface="Modern No. 20" panose="02070704070505020303" pitchFamily="18" charset="0"/>
                <a:ea typeface="DengXian" panose="02010600030101010101" pitchFamily="2" charset="-122"/>
              </a:rPr>
              <a:t>“No se preocupen por nada; más bien, en toda ocasión, con oración y ruego, presenten sus peticiones a Dios y denle gracias. Y la paz de Dios, que sobrepasa todo entendimiento, cuidará sus corazones y sus pensamientos en Cristo Jesús.” (Filipenses 4:6-7). </a:t>
            </a:r>
            <a:endParaRPr lang="en-US" sz="1900" b="1" dirty="0">
              <a:solidFill>
                <a:srgbClr val="223A66"/>
              </a:solidFill>
              <a:effectLst/>
              <a:latin typeface="Avenir Book" panose="02000503020000020003" pitchFamily="2" charset="0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9249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CA00B-0163-9BDF-B088-21A202AFD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9444" y="980760"/>
            <a:ext cx="7167419" cy="1325563"/>
          </a:xfrm>
        </p:spPr>
        <p:txBody>
          <a:bodyPr>
            <a:normAutofit/>
          </a:bodyPr>
          <a:lstStyle/>
          <a:p>
            <a:r>
              <a:rPr lang="pt-BR" sz="4000" b="1" dirty="0">
                <a:solidFill>
                  <a:srgbClr val="223A66"/>
                </a:solidFill>
                <a:latin typeface="Modern No. 20" panose="02070704070505020303" pitchFamily="18" charset="0"/>
              </a:rPr>
              <a:t>Estudio de Investigación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0E183-9F09-996B-CB43-E7AA3496F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0311" y="2506662"/>
            <a:ext cx="7167420" cy="4351338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2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Descubrieron que las personas que oran a un Dios amoroso y protector tienen menos probabilidades de experimentar trastornos relacionados con la ansiedad, como preocupación, miedo, timidez, ansiedad social y comportamiento obsesivo-compulsivo.</a:t>
            </a:r>
            <a:endParaRPr lang="en-US" sz="3200" dirty="0">
              <a:solidFill>
                <a:srgbClr val="223A66"/>
              </a:solidFill>
              <a:latin typeface="Modern No. 20" panose="02070704070505020303" pitchFamily="18" charset="0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191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CA00B-0163-9BDF-B088-21A202AFD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6605" y="546194"/>
            <a:ext cx="7167419" cy="1325563"/>
          </a:xfrm>
        </p:spPr>
        <p:txBody>
          <a:bodyPr>
            <a:normAutofit/>
          </a:bodyPr>
          <a:lstStyle/>
          <a:p>
            <a:r>
              <a:rPr lang="pt-BR" sz="4000" b="1" dirty="0">
                <a:solidFill>
                  <a:srgbClr val="223A66"/>
                </a:solidFill>
                <a:latin typeface="Modern No. 20" panose="02070704070505020303" pitchFamily="18" charset="0"/>
              </a:rPr>
              <a:t>Articulo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0E183-9F09-996B-CB43-E7AA3496F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3151" y="2287352"/>
            <a:ext cx="7167420" cy="4351338"/>
          </a:xfrm>
        </p:spPr>
        <p:txBody>
          <a:bodyPr>
            <a:normAutofit lnSpcReduction="10000"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Los médicos que han estudiado los efectos fisiológicos de la oración han informado que al orar, la frecuencia cardíaca y la presión arterial disminuyen y la respiración se regula. La oración reduce el estrés y promueve sentimientos de control y tranquilidad. Las enfermedades causadas (al menos en parte) por un aumento del estrés son responsables de más de la mitad de todas las visitas al médico en los Estados Unidos.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rgbClr val="223A66"/>
              </a:solidFill>
              <a:effectLst/>
              <a:latin typeface="Modern No. 20" panose="02070704070505020303" pitchFamily="18" charset="0"/>
              <a:ea typeface="DengXian" panose="02010600030101010101" pitchFamily="2" charset="-122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rgbClr val="223A66"/>
              </a:solidFill>
              <a:latin typeface="Modern No. 20" panose="02070704070505020303" pitchFamily="18" charset="0"/>
              <a:ea typeface="DengXian" panose="02010600030101010101" pitchFamily="2" charset="-122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223A66"/>
                </a:solidFill>
                <a:latin typeface="Modern No. 20" panose="02070704070505020303" pitchFamily="18" charset="0"/>
                <a:ea typeface="DengXian" panose="02010600030101010101" pitchFamily="2" charset="-122"/>
              </a:rPr>
              <a:t>Jenna Summers, AdventHealth</a:t>
            </a:r>
            <a:endParaRPr lang="en-US" dirty="0">
              <a:solidFill>
                <a:srgbClr val="223A66"/>
              </a:solidFill>
              <a:latin typeface="Modern No. 20" panose="02070704070505020303" pitchFamily="18" charset="0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85356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0E183-9F09-996B-CB43-E7AA3496F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8952" y="2812452"/>
            <a:ext cx="7167420" cy="4351338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6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El apoyo de familiares y amigos puede ser invaluable. A menudo eran las oraciones de colaboradores cercanos las que rompían el hechizo de la oscuridad.</a:t>
            </a:r>
            <a:endParaRPr lang="en-US" sz="3600" dirty="0">
              <a:solidFill>
                <a:srgbClr val="223A66"/>
              </a:solidFill>
              <a:latin typeface="Modern No. 20" panose="02070704070505020303" pitchFamily="18" charset="0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8298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D34D3-BDF0-EEAD-2B5D-680524C2E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333" y="443620"/>
            <a:ext cx="4636254" cy="1325563"/>
          </a:xfrm>
        </p:spPr>
        <p:txBody>
          <a:bodyPr>
            <a:normAutofit/>
          </a:bodyPr>
          <a:lstStyle/>
          <a:p>
            <a:r>
              <a:rPr lang="pt-BR" b="1" dirty="0">
                <a:solidFill>
                  <a:srgbClr val="223A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</a:rPr>
              <a:t>PIENSA Y COMPARTE</a:t>
            </a:r>
            <a:endParaRPr lang="pt-BR" b="1" dirty="0">
              <a:solidFill>
                <a:srgbClr val="002060"/>
              </a:solidFill>
              <a:latin typeface="Modern No. 20" panose="020707040705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87544-891F-0AE2-8939-C8EA253E5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1440" y="3696962"/>
            <a:ext cx="8452377" cy="2574235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0"/>
              </a:spcBef>
              <a:buClr>
                <a:srgbClr val="FF7B1A"/>
              </a:buClr>
              <a:buFont typeface="Symbol" pitchFamily="2" charset="2"/>
              <a:buChar char=""/>
            </a:pPr>
            <a:r>
              <a:rPr lang="es-MX" sz="3000" b="1" kern="1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Según tu experiencia, ¿cómo te ayuda la oración a lidiar con la ansiedad, la preocupación y el estrés en tu vida y tu familia?</a:t>
            </a:r>
          </a:p>
          <a:p>
            <a:pPr marL="342900" indent="-342900">
              <a:spcBef>
                <a:spcPts val="0"/>
              </a:spcBef>
              <a:buClr>
                <a:srgbClr val="FF7B1A"/>
              </a:buClr>
              <a:buFont typeface="Symbol" pitchFamily="2" charset="2"/>
              <a:buChar char=""/>
            </a:pPr>
            <a:endParaRPr lang="es-MX" sz="3000" b="1" kern="100" dirty="0">
              <a:solidFill>
                <a:srgbClr val="223A66"/>
              </a:solidFill>
              <a:effectLst/>
              <a:latin typeface="Modern No. 20" panose="02070704070505020303" pitchFamily="18" charset="0"/>
              <a:ea typeface="DengXian" panose="02010600030101010101" pitchFamily="2" charset="-122"/>
              <a:cs typeface="Calibri" panose="020F0502020204030204" pitchFamily="34" charset="0"/>
            </a:endParaRPr>
          </a:p>
          <a:p>
            <a:pPr marL="342900" indent="-342900">
              <a:spcBef>
                <a:spcPts val="0"/>
              </a:spcBef>
              <a:buClr>
                <a:srgbClr val="FF7B1A"/>
              </a:buClr>
              <a:buFont typeface="Symbol" pitchFamily="2" charset="2"/>
              <a:buChar char=""/>
            </a:pPr>
            <a:r>
              <a:rPr lang="es-MX" sz="3000" b="1" kern="1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Para una persona con una enfermedad terminal, ¿la oración sigue siendo útil para su salud mental?</a:t>
            </a:r>
            <a:endParaRPr lang="pt-BR" sz="4400" b="1" dirty="0">
              <a:solidFill>
                <a:srgbClr val="223A66"/>
              </a:solidFill>
              <a:latin typeface="Modern No. 20" panose="0207070407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557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8504E-8EB5-8B4C-3414-D113AC58C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8272" y="754207"/>
            <a:ext cx="8379691" cy="234921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“</a:t>
            </a:r>
            <a:r>
              <a:rPr lang="es-CO" sz="2400" b="1" dirty="0">
                <a:solidFill>
                  <a:schemeClr val="accent1">
                    <a:lumMod val="50000"/>
                  </a:schemeClr>
                </a:solidFill>
                <a:latin typeface="Modern No. 20" panose="02070704070505020303" pitchFamily="18" charset="0"/>
                <a:ea typeface="DengXian" panose="02010600030101010101" pitchFamily="2" charset="-122"/>
              </a:rPr>
              <a:t>…la oración es uno de los deberes más esenciales. Sin ella no puedes observar una conducta cristiana. Eleva, fortalece y ennoblece; es el alma en conversación con Dios.”</a:t>
            </a:r>
            <a:endParaRPr lang="es-MX" sz="2400" b="1" dirty="0">
              <a:solidFill>
                <a:schemeClr val="accent1">
                  <a:lumMod val="50000"/>
                </a:schemeClr>
              </a:solidFill>
              <a:effectLst/>
              <a:latin typeface="Modern No. 20" panose="02070704070505020303" pitchFamily="18" charset="0"/>
              <a:ea typeface="DengXian" panose="0201060003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MX" sz="2400" i="1" dirty="0">
                <a:solidFill>
                  <a:schemeClr val="accent1">
                    <a:lumMod val="50000"/>
                  </a:schemeClr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Elena de White, Testimonios para la Iglesia, vol. 2, pág. 280,2, </a:t>
            </a:r>
          </a:p>
        </p:txBody>
      </p:sp>
    </p:spTree>
    <p:extLst>
      <p:ext uri="{BB962C8B-B14F-4D97-AF65-F5344CB8AC3E}">
        <p14:creationId xmlns:p14="http://schemas.microsoft.com/office/powerpoint/2010/main" val="16264960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8047ADB-6A2C-7158-5016-567162615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737" y="190123"/>
            <a:ext cx="3444571" cy="933485"/>
          </a:xfrm>
        </p:spPr>
        <p:txBody>
          <a:bodyPr>
            <a:noAutofit/>
          </a:bodyPr>
          <a:lstStyle/>
          <a:p>
            <a:r>
              <a:rPr lang="pt-BR" sz="3200" b="1" dirty="0">
                <a:solidFill>
                  <a:srgbClr val="223A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  <a:cs typeface="Arial" panose="020B0604020202020204" pitchFamily="34" charset="0"/>
              </a:rPr>
              <a:t>BENEFICIOS DE LA ORACIÓN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6AFF30-E4BC-6EEF-1043-833B0CEB3DD3}"/>
              </a:ext>
            </a:extLst>
          </p:cNvPr>
          <p:cNvSpPr txBox="1"/>
          <p:nvPr/>
        </p:nvSpPr>
        <p:spPr>
          <a:xfrm>
            <a:off x="1920024" y="4731283"/>
            <a:ext cx="90247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dirty="0">
                <a:solidFill>
                  <a:srgbClr val="223A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  <a:cs typeface="Arial" panose="020B0604020202020204" pitchFamily="34" charset="0"/>
              </a:rPr>
              <a:t>AUMENTA NUESTRO AGRADECIMIENTO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33443B7-BA75-D9F7-F134-A8181F1B965C}"/>
              </a:ext>
            </a:extLst>
          </p:cNvPr>
          <p:cNvSpPr/>
          <p:nvPr/>
        </p:nvSpPr>
        <p:spPr>
          <a:xfrm>
            <a:off x="1632647" y="1359188"/>
            <a:ext cx="755374" cy="784155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 Rounded MT Bold" panose="020F0704030504030204" pitchFamily="34" charset="77"/>
              </a:rPr>
              <a:t>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F7CDDF-372B-213B-0986-39C04B10D8DB}"/>
              </a:ext>
            </a:extLst>
          </p:cNvPr>
          <p:cNvSpPr txBox="1"/>
          <p:nvPr/>
        </p:nvSpPr>
        <p:spPr>
          <a:xfrm>
            <a:off x="1023731" y="3505592"/>
            <a:ext cx="67656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600" b="1" dirty="0">
                <a:solidFill>
                  <a:srgbClr val="E1A2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</a:rPr>
              <a:t>LA ORACIÓN</a:t>
            </a:r>
          </a:p>
        </p:txBody>
      </p:sp>
    </p:spTree>
    <p:extLst>
      <p:ext uri="{BB962C8B-B14F-4D97-AF65-F5344CB8AC3E}">
        <p14:creationId xmlns:p14="http://schemas.microsoft.com/office/powerpoint/2010/main" val="34202647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8504E-8EB5-8B4C-3414-D113AC58C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217" y="436156"/>
            <a:ext cx="8617227" cy="2162190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3200" dirty="0"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“</a:t>
            </a:r>
            <a:r>
              <a:rPr lang="es-MX" sz="3200" dirty="0"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Estad siempre alegres, orad continuamente, dad gracias en todas las circunstancias; porque esta es la voluntad de Dios para con vosotros en Cristo Jesús”. </a:t>
            </a:r>
            <a:endParaRPr lang="en-US" sz="3200" b="1" dirty="0">
              <a:effectLst/>
              <a:latin typeface="Modern No. 20" panose="02070704070505020303" pitchFamily="18" charset="0"/>
              <a:ea typeface="DengXian" panose="02010600030101010101" pitchFamily="2" charset="-122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441133" y="2281336"/>
            <a:ext cx="4372824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0000"/>
              </a:lnSpc>
              <a:spcBef>
                <a:spcPts val="1000"/>
              </a:spcBef>
            </a:pPr>
            <a:r>
              <a:rPr lang="es-MX" sz="3200" b="1" dirty="0">
                <a:solidFill>
                  <a:prstClr val="black"/>
                </a:solidFill>
                <a:latin typeface="Modern No. 20" panose="02070704070505020303" pitchFamily="18" charset="0"/>
                <a:ea typeface="DengXian" panose="02010600030101010101" pitchFamily="2" charset="-122"/>
              </a:rPr>
              <a:t>1 Tesalonicenses 5:16-18</a:t>
            </a:r>
            <a:endParaRPr lang="en-US" sz="3200" b="1" dirty="0">
              <a:solidFill>
                <a:prstClr val="black"/>
              </a:solidFill>
              <a:latin typeface="Modern No. 20" panose="02070704070505020303" pitchFamily="18" charset="0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79112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0E183-9F09-996B-CB43-E7AA3496F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5291" y="973643"/>
            <a:ext cx="7167420" cy="435133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b="1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“</a:t>
            </a:r>
            <a:r>
              <a:rPr lang="es-MX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Nada tiende más a promover la salud del cuerpo y del alma que un espíritu de gratitud y alabanza. Es un deber positivo resistir la melancolía y los pensamientos y sentimientos de descontento, tanto como lo es orar. Si estamos destinados al cielo, ¿cómo podemos ir como un grupo de dolientes, gimiendo y quejándonos a lo largo del camino hacia la casa de nuestro Padre?”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sz="2400" kern="1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Elena de White, Ministerio de Curación, pág. 25</a:t>
            </a:r>
            <a:endParaRPr lang="en-US" dirty="0">
              <a:solidFill>
                <a:srgbClr val="223A66"/>
              </a:solidFill>
              <a:latin typeface="Modern No. 20" panose="02070704070505020303" pitchFamily="18" charset="0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31046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8504E-8EB5-8B4C-3414-D113AC58C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085" y="452098"/>
            <a:ext cx="9768689" cy="152155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600" kern="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Times New Roman" panose="02020603050405020304" pitchFamily="18" charset="0"/>
              </a:rPr>
              <a:t>“</a:t>
            </a:r>
            <a:r>
              <a:rPr lang="es-MX" sz="3600" kern="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Times New Roman" panose="02020603050405020304" pitchFamily="18" charset="0"/>
              </a:rPr>
              <a:t>¡</a:t>
            </a:r>
            <a:r>
              <a:rPr lang="es-CO" sz="3600" kern="0" dirty="0">
                <a:solidFill>
                  <a:srgbClr val="223A66"/>
                </a:solidFill>
                <a:latin typeface="Modern No. 20" panose="02070704070505020303" pitchFamily="18" charset="0"/>
                <a:ea typeface="Times New Roman" panose="02020603050405020304" pitchFamily="18" charset="0"/>
              </a:rPr>
              <a:t>Alaba, oh alma mía, a Jehová! Alabaré a Jehová en mi vida; Cantaré salmos a mi Dios mientras viva.</a:t>
            </a:r>
            <a:r>
              <a:rPr lang="es-MX" sz="3600" kern="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Times New Roman" panose="02020603050405020304" pitchFamily="18" charset="0"/>
              </a:rPr>
              <a:t>”        </a:t>
            </a:r>
            <a:endParaRPr lang="pt-BR" sz="2000" b="1" kern="100" dirty="0">
              <a:solidFill>
                <a:srgbClr val="223A66"/>
              </a:solidFill>
              <a:effectLst/>
              <a:latin typeface="Modern No. 20" panose="02070704070505020303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853473" y="2199993"/>
            <a:ext cx="3720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>
                <a:solidFill>
                  <a:schemeClr val="accent1">
                    <a:lumMod val="50000"/>
                  </a:schemeClr>
                </a:solidFill>
                <a:latin typeface="Modern No. 20" panose="02070704070505020303" pitchFamily="18" charset="0"/>
              </a:rPr>
              <a:t>Salmos 146:1-2</a:t>
            </a:r>
          </a:p>
        </p:txBody>
      </p:sp>
    </p:spTree>
    <p:extLst>
      <p:ext uri="{BB962C8B-B14F-4D97-AF65-F5344CB8AC3E}">
        <p14:creationId xmlns:p14="http://schemas.microsoft.com/office/powerpoint/2010/main" val="34505347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D34D3-BDF0-EEAD-2B5D-680524C2E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493" y="307818"/>
            <a:ext cx="4636254" cy="1325563"/>
          </a:xfrm>
        </p:spPr>
        <p:txBody>
          <a:bodyPr>
            <a:noAutofit/>
          </a:bodyPr>
          <a:lstStyle/>
          <a:p>
            <a:r>
              <a:rPr lang="pt-B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</a:rPr>
              <a:t>PENSAR Y COMPARTIR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87544-891F-0AE2-8939-C8EA253E5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0906" y="3896138"/>
            <a:ext cx="8452377" cy="2574235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0"/>
              </a:spcBef>
              <a:buClr>
                <a:srgbClr val="FF7B1A"/>
              </a:buClr>
              <a:buFont typeface="Symbol" pitchFamily="2" charset="2"/>
              <a:buChar char=""/>
            </a:pPr>
            <a:r>
              <a:rPr lang="es-MX" sz="3000" kern="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El apóstol Pablo nos pidió que demos gracias en todas las circunstancias. ¿Es fácil dar gracias cuando enfrentas situaciones difíciles en tu vida?</a:t>
            </a:r>
          </a:p>
          <a:p>
            <a:pPr marL="342900" indent="-342900">
              <a:spcBef>
                <a:spcPts val="0"/>
              </a:spcBef>
              <a:buClr>
                <a:srgbClr val="FF7B1A"/>
              </a:buClr>
              <a:buFont typeface="Symbol" pitchFamily="2" charset="2"/>
              <a:buChar char=""/>
            </a:pPr>
            <a:endParaRPr lang="es-MX" sz="3000" kern="0" dirty="0">
              <a:solidFill>
                <a:srgbClr val="223A66"/>
              </a:solidFill>
              <a:effectLst/>
              <a:latin typeface="Modern No. 20" panose="02070704070505020303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0"/>
              </a:spcBef>
              <a:buClr>
                <a:srgbClr val="FF7B1A"/>
              </a:buClr>
              <a:buFont typeface="Symbol" pitchFamily="2" charset="2"/>
              <a:buChar char=""/>
            </a:pPr>
            <a:r>
              <a:rPr lang="es-MX" sz="3000" kern="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Comparta algunas sugerencias sobre cómo estar agradecido con Dios incluso en tiempos difíciles.</a:t>
            </a:r>
            <a:endParaRPr lang="pt-BR" sz="4400" b="1" dirty="0">
              <a:solidFill>
                <a:srgbClr val="223A66"/>
              </a:solidFill>
              <a:latin typeface="Modern No. 20" panose="0207070407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7601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8047ADB-6A2C-7158-5016-567162615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051" y="1"/>
            <a:ext cx="3320393" cy="1107996"/>
          </a:xfrm>
        </p:spPr>
        <p:txBody>
          <a:bodyPr>
            <a:noAutofit/>
          </a:bodyPr>
          <a:lstStyle/>
          <a:p>
            <a:r>
              <a:rPr lang="pt-BR" sz="2800" b="1" dirty="0">
                <a:solidFill>
                  <a:srgbClr val="223A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  <a:cs typeface="Arial" panose="020B0604020202020204" pitchFamily="34" charset="0"/>
              </a:rPr>
              <a:t>BENEFICIOS DE LA ORACIÓN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6AFF30-E4BC-6EEF-1043-833B0CEB3DD3}"/>
              </a:ext>
            </a:extLst>
          </p:cNvPr>
          <p:cNvSpPr txBox="1"/>
          <p:nvPr/>
        </p:nvSpPr>
        <p:spPr>
          <a:xfrm>
            <a:off x="1023731" y="4613588"/>
            <a:ext cx="90247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>
                <a:solidFill>
                  <a:srgbClr val="223A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  <a:cs typeface="Arial" panose="020B0604020202020204" pitchFamily="34" charset="0"/>
              </a:rPr>
              <a:t>DESARROLLA UN CARÁCTER MÁS CRISTIANO</a:t>
            </a:r>
            <a:endParaRPr lang="pt-BR" sz="4800" b="1" dirty="0">
              <a:solidFill>
                <a:srgbClr val="223A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dern No. 20" panose="02070704070505020303" pitchFamily="18" charset="0"/>
              <a:cs typeface="Arial" panose="020B0604020202020204" pitchFamily="34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33443B7-BA75-D9F7-F134-A8181F1B965C}"/>
              </a:ext>
            </a:extLst>
          </p:cNvPr>
          <p:cNvSpPr/>
          <p:nvPr/>
        </p:nvSpPr>
        <p:spPr>
          <a:xfrm>
            <a:off x="1196873" y="1241302"/>
            <a:ext cx="755374" cy="784155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 Rounded MT Bold" panose="020F0704030504030204" pitchFamily="34" charset="77"/>
              </a:rPr>
              <a:t>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F7CDDF-372B-213B-0986-39C04B10D8DB}"/>
              </a:ext>
            </a:extLst>
          </p:cNvPr>
          <p:cNvSpPr txBox="1"/>
          <p:nvPr/>
        </p:nvSpPr>
        <p:spPr>
          <a:xfrm>
            <a:off x="1023731" y="3505592"/>
            <a:ext cx="60656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600" b="1" dirty="0">
                <a:solidFill>
                  <a:srgbClr val="E1A2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</a:rPr>
              <a:t>LA ORACIÓN</a:t>
            </a:r>
          </a:p>
        </p:txBody>
      </p:sp>
    </p:spTree>
    <p:extLst>
      <p:ext uri="{BB962C8B-B14F-4D97-AF65-F5344CB8AC3E}">
        <p14:creationId xmlns:p14="http://schemas.microsoft.com/office/powerpoint/2010/main" val="28552883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8504E-8EB5-8B4C-3414-D113AC58C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8950" y="644385"/>
            <a:ext cx="9195664" cy="2388526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3600" kern="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Times New Roman" panose="02020603050405020304" pitchFamily="18" charset="0"/>
              </a:rPr>
              <a:t>“</a:t>
            </a:r>
            <a:r>
              <a:rPr lang="es-CO" sz="3600" kern="0" dirty="0">
                <a:solidFill>
                  <a:srgbClr val="223A66"/>
                </a:solidFill>
                <a:latin typeface="Modern No. 20" panose="02070704070505020303" pitchFamily="18" charset="0"/>
                <a:ea typeface="Times New Roman" panose="02020603050405020304" pitchFamily="18" charset="0"/>
              </a:rPr>
              <a:t>No hagan nada por egoísmo o vanidad; más bien, con humildad consideren a los demás como superiores a ustedes mismos.</a:t>
            </a:r>
            <a:r>
              <a:rPr lang="es-MX" sz="3600" kern="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Times New Roman" panose="02020603050405020304" pitchFamily="18" charset="0"/>
              </a:rPr>
              <a:t>”.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5993393" y="3032911"/>
            <a:ext cx="4572000" cy="662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0000"/>
              </a:lnSpc>
              <a:spcBef>
                <a:spcPts val="1000"/>
              </a:spcBef>
            </a:pPr>
            <a:r>
              <a:rPr lang="es-MX" sz="3600" b="1" kern="0" dirty="0">
                <a:solidFill>
                  <a:srgbClr val="223A66"/>
                </a:solidFill>
                <a:latin typeface="Modern No. 20" panose="02070704070505020303" pitchFamily="18" charset="0"/>
                <a:ea typeface="Times New Roman" panose="02020603050405020304" pitchFamily="18" charset="0"/>
              </a:rPr>
              <a:t>Filipenses 2:3</a:t>
            </a:r>
            <a:endParaRPr lang="en-US" sz="5400" b="1" dirty="0">
              <a:solidFill>
                <a:srgbClr val="223A66"/>
              </a:solidFill>
              <a:latin typeface="Modern No. 20" panose="02070704070505020303" pitchFamily="18" charset="0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67229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8504E-8EB5-8B4C-3414-D113AC58C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0430" y="753027"/>
            <a:ext cx="9087023" cy="2252724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32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“</a:t>
            </a:r>
            <a:r>
              <a:rPr lang="es-CO" sz="3200" dirty="0">
                <a:solidFill>
                  <a:srgbClr val="223A66"/>
                </a:solidFill>
                <a:latin typeface="Modern No. 20" panose="02070704070505020303" pitchFamily="18" charset="0"/>
                <a:ea typeface="DengXian" panose="02010600030101010101" pitchFamily="2" charset="-122"/>
              </a:rPr>
              <a:t>Así, todos nosotros, que con el rostro descubierto reflejamos como en un espejo la gloria del Señor, somos transformados a su semejanza con más y más gloria por la acción del Señor, que es el Espíritu</a:t>
            </a:r>
            <a:r>
              <a:rPr lang="es-MX" sz="32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”.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581868" y="3005751"/>
            <a:ext cx="4409038" cy="599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0000"/>
              </a:lnSpc>
              <a:spcBef>
                <a:spcPts val="1000"/>
              </a:spcBef>
            </a:pPr>
            <a:r>
              <a:rPr lang="es-MX" sz="3200" b="1" dirty="0">
                <a:solidFill>
                  <a:srgbClr val="223A66"/>
                </a:solidFill>
                <a:latin typeface="Modern No. 20" panose="02070704070505020303" pitchFamily="18" charset="0"/>
                <a:ea typeface="DengXian" panose="02010600030101010101" pitchFamily="2" charset="-122"/>
              </a:rPr>
              <a:t>2 Corintios 3:18</a:t>
            </a:r>
          </a:p>
        </p:txBody>
      </p:sp>
    </p:spTree>
    <p:extLst>
      <p:ext uri="{BB962C8B-B14F-4D97-AF65-F5344CB8AC3E}">
        <p14:creationId xmlns:p14="http://schemas.microsoft.com/office/powerpoint/2010/main" val="12558116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CA00B-0163-9BDF-B088-21A202AFD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7227" y="500062"/>
            <a:ext cx="7167419" cy="1325563"/>
          </a:xfrm>
        </p:spPr>
        <p:txBody>
          <a:bodyPr>
            <a:normAutofit/>
          </a:bodyPr>
          <a:lstStyle/>
          <a:p>
            <a:r>
              <a:rPr lang="pt-BR" sz="4000" b="1" dirty="0">
                <a:solidFill>
                  <a:srgbClr val="223A66"/>
                </a:solidFill>
                <a:latin typeface="Modern No. 20" panose="02070704070505020303" pitchFamily="18" charset="0"/>
              </a:rPr>
              <a:t>Características de la semejanza a Cristo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0E183-9F09-996B-CB43-E7AA3496F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3853" y="2124389"/>
            <a:ext cx="7622102" cy="1261607"/>
          </a:xfrm>
        </p:spPr>
        <p:txBody>
          <a:bodyPr>
            <a:noAutofit/>
          </a:bodyPr>
          <a:lstStyle/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kern="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Times New Roman" panose="02020603050405020304" pitchFamily="18" charset="0"/>
              </a:rPr>
              <a:t>“</a:t>
            </a:r>
            <a:r>
              <a:rPr lang="es-CO" sz="4000" kern="0" dirty="0">
                <a:solidFill>
                  <a:srgbClr val="223A66"/>
                </a:solidFill>
                <a:latin typeface="Modern No. 20" panose="02070704070505020303" pitchFamily="18" charset="0"/>
                <a:ea typeface="Times New Roman" panose="02020603050405020304" pitchFamily="18" charset="0"/>
              </a:rPr>
              <a:t>En cambio, el fruto del Espíritu es amor, alegría, paz, paciencia, amabilidad, bondad, fidelidad,  humildad y dominio propio. No hay ley que condene estas cosas.</a:t>
            </a:r>
            <a:r>
              <a:rPr lang="es-MX" sz="4000" kern="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Times New Roman" panose="02020603050405020304" pitchFamily="18" charset="0"/>
              </a:rPr>
              <a:t>”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6174463" y="5175048"/>
            <a:ext cx="453734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es-MX" sz="3200" b="1" kern="0" dirty="0">
                <a:solidFill>
                  <a:srgbClr val="223A66"/>
                </a:solidFill>
                <a:latin typeface="Modern No. 20" panose="02070704070505020303" pitchFamily="18" charset="0"/>
                <a:ea typeface="Times New Roman" panose="02020603050405020304" pitchFamily="18" charset="0"/>
              </a:rPr>
              <a:t>Gálatas 5:22-23 NIV</a:t>
            </a:r>
            <a:endParaRPr lang="en-US" sz="4400" b="1" dirty="0">
              <a:solidFill>
                <a:srgbClr val="223A66"/>
              </a:solidFill>
              <a:latin typeface="Modern No. 20" panose="02070704070505020303" pitchFamily="18" charset="0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50775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0E183-9F09-996B-CB43-E7AA3496F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2788" y="2051006"/>
            <a:ext cx="7479511" cy="435133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“</a:t>
            </a:r>
            <a:r>
              <a:rPr lang="es-MX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Ser como Jesús no es sólo dejar de cometer algunos pecados obvios como mentir, hacer trampa, chismear y tener pensamientos impuros. Ser como Jesús es buscar siempre hacer la voluntad del Padre. Es llegar al lugar donde nos deleitamos en hacer la voluntad de Dios, por muy sacrificable o desagradable que nos parezca en ese momento, simplemente porque es Su voluntad”.</a:t>
            </a:r>
            <a:endParaRPr lang="en-US" dirty="0">
              <a:solidFill>
                <a:srgbClr val="223A66"/>
              </a:solidFill>
              <a:latin typeface="Modern No. 20" panose="02070704070505020303" pitchFamily="18" charset="0"/>
              <a:ea typeface="DengXian" panose="02010600030101010101" pitchFamily="2" charset="-122"/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rgbClr val="223A66"/>
              </a:solidFill>
              <a:latin typeface="Avenir Book" panose="02000503020000020003" pitchFamily="2" charset="0"/>
              <a:ea typeface="DengXian" panose="02010600030101010101" pitchFamily="2" charset="-122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es-MX" sz="2400" kern="18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Times New Roman" panose="02020603050405020304" pitchFamily="18" charset="0"/>
              </a:rPr>
              <a:t>Jeffrey Bridges, La disciplina de la gracia</a:t>
            </a:r>
            <a:endParaRPr lang="en-US" sz="3600" dirty="0">
              <a:solidFill>
                <a:srgbClr val="223A66"/>
              </a:solidFill>
              <a:latin typeface="Modern No. 20" panose="02070704070505020303" pitchFamily="18" charset="0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9799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8047ADB-6A2C-7158-5016-567162615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051" y="225777"/>
            <a:ext cx="3534882" cy="558379"/>
          </a:xfrm>
        </p:spPr>
        <p:txBody>
          <a:bodyPr>
            <a:noAutofit/>
          </a:bodyPr>
          <a:lstStyle/>
          <a:p>
            <a:r>
              <a:rPr lang="pt-BR" sz="2800" dirty="0">
                <a:solidFill>
                  <a:srgbClr val="223A66"/>
                </a:solidFill>
                <a:latin typeface="Modern No. 20" panose="02070704070505020303" pitchFamily="18" charset="0"/>
                <a:cs typeface="Arial" panose="020B0604020202020204" pitchFamily="34" charset="0"/>
              </a:rPr>
              <a:t>BENEFICIOS DE LA ORACIÓN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6AFF30-E4BC-6EEF-1043-833B0CEB3DD3}"/>
              </a:ext>
            </a:extLst>
          </p:cNvPr>
          <p:cNvSpPr txBox="1"/>
          <p:nvPr/>
        </p:nvSpPr>
        <p:spPr>
          <a:xfrm>
            <a:off x="457200" y="4918171"/>
            <a:ext cx="96906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dirty="0">
                <a:solidFill>
                  <a:srgbClr val="223A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  <a:cs typeface="Arial" panose="020B0604020202020204" pitchFamily="34" charset="0"/>
              </a:rPr>
              <a:t>NOS ACERCA A DIOS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33443B7-BA75-D9F7-F134-A8181F1B965C}"/>
              </a:ext>
            </a:extLst>
          </p:cNvPr>
          <p:cNvSpPr/>
          <p:nvPr/>
        </p:nvSpPr>
        <p:spPr>
          <a:xfrm>
            <a:off x="457200" y="933485"/>
            <a:ext cx="755374" cy="784155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 Rounded MT Bold" panose="020F0704030504030204" pitchFamily="34" charset="77"/>
              </a:rPr>
              <a:t>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56C12A-DC1B-DCD1-7C1C-4A07A1685FC2}"/>
              </a:ext>
            </a:extLst>
          </p:cNvPr>
          <p:cNvSpPr txBox="1"/>
          <p:nvPr/>
        </p:nvSpPr>
        <p:spPr>
          <a:xfrm>
            <a:off x="457200" y="3810175"/>
            <a:ext cx="502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>
                <a:solidFill>
                  <a:srgbClr val="E1A2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</a:rPr>
              <a:t>LA ORACIÓN</a:t>
            </a:r>
          </a:p>
        </p:txBody>
      </p:sp>
    </p:spTree>
    <p:extLst>
      <p:ext uri="{BB962C8B-B14F-4D97-AF65-F5344CB8AC3E}">
        <p14:creationId xmlns:p14="http://schemas.microsoft.com/office/powerpoint/2010/main" val="12602433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D34D3-BDF0-EEAD-2B5D-680524C2E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151" y="280657"/>
            <a:ext cx="4636254" cy="1325563"/>
          </a:xfrm>
        </p:spPr>
        <p:txBody>
          <a:bodyPr>
            <a:normAutofit/>
          </a:bodyPr>
          <a:lstStyle/>
          <a:p>
            <a:r>
              <a:rPr lang="pt-BR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</a:rPr>
              <a:t>PENSAR Y COMPARTIR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87544-891F-0AE2-8939-C8EA253E5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4938" y="3669802"/>
            <a:ext cx="8452377" cy="2574235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0"/>
              </a:spcBef>
              <a:buClr>
                <a:srgbClr val="FF7B1A"/>
              </a:buClr>
              <a:buFont typeface="Symbol" pitchFamily="2" charset="2"/>
              <a:buChar char=""/>
            </a:pPr>
            <a:r>
              <a:rPr lang="es-MX" sz="3000" kern="1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¿Cuáles son algunas características cristianas específicas que te gustaría que Dios te ayudara a desarrollar?</a:t>
            </a:r>
          </a:p>
          <a:p>
            <a:pPr marL="342900" indent="-342900">
              <a:spcBef>
                <a:spcPts val="0"/>
              </a:spcBef>
              <a:buClr>
                <a:srgbClr val="FF7B1A"/>
              </a:buClr>
              <a:buFont typeface="Symbol" pitchFamily="2" charset="2"/>
              <a:buChar char=""/>
            </a:pPr>
            <a:endParaRPr lang="es-MX" sz="3000" kern="100" dirty="0">
              <a:solidFill>
                <a:srgbClr val="223A66"/>
              </a:solidFill>
              <a:effectLst/>
              <a:latin typeface="Modern No. 20" panose="02070704070505020303" pitchFamily="18" charset="0"/>
              <a:ea typeface="DengXian" panose="02010600030101010101" pitchFamily="2" charset="-122"/>
              <a:cs typeface="Calibri" panose="020F0502020204030204" pitchFamily="34" charset="0"/>
            </a:endParaRPr>
          </a:p>
          <a:p>
            <a:pPr marL="342900" indent="-342900">
              <a:spcBef>
                <a:spcPts val="0"/>
              </a:spcBef>
              <a:buClr>
                <a:srgbClr val="FF7B1A"/>
              </a:buClr>
              <a:buFont typeface="Symbol" pitchFamily="2" charset="2"/>
              <a:buChar char=""/>
            </a:pPr>
            <a:r>
              <a:rPr lang="es-MX" sz="3000" kern="1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Según tu experiencia, ¿te ha ayudado la oración a realizar algunos cambios drásticos en ti mismo?</a:t>
            </a:r>
            <a:endParaRPr lang="pt-BR" sz="4400" b="1" dirty="0">
              <a:solidFill>
                <a:srgbClr val="223A66"/>
              </a:solidFill>
              <a:latin typeface="Modern No. 20" panose="0207070407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269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0E183-9F09-996B-CB43-E7AA3496F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3770" y="1576655"/>
            <a:ext cx="7658784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0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“</a:t>
            </a:r>
            <a:r>
              <a:rPr lang="es-CO" sz="3000" dirty="0">
                <a:solidFill>
                  <a:srgbClr val="223A66"/>
                </a:solidFill>
                <a:latin typeface="Modern No. 20" panose="02070704070505020303" pitchFamily="18" charset="0"/>
                <a:ea typeface="DengXian" panose="02010600030101010101" pitchFamily="2" charset="-122"/>
              </a:rPr>
              <a:t>Orar es el acto de abrir nuestro corazón a Dios como a un amigo. No es que se necesite esto para que Dios sepa lo que somos, sino a fin de capacitarnos para recibirle. La oración no baja a Dios hacia nosotros, antes bien nos eleva a Él.”</a:t>
            </a:r>
            <a:endParaRPr lang="en-US" sz="3000" dirty="0">
              <a:solidFill>
                <a:srgbClr val="223A66"/>
              </a:solidFill>
              <a:effectLst/>
              <a:latin typeface="Modern No. 20" panose="02070704070505020303" pitchFamily="18" charset="0"/>
              <a:ea typeface="DengXian" panose="0201060003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MX" sz="2000" i="1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Elena de White, El Camino a Cristo, pág. 92,2</a:t>
            </a:r>
            <a:endParaRPr lang="en-US" sz="2000" i="1" dirty="0">
              <a:solidFill>
                <a:srgbClr val="223A66"/>
              </a:solidFill>
              <a:effectLst/>
              <a:latin typeface="Modern No. 20" panose="02070704070505020303" pitchFamily="18" charset="0"/>
              <a:ea typeface="DengXian" panose="0201060003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3300" dirty="0">
              <a:solidFill>
                <a:srgbClr val="223A66"/>
              </a:solidFill>
              <a:effectLst/>
              <a:latin typeface="Avenir Book" panose="02000503020000020003" pitchFamily="2" charset="0"/>
              <a:ea typeface="DengXian" panose="0201060003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3300" dirty="0">
              <a:solidFill>
                <a:srgbClr val="223A66"/>
              </a:solidFill>
              <a:effectLst/>
              <a:latin typeface="Avenir Book" panose="02000503020000020003" pitchFamily="2" charset="0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7662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0E183-9F09-996B-CB43-E7AA3496F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729" y="1526861"/>
            <a:ext cx="7280307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Clr>
                <a:srgbClr val="223A66"/>
              </a:buClr>
              <a:buNone/>
            </a:pPr>
            <a:r>
              <a:rPr lang="es-MX" sz="3600" dirty="0">
                <a:solidFill>
                  <a:srgbClr val="223A66"/>
                </a:solidFill>
                <a:latin typeface="Modern No. 20" panose="02070704070505020303" pitchFamily="18" charset="0"/>
              </a:rPr>
              <a:t>Cuando dedicamos tiempo a orar, construimos una relación más estrecha con nuestro Padre celestial. Formamos una conexión con Él.</a:t>
            </a:r>
          </a:p>
          <a:p>
            <a:pPr marL="0" indent="0">
              <a:lnSpc>
                <a:spcPct val="100000"/>
              </a:lnSpc>
              <a:buClr>
                <a:srgbClr val="223A66"/>
              </a:buClr>
              <a:buNone/>
            </a:pPr>
            <a:r>
              <a:rPr lang="es-MX" sz="3600" dirty="0">
                <a:solidFill>
                  <a:srgbClr val="223A66"/>
                </a:solidFill>
                <a:latin typeface="Modern No. 20" panose="02070704070505020303" pitchFamily="18" charset="0"/>
              </a:rPr>
              <a:t>Podemos hablar con Él en cualquier momento y en cualquier lugar.</a:t>
            </a:r>
            <a:endParaRPr lang="pt-BR" sz="3600" dirty="0">
              <a:solidFill>
                <a:srgbClr val="223A66"/>
              </a:solidFill>
              <a:latin typeface="Modern No. 20" panose="0207070407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191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0E183-9F09-996B-CB43-E7AA3496F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4104" y="1920686"/>
            <a:ext cx="6861514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“</a:t>
            </a:r>
            <a:r>
              <a:rPr lang="es-CO" sz="3200" dirty="0">
                <a:solidFill>
                  <a:srgbClr val="223A66"/>
                </a:solidFill>
                <a:latin typeface="Modern No. 20" panose="02070704070505020303" pitchFamily="18" charset="0"/>
                <a:ea typeface="DengXian" panose="02010600030101010101" pitchFamily="2" charset="-122"/>
              </a:rPr>
              <a:t>Acerquémonos, pues, a Dios con corazón sincero y con la plena seguridad que da la fe, interiormente purificados de una conciencia culpable y los cuerpos lavados con agua pura.</a:t>
            </a:r>
            <a:r>
              <a:rPr lang="es-MX" sz="32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” Hebreos 10:22</a:t>
            </a:r>
            <a:endParaRPr lang="pt-BR" sz="1200" kern="100" dirty="0">
              <a:solidFill>
                <a:srgbClr val="223A66"/>
              </a:solidFill>
              <a:effectLst/>
              <a:latin typeface="Modern No. 20" panose="02070704070505020303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138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0E183-9F09-996B-CB43-E7AA3496F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1431" y="1368425"/>
            <a:ext cx="6861514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“</a:t>
            </a:r>
            <a:r>
              <a:rPr lang="es-MX" sz="2800" dirty="0">
                <a:solidFill>
                  <a:srgbClr val="223A66"/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</a:rPr>
              <a:t>El Señor nos ha ordenado que nos acerquemos a Él y Él se acercará a nosotros; y acercándonos a Él, recibimos la gracia mediante la cual realizar aquellas obras que serán recompensadas en sus manos”.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kern="100" dirty="0" err="1">
                <a:solidFill>
                  <a:schemeClr val="accent1">
                    <a:lumMod val="50000"/>
                  </a:schemeClr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Comentarios</a:t>
            </a:r>
            <a:r>
              <a:rPr lang="en-US" sz="1600" kern="100" dirty="0">
                <a:solidFill>
                  <a:schemeClr val="accent1">
                    <a:lumMod val="50000"/>
                  </a:schemeClr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 de Elena G. de White, </a:t>
            </a:r>
            <a:r>
              <a:rPr lang="en-US" sz="1600" kern="100" dirty="0" err="1">
                <a:solidFill>
                  <a:schemeClr val="accent1">
                    <a:lumMod val="50000"/>
                  </a:schemeClr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Comentario</a:t>
            </a:r>
            <a:r>
              <a:rPr lang="en-US" sz="1600" kern="100" dirty="0">
                <a:solidFill>
                  <a:schemeClr val="accent1">
                    <a:lumMod val="50000"/>
                  </a:schemeClr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 </a:t>
            </a:r>
            <a:r>
              <a:rPr lang="en-US" sz="1600" kern="100" dirty="0" err="1">
                <a:solidFill>
                  <a:schemeClr val="accent1">
                    <a:lumMod val="50000"/>
                  </a:schemeClr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Bíblico</a:t>
            </a:r>
            <a:r>
              <a:rPr lang="en-US" sz="1600" kern="100" dirty="0">
                <a:solidFill>
                  <a:schemeClr val="accent1">
                    <a:lumMod val="50000"/>
                  </a:schemeClr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 </a:t>
            </a:r>
            <a:r>
              <a:rPr lang="en-US" sz="1600" kern="100" dirty="0" err="1">
                <a:solidFill>
                  <a:schemeClr val="accent1">
                    <a:lumMod val="50000"/>
                  </a:schemeClr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Adventista</a:t>
            </a:r>
            <a:r>
              <a:rPr lang="en-US" sz="1600" kern="100" dirty="0">
                <a:solidFill>
                  <a:schemeClr val="accent1">
                    <a:lumMod val="50000"/>
                  </a:schemeClr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,( en ingl</a:t>
            </a:r>
            <a:r>
              <a:rPr lang="en-US" sz="1600" kern="100" dirty="0">
                <a:solidFill>
                  <a:schemeClr val="accent1">
                    <a:lumMod val="50000"/>
                  </a:schemeClr>
                </a:solidFill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es)</a:t>
            </a:r>
            <a:r>
              <a:rPr lang="en-US" sz="1600" kern="100" dirty="0">
                <a:solidFill>
                  <a:schemeClr val="accent1">
                    <a:lumMod val="50000"/>
                  </a:schemeClr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 vol. 5, </a:t>
            </a:r>
            <a:r>
              <a:rPr lang="en-US" sz="1600" kern="100" dirty="0" err="1">
                <a:solidFill>
                  <a:schemeClr val="accent1">
                    <a:lumMod val="50000"/>
                  </a:schemeClr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pág</a:t>
            </a:r>
            <a:r>
              <a:rPr lang="en-US" sz="1600" kern="100" dirty="0">
                <a:solidFill>
                  <a:schemeClr val="accent1">
                    <a:lumMod val="50000"/>
                  </a:schemeClr>
                </a:solidFill>
                <a:effectLst/>
                <a:latin typeface="Modern No. 20" panose="02070704070505020303" pitchFamily="18" charset="0"/>
                <a:ea typeface="DengXian" panose="02010600030101010101" pitchFamily="2" charset="-122"/>
                <a:cs typeface="Calibri" panose="020F0502020204030204" pitchFamily="34" charset="0"/>
              </a:rPr>
              <a:t>. 1122</a:t>
            </a:r>
            <a:endParaRPr lang="en-US" sz="1400" dirty="0">
              <a:solidFill>
                <a:srgbClr val="223A66"/>
              </a:solidFill>
              <a:effectLst/>
              <a:latin typeface="Modern No. 20" panose="02070704070505020303" pitchFamily="18" charset="0"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4386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D34D3-BDF0-EEAD-2B5D-680524C2E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868" y="262551"/>
            <a:ext cx="4636254" cy="1325563"/>
          </a:xfrm>
        </p:spPr>
        <p:txBody>
          <a:bodyPr>
            <a:normAutofit/>
          </a:bodyPr>
          <a:lstStyle/>
          <a:p>
            <a:r>
              <a:rPr lang="pt-B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</a:rPr>
              <a:t>PIENSA Y COMPARTE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87544-891F-0AE2-8939-C8EA253E5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0906" y="3896138"/>
            <a:ext cx="8452377" cy="2574235"/>
          </a:xfrm>
        </p:spPr>
        <p:txBody>
          <a:bodyPr>
            <a:normAutofit lnSpcReduction="10000"/>
          </a:bodyPr>
          <a:lstStyle/>
          <a:p>
            <a:r>
              <a:rPr lang="es-MX" dirty="0">
                <a:solidFill>
                  <a:srgbClr val="002060"/>
                </a:solidFill>
                <a:latin typeface="Modern No. 20" panose="02070704070505020303" pitchFamily="18" charset="0"/>
              </a:rPr>
              <a:t>¿Qué desafíos enfrentas al tratar de acercarte a Dios en oración?</a:t>
            </a:r>
          </a:p>
          <a:p>
            <a:endParaRPr lang="es-MX" dirty="0">
              <a:solidFill>
                <a:srgbClr val="002060"/>
              </a:solidFill>
              <a:latin typeface="Modern No. 20" panose="02070704070505020303" pitchFamily="18" charset="0"/>
            </a:endParaRPr>
          </a:p>
          <a:p>
            <a:r>
              <a:rPr lang="es-MX" dirty="0">
                <a:solidFill>
                  <a:srgbClr val="002060"/>
                </a:solidFill>
                <a:latin typeface="Modern No. 20" panose="02070704070505020303" pitchFamily="18" charset="0"/>
              </a:rPr>
              <a:t>¿Cómo las familias ocupadas en estos días encuentran tiempo para orar? Comparte tu propia experiencia con el grupo.</a:t>
            </a:r>
            <a:endParaRPr lang="pt-BR" dirty="0">
              <a:solidFill>
                <a:srgbClr val="002060"/>
              </a:solidFill>
              <a:latin typeface="Modern No. 20" panose="0207070407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075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8047ADB-6A2C-7158-5016-567162615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051" y="0"/>
            <a:ext cx="3376838" cy="933485"/>
          </a:xfrm>
        </p:spPr>
        <p:txBody>
          <a:bodyPr>
            <a:noAutofit/>
          </a:bodyPr>
          <a:lstStyle/>
          <a:p>
            <a:r>
              <a:rPr lang="pt-BR" sz="2800" b="1" dirty="0">
                <a:solidFill>
                  <a:srgbClr val="223A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  <a:cs typeface="Arial" panose="020B0604020202020204" pitchFamily="34" charset="0"/>
              </a:rPr>
              <a:t>BENEFICIOS DE LA ORACIÓN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6AFF30-E4BC-6EEF-1043-833B0CEB3DD3}"/>
              </a:ext>
            </a:extLst>
          </p:cNvPr>
          <p:cNvSpPr txBox="1"/>
          <p:nvPr/>
        </p:nvSpPr>
        <p:spPr>
          <a:xfrm>
            <a:off x="1023731" y="4613588"/>
            <a:ext cx="90247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>
                <a:solidFill>
                  <a:srgbClr val="223A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  <a:cs typeface="Arial" panose="020B0604020202020204" pitchFamily="34" charset="0"/>
              </a:rPr>
              <a:t>NOS PERMITE RESISTIR LA TENTACIÓN</a:t>
            </a:r>
            <a:endParaRPr lang="pt-BR" sz="4800" b="1" dirty="0">
              <a:solidFill>
                <a:srgbClr val="223A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dern No. 20" panose="02070704070505020303" pitchFamily="18" charset="0"/>
              <a:cs typeface="Arial" panose="020B0604020202020204" pitchFamily="34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33443B7-BA75-D9F7-F134-A8181F1B965C}"/>
              </a:ext>
            </a:extLst>
          </p:cNvPr>
          <p:cNvSpPr/>
          <p:nvPr/>
        </p:nvSpPr>
        <p:spPr>
          <a:xfrm>
            <a:off x="455696" y="933485"/>
            <a:ext cx="755374" cy="784155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 Rounded MT Bold" panose="020F0704030504030204" pitchFamily="34" charset="77"/>
              </a:rPr>
              <a:t>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F7CDDF-372B-213B-0986-39C04B10D8DB}"/>
              </a:ext>
            </a:extLst>
          </p:cNvPr>
          <p:cNvSpPr txBox="1"/>
          <p:nvPr/>
        </p:nvSpPr>
        <p:spPr>
          <a:xfrm>
            <a:off x="1023731" y="3505592"/>
            <a:ext cx="63027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600" b="1" dirty="0">
                <a:solidFill>
                  <a:srgbClr val="E1A2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dern No. 20" panose="02070704070505020303" pitchFamily="18" charset="0"/>
              </a:rPr>
              <a:t>LA ORACIÓN </a:t>
            </a:r>
          </a:p>
        </p:txBody>
      </p:sp>
    </p:spTree>
    <p:extLst>
      <p:ext uri="{BB962C8B-B14F-4D97-AF65-F5344CB8AC3E}">
        <p14:creationId xmlns:p14="http://schemas.microsoft.com/office/powerpoint/2010/main" val="2824656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6775</TotalTime>
  <Words>1225</Words>
  <Application>Microsoft Office PowerPoint</Application>
  <PresentationFormat>Widescreen</PresentationFormat>
  <Paragraphs>87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Arial Rounded MT Bold</vt:lpstr>
      <vt:lpstr>Avenir Book</vt:lpstr>
      <vt:lpstr>Avenir LT 55 Roman</vt:lpstr>
      <vt:lpstr>Calibri</vt:lpstr>
      <vt:lpstr>Calibri Light</vt:lpstr>
      <vt:lpstr>Modern No. 20</vt:lpstr>
      <vt:lpstr>Symbol</vt:lpstr>
      <vt:lpstr>Office Theme</vt:lpstr>
      <vt:lpstr>CINCO  BENEFICIOS  ESPIRITUALES  DE LA ORACIÓN</vt:lpstr>
      <vt:lpstr>PowerPoint Presentation</vt:lpstr>
      <vt:lpstr>BENEFICIOS DE LA ORACIÓN </vt:lpstr>
      <vt:lpstr>PowerPoint Presentation</vt:lpstr>
      <vt:lpstr>PowerPoint Presentation</vt:lpstr>
      <vt:lpstr>PowerPoint Presentation</vt:lpstr>
      <vt:lpstr>PowerPoint Presentation</vt:lpstr>
      <vt:lpstr>PIENSA Y COMPARTE</vt:lpstr>
      <vt:lpstr>BENEFICIOS DE LA ORACIÓN</vt:lpstr>
      <vt:lpstr>PowerPoint Presentation</vt:lpstr>
      <vt:lpstr>PowerPoint Presentation</vt:lpstr>
      <vt:lpstr>PowerPoint Presentation</vt:lpstr>
      <vt:lpstr>PIENSA Y COMPARTE</vt:lpstr>
      <vt:lpstr>BENEFICIOS DE LA ORACIÓN</vt:lpstr>
      <vt:lpstr>PowerPoint Presentation</vt:lpstr>
      <vt:lpstr>Estudio de Investigación</vt:lpstr>
      <vt:lpstr>Articulo</vt:lpstr>
      <vt:lpstr>PowerPoint Presentation</vt:lpstr>
      <vt:lpstr>PIENSA Y COMPARTE</vt:lpstr>
      <vt:lpstr>BENEFICIOS DE LA ORACIÓN</vt:lpstr>
      <vt:lpstr>PowerPoint Presentation</vt:lpstr>
      <vt:lpstr>PowerPoint Presentation</vt:lpstr>
      <vt:lpstr>PowerPoint Presentation</vt:lpstr>
      <vt:lpstr>PENSAR Y COMPARTIR</vt:lpstr>
      <vt:lpstr>BENEFICIOS DE LA ORACIÓN</vt:lpstr>
      <vt:lpstr>PowerPoint Presentation</vt:lpstr>
      <vt:lpstr>PowerPoint Presentation</vt:lpstr>
      <vt:lpstr>Características de la semejanza a Cristo</vt:lpstr>
      <vt:lpstr>PowerPoint Presentation</vt:lpstr>
      <vt:lpstr>PENSAR Y COMPARTIR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God’s love</dc:title>
  <dc:creator>Erika Miike</dc:creator>
  <cp:lastModifiedBy>Zoraida Powell</cp:lastModifiedBy>
  <cp:revision>37</cp:revision>
  <dcterms:created xsi:type="dcterms:W3CDTF">2023-02-14T12:16:54Z</dcterms:created>
  <dcterms:modified xsi:type="dcterms:W3CDTF">2023-09-21T21:03:09Z</dcterms:modified>
</cp:coreProperties>
</file>