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handoutMasterIdLst>
    <p:handoutMasterId r:id="rId47"/>
  </p:handoutMasterIdLst>
  <p:sldIdLst>
    <p:sldId id="801" r:id="rId2"/>
    <p:sldId id="690" r:id="rId3"/>
    <p:sldId id="691" r:id="rId4"/>
    <p:sldId id="692" r:id="rId5"/>
    <p:sldId id="693" r:id="rId6"/>
    <p:sldId id="694" r:id="rId7"/>
    <p:sldId id="695" r:id="rId8"/>
    <p:sldId id="696" r:id="rId9"/>
    <p:sldId id="697" r:id="rId10"/>
    <p:sldId id="698" r:id="rId11"/>
    <p:sldId id="699" r:id="rId12"/>
    <p:sldId id="700" r:id="rId13"/>
    <p:sldId id="701" r:id="rId14"/>
    <p:sldId id="702" r:id="rId15"/>
    <p:sldId id="703" r:id="rId16"/>
    <p:sldId id="704" r:id="rId17"/>
    <p:sldId id="705" r:id="rId18"/>
    <p:sldId id="706" r:id="rId19"/>
    <p:sldId id="707" r:id="rId20"/>
    <p:sldId id="708" r:id="rId21"/>
    <p:sldId id="709" r:id="rId22"/>
    <p:sldId id="710" r:id="rId23"/>
    <p:sldId id="711" r:id="rId24"/>
    <p:sldId id="712" r:id="rId25"/>
    <p:sldId id="713" r:id="rId26"/>
    <p:sldId id="714" r:id="rId27"/>
    <p:sldId id="715" r:id="rId28"/>
    <p:sldId id="716" r:id="rId29"/>
    <p:sldId id="717" r:id="rId30"/>
    <p:sldId id="718" r:id="rId31"/>
    <p:sldId id="719" r:id="rId32"/>
    <p:sldId id="720" r:id="rId33"/>
    <p:sldId id="721" r:id="rId34"/>
    <p:sldId id="722" r:id="rId35"/>
    <p:sldId id="724" r:id="rId36"/>
    <p:sldId id="725" r:id="rId37"/>
    <p:sldId id="726" r:id="rId38"/>
    <p:sldId id="727" r:id="rId39"/>
    <p:sldId id="728" r:id="rId40"/>
    <p:sldId id="729" r:id="rId41"/>
    <p:sldId id="730" r:id="rId42"/>
    <p:sldId id="731" r:id="rId43"/>
    <p:sldId id="732" r:id="rId44"/>
    <p:sldId id="733" r:id="rId4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498"/>
    <a:srgbClr val="12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3818" autoAdjust="0"/>
  </p:normalViewPr>
  <p:slideViewPr>
    <p:cSldViewPr>
      <p:cViewPr varScale="1">
        <p:scale>
          <a:sx n="61" d="100"/>
          <a:sy n="61" d="100"/>
        </p:scale>
        <p:origin x="97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4D07B1-A090-4E45-92F1-97E2DA4BAB5B}" type="datetimeFigureOut">
              <a:rPr lang="en-US" smtClean="0"/>
              <a:t>4/14/2021</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DD26C-5947-419E-89B9-E9916468C58E}" type="slidenum">
              <a:rPr lang="en-US" smtClean="0"/>
              <a:t>‹Nº›</a:t>
            </a:fld>
            <a:endParaRPr lang="en-US"/>
          </a:p>
        </p:txBody>
      </p:sp>
    </p:spTree>
    <p:extLst>
      <p:ext uri="{BB962C8B-B14F-4D97-AF65-F5344CB8AC3E}">
        <p14:creationId xmlns:p14="http://schemas.microsoft.com/office/powerpoint/2010/main" val="360325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DB849-7B94-4FC1-9FA2-240827F8F0E2}" type="datetimeFigureOut">
              <a:rPr lang="es-CO" smtClean="0"/>
              <a:pPr/>
              <a:t>14/04/2021</a:t>
            </a:fld>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2B083-FD64-4784-A257-A97CBD333AF7}"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a:t>
            </a:fld>
            <a:endParaRPr lang="es-C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12</a:t>
            </a:fld>
            <a:endParaRPr lang="es-CO"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13</a:t>
            </a:fld>
            <a:endParaRPr lang="es-CO"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14</a:t>
            </a:fld>
            <a:endParaRPr lang="es-CO"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15</a:t>
            </a:fld>
            <a:endParaRPr lang="es-CO"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16</a:t>
            </a:fld>
            <a:endParaRPr lang="es-CO"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17</a:t>
            </a:fld>
            <a:endParaRPr lang="es-CO"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18</a:t>
            </a:fld>
            <a:endParaRPr lang="es-CO"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19</a:t>
            </a:fld>
            <a:endParaRPr lang="es-CO"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20</a:t>
            </a:fld>
            <a:endParaRPr lang="es-CO"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21</a:t>
            </a:fld>
            <a:endParaRPr lang="es-C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a:t>
            </a:fld>
            <a:endParaRPr lang="es-CO"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22</a:t>
            </a:fld>
            <a:endParaRPr lang="es-CO"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23</a:t>
            </a:fld>
            <a:endParaRPr lang="es-CO"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24</a:t>
            </a:fld>
            <a:endParaRPr lang="es-CO"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25</a:t>
            </a:fld>
            <a:endParaRPr lang="es-CO"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26</a:t>
            </a:fld>
            <a:endParaRPr lang="es-CO"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27</a:t>
            </a:fld>
            <a:endParaRPr lang="es-CO"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28</a:t>
            </a:fld>
            <a:endParaRPr lang="es-CO"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29</a:t>
            </a:fld>
            <a:endParaRPr lang="es-CO"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30</a:t>
            </a:fld>
            <a:endParaRPr lang="es-CO"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31</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a:t>
            </a:fld>
            <a:endParaRPr lang="es-CO"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32</a:t>
            </a:fld>
            <a:endParaRPr lang="es-CO"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33</a:t>
            </a:fld>
            <a:endParaRPr lang="es-CO"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34</a:t>
            </a:fld>
            <a:endParaRPr lang="es-CO"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35</a:t>
            </a:fld>
            <a:endParaRPr lang="es-CO"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36</a:t>
            </a:fld>
            <a:endParaRPr lang="es-CO"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37</a:t>
            </a:fld>
            <a:endParaRPr lang="es-CO"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38</a:t>
            </a:fld>
            <a:endParaRPr lang="es-CO"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39</a:t>
            </a:fld>
            <a:endParaRPr lang="es-CO"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40</a:t>
            </a:fld>
            <a:endParaRPr lang="es-CO"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41</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6</a:t>
            </a:fld>
            <a:endParaRPr lang="es-CO"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42</a:t>
            </a:fld>
            <a:endParaRPr lang="es-CO"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43</a:t>
            </a:fld>
            <a:endParaRPr lang="es-CO"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44</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7</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8</a:t>
            </a:fld>
            <a:endParaRPr lang="es-C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9</a:t>
            </a:fld>
            <a:endParaRPr lang="es-C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10</a:t>
            </a:fld>
            <a:endParaRPr lang="es-CO"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11</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flipV="1">
            <a:off x="0" y="1793494"/>
            <a:ext cx="12192000" cy="14355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5085923"/>
            <a:ext cx="12192000" cy="11283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2121399"/>
            <a:ext cx="1219200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0938368" y="524465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48816" y="7463378"/>
            <a:ext cx="9966960" cy="3035808"/>
          </a:xfrm>
          <a:prstGeom prst="rect">
            <a:avLst/>
          </a:prstGeo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a:prstGeom prst="rect">
            <a:avLst/>
          </a:prstGeo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endParaRPr lang="es-CO" dirty="0"/>
          </a:p>
        </p:txBody>
      </p:sp>
      <p:sp>
        <p:nvSpPr>
          <p:cNvPr id="6" name="Slide Number Placeholder 5"/>
          <p:cNvSpPr>
            <a:spLocks noGrp="1"/>
          </p:cNvSpPr>
          <p:nvPr>
            <p:ph type="sldNum" sz="quarter" idx="12"/>
          </p:nvPr>
        </p:nvSpPr>
        <p:spPr>
          <a:xfrm>
            <a:off x="9592733" y="4949160"/>
            <a:ext cx="1193868" cy="640080"/>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652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821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463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Encabezado de sección">
    <p:spTree>
      <p:nvGrpSpPr>
        <p:cNvPr id="1" name=""/>
        <p:cNvGrpSpPr/>
        <p:nvPr/>
      </p:nvGrpSpPr>
      <p:grpSpPr>
        <a:xfrm>
          <a:off x="0" y="0"/>
          <a:ext cx="0" cy="0"/>
          <a:chOff x="0" y="0"/>
          <a:chExt cx="0" cy="0"/>
        </a:xfrm>
      </p:grpSpPr>
      <p:grpSp>
        <p:nvGrpSpPr>
          <p:cNvPr id="10" name="Group 10"/>
          <p:cNvGrpSpPr/>
          <p:nvPr/>
        </p:nvGrpSpPr>
        <p:grpSpPr>
          <a:xfrm>
            <a:off x="0" y="0"/>
            <a:ext cx="12192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small" spc="200" baseline="0">
                <a:solidFill>
                  <a:schemeClr val="tx1"/>
                </a:solidFill>
                <a:latin typeface="+mj-lt"/>
                <a:ea typeface="+mj-ea"/>
                <a:cs typeface="+mj-cs"/>
              </a:defRPr>
            </a:lvl1pPr>
          </a:lstStyle>
          <a:p>
            <a:r>
              <a:rPr lang="es-ES" dirty="0" smtClean="0"/>
              <a:t>Haga clic para modificar el estilo de título del patrón</a:t>
            </a:r>
            <a:endParaRPr dirty="0"/>
          </a:p>
        </p:txBody>
      </p:sp>
      <p:sp>
        <p:nvSpPr>
          <p:cNvPr id="4" name="Date Placeholder 3"/>
          <p:cNvSpPr>
            <a:spLocks noGrp="1"/>
          </p:cNvSpPr>
          <p:nvPr>
            <p:ph type="dt" sz="half" idx="10"/>
          </p:nvPr>
        </p:nvSpPr>
        <p:spPr>
          <a:xfrm>
            <a:off x="9241536" y="6556248"/>
            <a:ext cx="2231136" cy="228600"/>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523744" y="6556248"/>
            <a:ext cx="2231136" cy="228600"/>
          </a:xfrm>
          <a:prstGeom prst="rect">
            <a:avLst/>
          </a:prstGeom>
        </p:spPr>
        <p:txBody>
          <a:bodyPr/>
          <a:lstStyle/>
          <a:p>
            <a:r>
              <a:rPr lang="es-CO" dirty="0" smtClean="0"/>
              <a:t>Iglesia Adventista Del Séptimo Día</a:t>
            </a:r>
            <a:endParaRPr lang="es-CO" dirty="0"/>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16255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lvl1pPr>
              <a:defRPr sz="2800"/>
            </a:lvl1pPr>
            <a:lvl2pPr>
              <a:defRPr sz="2800"/>
            </a:lvl2pPr>
            <a:lvl3pPr>
              <a:defRPr sz="2800"/>
            </a:lvl3pPr>
            <a:lvl4pPr>
              <a:defRPr sz="2800"/>
            </a:lvl4pPr>
            <a:lvl5pPr>
              <a:defRPr sz="2800"/>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251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a:prstGeom prst="rect">
            <a:avLst/>
          </a:prstGeo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a:prstGeom prst="rect">
            <a:avLst/>
          </a:prstGeo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182708" y="6272784"/>
            <a:ext cx="6327648" cy="365125"/>
          </a:xfrm>
          <a:prstGeom prst="rect">
            <a:avLst/>
          </a:prstGeom>
        </p:spPr>
        <p:txBody>
          <a:bodyPr/>
          <a:lstStyle/>
          <a:p>
            <a:r>
              <a:rPr lang="es-CO" smtClean="0"/>
              <a:t>Iglesia Adventista Del Séptimo Día</a:t>
            </a:r>
          </a:p>
          <a:p>
            <a:endParaRPr lang="es-CO"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858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81033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8" name="Footer Placeholder 7"/>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9" name="Slide Number Placeholder 8"/>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45752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a:xfrm>
            <a:off x="1098058" y="3212976"/>
            <a:ext cx="10058400" cy="1609344"/>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4" name="Footer Placeholder 3"/>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5" name="Slide Number Placeholder 4"/>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19072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3" name="Footer Placeholder 2"/>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4" name="Slide Number Placeholder 3"/>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3190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4455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prstGeom prst="rect">
            <a:avLst/>
          </a:prstGeo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40267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CC35637-2755-432D-BAF4-3DE62D9A6D2B}" type="slidenum">
              <a:rPr lang="es-CO" smtClean="0"/>
              <a:pPr/>
              <a:t>‹Nº›</a:t>
            </a:fld>
            <a:endParaRPr lang="es-CO" dirty="0"/>
          </a:p>
        </p:txBody>
      </p:sp>
      <p:grpSp>
        <p:nvGrpSpPr>
          <p:cNvPr id="10" name="Group 11"/>
          <p:cNvGrpSpPr/>
          <p:nvPr userDrawn="1"/>
        </p:nvGrpSpPr>
        <p:grpSpPr>
          <a:xfrm>
            <a:off x="0" y="0"/>
            <a:ext cx="2438400" cy="6858000"/>
            <a:chOff x="0" y="0"/>
            <a:chExt cx="1828800" cy="6858000"/>
          </a:xfrm>
        </p:grpSpPr>
        <p:sp>
          <p:nvSpPr>
            <p:cNvPr id="12"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4"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Tree>
    <p:extLst>
      <p:ext uri="{BB962C8B-B14F-4D97-AF65-F5344CB8AC3E}">
        <p14:creationId xmlns:p14="http://schemas.microsoft.com/office/powerpoint/2010/main" val="236359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5"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n-US"/>
          </a:p>
        </p:txBody>
      </p:sp>
      <p:pic>
        <p:nvPicPr>
          <p:cNvPr id="7" name="Imagen 6"/>
          <p:cNvPicPr>
            <a:picLocks noChangeAspect="1"/>
          </p:cNvPicPr>
          <p:nvPr/>
        </p:nvPicPr>
        <p:blipFill>
          <a:blip r:embed="rId2"/>
          <a:stretch>
            <a:fillRect/>
          </a:stretch>
        </p:blipFill>
        <p:spPr>
          <a:xfrm>
            <a:off x="27425" y="0"/>
            <a:ext cx="12168189" cy="6871448"/>
          </a:xfrm>
          <a:prstGeom prst="rect">
            <a:avLst/>
          </a:prstGeom>
        </p:spPr>
      </p:pic>
      <p:sp>
        <p:nvSpPr>
          <p:cNvPr id="8" name="3 Título"/>
          <p:cNvSpPr txBox="1">
            <a:spLocks/>
          </p:cNvSpPr>
          <p:nvPr/>
        </p:nvSpPr>
        <p:spPr>
          <a:xfrm>
            <a:off x="4943872" y="2996952"/>
            <a:ext cx="6264696" cy="1143000"/>
          </a:xfrm>
          <a:prstGeom prst="rect">
            <a:avLst/>
          </a:prstGeom>
        </p:spPr>
        <p:txBody>
          <a:bodyPr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r>
              <a:rPr lang="es-CO" sz="6000" dirty="0" smtClean="0">
                <a:solidFill>
                  <a:srgbClr val="085498"/>
                </a:solidFill>
              </a:rPr>
              <a:t>Organizando Las escuelas sabáticas filiales</a:t>
            </a:r>
            <a:endParaRPr lang="es-CO" sz="6000" dirty="0">
              <a:solidFill>
                <a:srgbClr val="085498"/>
              </a:solidFill>
            </a:endParaRPr>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Consejos para la ganancia de almas</a:t>
            </a:r>
          </a:p>
        </p:txBody>
      </p:sp>
      <p:sp>
        <p:nvSpPr>
          <p:cNvPr id="3" name="2 Marcador de contenido"/>
          <p:cNvSpPr>
            <a:spLocks noGrp="1"/>
          </p:cNvSpPr>
          <p:nvPr>
            <p:ph idx="1"/>
          </p:nvPr>
        </p:nvSpPr>
        <p:spPr>
          <a:xfrm>
            <a:off x="1415480" y="2132856"/>
            <a:ext cx="9865096" cy="4248472"/>
          </a:xfrm>
        </p:spPr>
        <p:txBody>
          <a:bodyPr>
            <a:normAutofit/>
          </a:bodyPr>
          <a:lstStyle/>
          <a:p>
            <a:r>
              <a:rPr lang="es-CO" dirty="0" smtClean="0"/>
              <a:t>Tampoco recae únicamente sobre el pastor ordenado la responsabilidad de salir a cumplir la comisión evangélica. Todo el que ha recibido a Cristo está llamado a trabajar por la salvación de sus prójimos.</a:t>
            </a:r>
            <a:r>
              <a:rPr lang="es-CO" i="1" dirty="0" smtClean="0"/>
              <a:t> (Los hechos de los apóstoles, </a:t>
            </a:r>
            <a:r>
              <a:rPr lang="es-CO" dirty="0" smtClean="0"/>
              <a:t>cap. 11, p. 85).</a:t>
            </a:r>
          </a:p>
          <a:p>
            <a:r>
              <a:rPr lang="es-CO" dirty="0" smtClean="0"/>
              <a:t>Se podía realizar una gran obra en el sentido de traer almas al conocimiento de la verdad [...]. En cada pueblo, ciudad y aldea hay personas que abrazarían la verdad si ésta les fuera presentada en forma juiciosa.</a:t>
            </a:r>
            <a:r>
              <a:rPr lang="es-CO" i="1" dirty="0" smtClean="0"/>
              <a:t> (Testimonios para la iglesia, </a:t>
            </a:r>
            <a:r>
              <a:rPr lang="es-CO" dirty="0" smtClean="0"/>
              <a:t>t. 2, p. 103).</a:t>
            </a:r>
          </a:p>
          <a:p>
            <a:pPr marL="0" indent="0">
              <a:buNone/>
            </a:pPr>
            <a:endParaRPr lang="es-CO"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Consejos para la ganancia de almas</a:t>
            </a:r>
          </a:p>
        </p:txBody>
      </p:sp>
      <p:sp>
        <p:nvSpPr>
          <p:cNvPr id="3" name="2 Marcador de contenido"/>
          <p:cNvSpPr>
            <a:spLocks noGrp="1"/>
          </p:cNvSpPr>
          <p:nvPr>
            <p:ph idx="1"/>
          </p:nvPr>
        </p:nvSpPr>
        <p:spPr>
          <a:xfrm>
            <a:off x="1199456" y="2348880"/>
            <a:ext cx="9937104" cy="4248472"/>
          </a:xfrm>
        </p:spPr>
        <p:txBody>
          <a:bodyPr>
            <a:normAutofit/>
          </a:bodyPr>
          <a:lstStyle/>
          <a:p>
            <a:r>
              <a:rPr lang="es-CO" dirty="0" smtClean="0"/>
              <a:t>Vi focos de luz que brillaban desde las ciudades y los pueblos, en las montañas y los llanos. La Palabra de Dios era obedecida, y como resultado, en cada ciudad y cada pueblo se levantaban monumentos a su gloria.</a:t>
            </a:r>
            <a:r>
              <a:rPr lang="es-CO" i="1" dirty="0" smtClean="0"/>
              <a:t> (Ibíd.,</a:t>
            </a:r>
            <a:r>
              <a:rPr lang="es-CO" dirty="0" smtClean="0"/>
              <a:t> t. 9, p. 24).</a:t>
            </a:r>
          </a:p>
          <a:p>
            <a:r>
              <a:rPr lang="es-CO" dirty="0" smtClean="0"/>
              <a:t>La verdad que no se practica, que no se comunica, pierde su poder vivificante, su fuerza curativa. Su beneficio no puede conservarse sino compartiéndolo.</a:t>
            </a:r>
            <a:r>
              <a:rPr lang="es-CO" i="1" dirty="0" smtClean="0"/>
              <a:t>(El ministerio de curación,</a:t>
            </a:r>
            <a:r>
              <a:rPr lang="es-CO" dirty="0" smtClean="0"/>
              <a:t> p. 107).</a:t>
            </a:r>
          </a:p>
          <a:p>
            <a:pPr marL="0" indent="0">
              <a:buNone/>
            </a:pPr>
            <a:endParaRPr lang="es-CO"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¿Quiénes pueden asistir a la Escuela Sabática filial?</a:t>
            </a:r>
          </a:p>
        </p:txBody>
      </p:sp>
      <p:sp>
        <p:nvSpPr>
          <p:cNvPr id="3" name="2 Marcador de contenido"/>
          <p:cNvSpPr>
            <a:spLocks noGrp="1"/>
          </p:cNvSpPr>
          <p:nvPr>
            <p:ph idx="1"/>
          </p:nvPr>
        </p:nvSpPr>
        <p:spPr>
          <a:xfrm>
            <a:off x="1703512" y="1988840"/>
            <a:ext cx="9793088" cy="4248472"/>
          </a:xfrm>
        </p:spPr>
        <p:txBody>
          <a:bodyPr>
            <a:normAutofit/>
          </a:bodyPr>
          <a:lstStyle/>
          <a:p>
            <a:pPr marL="0" indent="0">
              <a:buNone/>
            </a:pPr>
            <a:r>
              <a:rPr lang="es-CO" dirty="0" smtClean="0"/>
              <a:t>Al examinar los contactos que podemos hacer nos daremos cuenta de que existe un amplio espectro de personas que podrían estar interesadas. Entre ellas tenemos a:</a:t>
            </a:r>
          </a:p>
          <a:p>
            <a:pPr lvl="0"/>
            <a:r>
              <a:rPr lang="es-CO" dirty="0" smtClean="0"/>
              <a:t>Miembros de la iglesia que no participan activamente en la Escuela Sabática.</a:t>
            </a:r>
          </a:p>
          <a:p>
            <a:pPr lvl="0"/>
            <a:r>
              <a:rPr lang="es-CO" dirty="0" smtClean="0"/>
              <a:t>Ex miembros de la Iglesia Adventista.</a:t>
            </a:r>
          </a:p>
          <a:p>
            <a:r>
              <a:rPr lang="es-ES_tradnl" dirty="0" smtClean="0"/>
              <a:t>Padres</a:t>
            </a:r>
            <a:r>
              <a:rPr lang="es-CO" dirty="0" smtClean="0"/>
              <a:t> no adventistas que tienen sus niños en la Escuela Sabática, o en la escuela adventista.</a:t>
            </a:r>
          </a:p>
          <a:p>
            <a:pPr lvl="0"/>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¿Quiénes pueden asistir a la Escuela Sabática filial?</a:t>
            </a:r>
          </a:p>
        </p:txBody>
      </p:sp>
      <p:sp>
        <p:nvSpPr>
          <p:cNvPr id="3" name="2 Marcador de contenido"/>
          <p:cNvSpPr>
            <a:spLocks noGrp="1"/>
          </p:cNvSpPr>
          <p:nvPr>
            <p:ph idx="1"/>
          </p:nvPr>
        </p:nvSpPr>
        <p:spPr>
          <a:xfrm>
            <a:off x="1343472" y="2348880"/>
            <a:ext cx="10081120" cy="4248472"/>
          </a:xfrm>
        </p:spPr>
        <p:txBody>
          <a:bodyPr>
            <a:normAutofit/>
          </a:bodyPr>
          <a:lstStyle/>
          <a:p>
            <a:pPr lvl="0"/>
            <a:r>
              <a:rPr lang="es-CO" dirty="0" smtClean="0"/>
              <a:t>Personas que visitan la iglesia.</a:t>
            </a:r>
          </a:p>
          <a:p>
            <a:pPr lvl="0"/>
            <a:r>
              <a:rPr lang="es-CO" dirty="0" smtClean="0"/>
              <a:t>Niños que se muestran interesados después de asistir a la Escuela Bíblica de Vacaciones.</a:t>
            </a:r>
          </a:p>
          <a:p>
            <a:pPr lvl="0"/>
            <a:r>
              <a:rPr lang="es-CO" dirty="0" smtClean="0"/>
              <a:t>Nuestros vecinos y amigos.</a:t>
            </a:r>
          </a:p>
          <a:p>
            <a:pPr lvl="0"/>
            <a:r>
              <a:rPr lang="es-CO" dirty="0" smtClean="0"/>
              <a:t>Nuestros familiares.</a:t>
            </a:r>
          </a:p>
          <a:p>
            <a:pPr lvl="0"/>
            <a:r>
              <a:rPr lang="es-CO" dirty="0" smtClean="0"/>
              <a:t>Los que responden a encuestas realizadas en los hogares.</a:t>
            </a:r>
          </a:p>
          <a:p>
            <a:pPr lvl="0"/>
            <a:r>
              <a:rPr lang="es-CO" dirty="0" smtClean="0"/>
              <a:t>Los que se han interesado gracias a la literatura de evangelización.</a:t>
            </a:r>
          </a:p>
          <a:p>
            <a:pPr lvl="0"/>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¿Quiénes pueden asistir a la Escuela Sabática filial?</a:t>
            </a:r>
          </a:p>
        </p:txBody>
      </p:sp>
      <p:sp>
        <p:nvSpPr>
          <p:cNvPr id="3" name="2 Marcador de contenido"/>
          <p:cNvSpPr>
            <a:spLocks noGrp="1"/>
          </p:cNvSpPr>
          <p:nvPr>
            <p:ph idx="1"/>
          </p:nvPr>
        </p:nvSpPr>
        <p:spPr>
          <a:xfrm>
            <a:off x="1343472" y="2609528"/>
            <a:ext cx="9793088" cy="3555776"/>
          </a:xfrm>
        </p:spPr>
        <p:txBody>
          <a:bodyPr>
            <a:normAutofit/>
          </a:bodyPr>
          <a:lstStyle/>
          <a:p>
            <a:pPr lvl="0"/>
            <a:r>
              <a:rPr lang="es-CO" dirty="0" smtClean="0"/>
              <a:t>Los interesados gracias a algún programa de radio o televisión patrocinado por la iglesia.</a:t>
            </a:r>
          </a:p>
          <a:p>
            <a:pPr lvl="0"/>
            <a:r>
              <a:rPr lang="es-CO" dirty="0" smtClean="0"/>
              <a:t>Los enfermos.</a:t>
            </a:r>
          </a:p>
          <a:p>
            <a:pPr lvl="0"/>
            <a:r>
              <a:rPr lang="es-CO" dirty="0" smtClean="0"/>
              <a:t>Los que asisten a las reuniones evangelizadoras.</a:t>
            </a:r>
          </a:p>
          <a:p>
            <a:pPr lvl="0"/>
            <a:r>
              <a:rPr lang="es-CO" dirty="0" smtClean="0"/>
              <a:t>Los que se benefician de los servicios comunitarios.</a:t>
            </a:r>
          </a:p>
          <a:p>
            <a:r>
              <a:rPr lang="es-ES_tradnl" dirty="0" smtClean="0"/>
              <a:t>Los que guardan prisión.</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¿Quiénes pueden asistir a la Escuela Sabática filial?</a:t>
            </a:r>
          </a:p>
        </p:txBody>
      </p:sp>
      <p:sp>
        <p:nvSpPr>
          <p:cNvPr id="3" name="2 Marcador de contenido"/>
          <p:cNvSpPr>
            <a:spLocks noGrp="1"/>
          </p:cNvSpPr>
          <p:nvPr>
            <p:ph idx="1"/>
          </p:nvPr>
        </p:nvSpPr>
        <p:spPr>
          <a:xfrm>
            <a:off x="1631504" y="2609528"/>
            <a:ext cx="9577064" cy="3555776"/>
          </a:xfrm>
        </p:spPr>
        <p:txBody>
          <a:bodyPr>
            <a:normAutofit/>
          </a:bodyPr>
          <a:lstStyle/>
          <a:p>
            <a:pPr lvl="0"/>
            <a:r>
              <a:rPr lang="es-CO" dirty="0" smtClean="0"/>
              <a:t>Los residentes en asilos de ancianos.</a:t>
            </a:r>
          </a:p>
          <a:p>
            <a:pPr lvl="0"/>
            <a:r>
              <a:rPr lang="es-CO" dirty="0" smtClean="0"/>
              <a:t>Los comerciantes y profesionales de la comunidad.</a:t>
            </a:r>
          </a:p>
          <a:p>
            <a:pPr lvl="0"/>
            <a:r>
              <a:rPr lang="es-CO" dirty="0" smtClean="0"/>
              <a:t>Los que alguna vez asistieron a la Escuela Sabática o a la Escuela Bíblica de Vacaciones.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organización de las escuelas sabáticas filiales</a:t>
            </a:r>
          </a:p>
        </p:txBody>
      </p:sp>
      <p:sp>
        <p:nvSpPr>
          <p:cNvPr id="3" name="2 Marcador de contenido"/>
          <p:cNvSpPr>
            <a:spLocks noGrp="1"/>
          </p:cNvSpPr>
          <p:nvPr>
            <p:ph idx="1"/>
          </p:nvPr>
        </p:nvSpPr>
        <p:spPr>
          <a:xfrm>
            <a:off x="1487488" y="2609528"/>
            <a:ext cx="9505056" cy="3555776"/>
          </a:xfrm>
        </p:spPr>
        <p:txBody>
          <a:bodyPr>
            <a:normAutofit/>
          </a:bodyPr>
          <a:lstStyle/>
          <a:p>
            <a:pPr marL="0" indent="0">
              <a:buNone/>
            </a:pPr>
            <a:r>
              <a:rPr lang="es-CO" dirty="0" smtClean="0"/>
              <a:t>Cualquier director, maestro o miembro de la Escuela Sabática puede ser inspirado por el Espíritu Santo para establecer una Escuela Sabática filial. Muchas veces este interés surge como una respuesta espontánea a la Escuela Bíblica de Vacaciones o a cualquier otra actividad dirigida a los niños, jóvenes o adultos.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organización de las escuelas sabáticas filiales</a:t>
            </a:r>
          </a:p>
        </p:txBody>
      </p:sp>
      <p:sp>
        <p:nvSpPr>
          <p:cNvPr id="3" name="2 Marcador de contenido"/>
          <p:cNvSpPr>
            <a:spLocks noGrp="1"/>
          </p:cNvSpPr>
          <p:nvPr>
            <p:ph idx="1"/>
          </p:nvPr>
        </p:nvSpPr>
        <p:spPr>
          <a:xfrm>
            <a:off x="1127448" y="2204864"/>
            <a:ext cx="9433048" cy="3555776"/>
          </a:xfrm>
        </p:spPr>
        <p:txBody>
          <a:bodyPr>
            <a:normAutofit/>
          </a:bodyPr>
          <a:lstStyle/>
          <a:p>
            <a:pPr marL="0" indent="0">
              <a:buNone/>
            </a:pPr>
            <a:r>
              <a:rPr lang="es-CO" dirty="0" smtClean="0"/>
              <a:t>Si el interés es evidente, podría comenzarse con una reunión informal en la que se enseña una historia o lección bíblica utilizando material audiovisual. A medida que vaya creciendo el interés se puede establecer un horario fijo semanal, aprovechando otras herramientas como métodos de tes­tificación efectivos.</a:t>
            </a:r>
          </a:p>
          <a:p>
            <a:pPr marL="0" indent="0">
              <a:buNone/>
            </a:pPr>
            <a:r>
              <a:rPr lang="es-CO" dirty="0" smtClean="0"/>
              <a:t>Entre ellas se encuentran:</a:t>
            </a:r>
          </a:p>
          <a:p>
            <a:pPr lvl="0"/>
            <a:r>
              <a:rPr lang="es-CO" dirty="0" smtClean="0"/>
              <a:t>La narración de historias para los niños.</a:t>
            </a:r>
          </a:p>
          <a:p>
            <a:pPr marL="0" indent="0">
              <a:buNone/>
            </a:pPr>
            <a:endParaRPr lang="es-CO"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organización de las escuelas sabáticas filiales</a:t>
            </a:r>
          </a:p>
        </p:txBody>
      </p:sp>
      <p:sp>
        <p:nvSpPr>
          <p:cNvPr id="3" name="2 Marcador de contenido"/>
          <p:cNvSpPr>
            <a:spLocks noGrp="1"/>
          </p:cNvSpPr>
          <p:nvPr>
            <p:ph idx="1"/>
          </p:nvPr>
        </p:nvSpPr>
        <p:spPr>
          <a:xfrm>
            <a:off x="1271464" y="2609528"/>
            <a:ext cx="10225136" cy="3555776"/>
          </a:xfrm>
        </p:spPr>
        <p:txBody>
          <a:bodyPr>
            <a:normAutofit/>
          </a:bodyPr>
          <a:lstStyle/>
          <a:p>
            <a:pPr lvl="0"/>
            <a:r>
              <a:rPr lang="es-CO" dirty="0" smtClean="0"/>
              <a:t>Plan para estudiar y subrayar la Biblia.</a:t>
            </a:r>
          </a:p>
          <a:p>
            <a:pPr lvl="0"/>
            <a:r>
              <a:rPr lang="es-CO" dirty="0" smtClean="0"/>
              <a:t>Discusiones en grupo.</a:t>
            </a:r>
          </a:p>
          <a:p>
            <a:pPr lvl="0"/>
            <a:r>
              <a:rPr lang="es-CO" dirty="0" smtClean="0"/>
              <a:t>Festivales de canto cristianos.</a:t>
            </a:r>
          </a:p>
          <a:p>
            <a:pPr lvl="0"/>
            <a:r>
              <a:rPr lang="es-CO" dirty="0" smtClean="0"/>
              <a:t>Programas para adultos presentados durante la Escuela Bíblica de Vacaciones.</a:t>
            </a:r>
          </a:p>
          <a:p>
            <a:pPr lvl="0"/>
            <a:r>
              <a:rPr lang="es-CO" dirty="0" smtClean="0"/>
              <a:t>Llevar a la Escuela Sabática a miembros que esté incapacitados o convalecientes.</a:t>
            </a:r>
          </a:p>
          <a:p>
            <a:pPr marL="0" indent="0">
              <a:buNone/>
            </a:pPr>
            <a:endParaRPr lang="es-CO"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organización de las escuelas sabáticas filiales</a:t>
            </a:r>
          </a:p>
        </p:txBody>
      </p:sp>
      <p:sp>
        <p:nvSpPr>
          <p:cNvPr id="3" name="2 Marcador de contenido"/>
          <p:cNvSpPr>
            <a:spLocks noGrp="1"/>
          </p:cNvSpPr>
          <p:nvPr>
            <p:ph idx="1"/>
          </p:nvPr>
        </p:nvSpPr>
        <p:spPr>
          <a:xfrm>
            <a:off x="1055440" y="2609528"/>
            <a:ext cx="9289032" cy="3555776"/>
          </a:xfrm>
        </p:spPr>
        <p:txBody>
          <a:bodyPr>
            <a:normAutofit/>
          </a:bodyPr>
          <a:lstStyle/>
          <a:p>
            <a:pPr lvl="0"/>
            <a:r>
              <a:rPr lang="es-CO" dirty="0" smtClean="0"/>
              <a:t>Involucrar a los ex miembros en los programas de la Escuela Sabática.</a:t>
            </a:r>
          </a:p>
          <a:p>
            <a:pPr lvl="0"/>
            <a:r>
              <a:rPr lang="es-CO" dirty="0" smtClean="0"/>
              <a:t>Darle continuidad a la Escuela Bíblica de Vacaciones.</a:t>
            </a:r>
          </a:p>
          <a:p>
            <a:pPr marL="0" indent="0">
              <a:buNone/>
            </a:pPr>
            <a:r>
              <a:rPr lang="es-CO" dirty="0" smtClean="0"/>
              <a:t>Si la Escuela Sabática filial requiere un comienzo más formal, podrían presentarse planes específicos a la junta de la Escuela Sabática y coordinar el proyecto con las demás actividades de evangelización de la iglesia. </a:t>
            </a:r>
          </a:p>
          <a:p>
            <a:pPr marL="0" indent="0">
              <a:buNone/>
            </a:pPr>
            <a:endParaRPr lang="es-CO"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636631" y="2636912"/>
            <a:ext cx="8931977" cy="1143000"/>
          </a:xfrm>
        </p:spPr>
        <p:txBody>
          <a:bodyPr/>
          <a:lstStyle/>
          <a:p>
            <a:r>
              <a:rPr lang="es-CO" dirty="0" smtClean="0"/>
              <a:t>Organizando las escuelas sabáticas filiales</a:t>
            </a:r>
            <a:endParaRPr lang="es-CO" dirty="0"/>
          </a:p>
        </p:txBody>
      </p:sp>
      <p:sp>
        <p:nvSpPr>
          <p:cNvPr id="3" name="Rectángulo 2"/>
          <p:cNvSpPr/>
          <p:nvPr/>
        </p:nvSpPr>
        <p:spPr>
          <a:xfrm>
            <a:off x="-21654" y="0"/>
            <a:ext cx="2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o 4"/>
          <p:cNvGrpSpPr/>
          <p:nvPr/>
        </p:nvGrpSpPr>
        <p:grpSpPr>
          <a:xfrm>
            <a:off x="225884" y="2424550"/>
            <a:ext cx="2088232" cy="2008899"/>
            <a:chOff x="544680" y="233110"/>
            <a:chExt cx="1381078" cy="1347628"/>
          </a:xfrm>
        </p:grpSpPr>
        <p:sp>
          <p:nvSpPr>
            <p:cNvPr id="6" name="Elipse 5"/>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organización de las escuelas sabáticas filiales</a:t>
            </a:r>
          </a:p>
        </p:txBody>
      </p:sp>
      <p:sp>
        <p:nvSpPr>
          <p:cNvPr id="3" name="2 Marcador de contenido"/>
          <p:cNvSpPr>
            <a:spLocks noGrp="1"/>
          </p:cNvSpPr>
          <p:nvPr>
            <p:ph idx="1"/>
          </p:nvPr>
        </p:nvSpPr>
        <p:spPr>
          <a:xfrm>
            <a:off x="1055440" y="2060848"/>
            <a:ext cx="10297144" cy="4176464"/>
          </a:xfrm>
        </p:spPr>
        <p:txBody>
          <a:bodyPr>
            <a:normAutofit/>
          </a:bodyPr>
          <a:lstStyle/>
          <a:p>
            <a:pPr marL="0" indent="0">
              <a:buNone/>
            </a:pPr>
            <a:r>
              <a:rPr lang="es-CO" dirty="0" smtClean="0"/>
              <a:t>Cuando el plan sea aprobado, deben seguirse los siguientes pasos:</a:t>
            </a:r>
          </a:p>
          <a:p>
            <a:pPr lvl="0"/>
            <a:r>
              <a:rPr lang="es-CO" dirty="0" smtClean="0"/>
              <a:t>Reclutar directores, maestros, músicos y el resto del personal que se necesite.</a:t>
            </a:r>
          </a:p>
          <a:p>
            <a:pPr lvl="0"/>
            <a:r>
              <a:rPr lang="es-CO" dirty="0" smtClean="0"/>
              <a:t>Estudiar el territorio para escoger la ubicación.</a:t>
            </a:r>
          </a:p>
          <a:p>
            <a:pPr lvl="0"/>
            <a:r>
              <a:rPr lang="es-CO" dirty="0" smtClean="0"/>
              <a:t>Decidir la fecha y la hora más apropiada para los interesados.</a:t>
            </a:r>
          </a:p>
          <a:p>
            <a:pPr lvl="0"/>
            <a:r>
              <a:rPr lang="es-CO" dirty="0" smtClean="0"/>
              <a:t>Promover un plan en la iglesia para reclutar personal y recaudar recursos financieros.</a:t>
            </a:r>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 organización de las escuelas sabáticas filiales</a:t>
            </a:r>
          </a:p>
        </p:txBody>
      </p:sp>
      <p:sp>
        <p:nvSpPr>
          <p:cNvPr id="3" name="2 Marcador de contenido"/>
          <p:cNvSpPr>
            <a:spLocks noGrp="1"/>
          </p:cNvSpPr>
          <p:nvPr>
            <p:ph idx="1"/>
          </p:nvPr>
        </p:nvSpPr>
        <p:spPr>
          <a:xfrm>
            <a:off x="1415480" y="2681536"/>
            <a:ext cx="9793088" cy="3339752"/>
          </a:xfrm>
        </p:spPr>
        <p:txBody>
          <a:bodyPr>
            <a:normAutofit/>
          </a:bodyPr>
          <a:lstStyle/>
          <a:p>
            <a:pPr lvl="0"/>
            <a:r>
              <a:rPr lang="es-CO" dirty="0" smtClean="0"/>
              <a:t>Asegurar el suministro de materiales para las clases y los programas.</a:t>
            </a:r>
          </a:p>
          <a:p>
            <a:pPr lvl="0"/>
            <a:r>
              <a:rPr lang="es-CO" dirty="0" smtClean="0"/>
              <a:t>Preparar anuncios e invitaciones.</a:t>
            </a:r>
          </a:p>
          <a:p>
            <a:pPr lvl="0"/>
            <a:r>
              <a:rPr lang="es-CO" dirty="0" smtClean="0"/>
              <a:t>Establecer un programa de visitas personales efectivo.</a:t>
            </a:r>
          </a:p>
          <a:p>
            <a:pPr lvl="0"/>
            <a:r>
              <a:rPr lang="es-CO" dirty="0" smtClean="0"/>
              <a:t>Preparar un programa interesante.</a:t>
            </a:r>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Donde establecer la Escuela Sabática filial</a:t>
            </a:r>
          </a:p>
        </p:txBody>
      </p:sp>
      <p:sp>
        <p:nvSpPr>
          <p:cNvPr id="3" name="2 Marcador de contenido"/>
          <p:cNvSpPr>
            <a:spLocks noGrp="1"/>
          </p:cNvSpPr>
          <p:nvPr>
            <p:ph idx="1"/>
          </p:nvPr>
        </p:nvSpPr>
        <p:spPr>
          <a:xfrm>
            <a:off x="1055440" y="2681536"/>
            <a:ext cx="9289032" cy="3555776"/>
          </a:xfrm>
        </p:spPr>
        <p:txBody>
          <a:bodyPr>
            <a:normAutofit/>
          </a:bodyPr>
          <a:lstStyle/>
          <a:p>
            <a:pPr marL="0" indent="0">
              <a:buNone/>
            </a:pPr>
            <a:r>
              <a:rPr lang="es-CO" dirty="0" smtClean="0"/>
              <a:t>El tipo y tamaño de la Escuela Sabática filial propuesta, ayudará a determinar la ubicación de la misma. Debe tomarse en cuenta si existen medios de transporte, así como si hay un es­pacio adecuado, baños funcionales, y otros.</a:t>
            </a:r>
            <a:r>
              <a:rPr lang="es-ES_tradnl" dirty="0" smtClean="0"/>
              <a:t>Si el número de asistentes aumenta, podría ser necesario cambiarse a un lugar más amplio.</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Donde establecer la Escuela Sabática filial</a:t>
            </a:r>
          </a:p>
        </p:txBody>
      </p:sp>
      <p:sp>
        <p:nvSpPr>
          <p:cNvPr id="3" name="2 Marcador de contenido"/>
          <p:cNvSpPr>
            <a:spLocks noGrp="1"/>
          </p:cNvSpPr>
          <p:nvPr>
            <p:ph idx="1"/>
          </p:nvPr>
        </p:nvSpPr>
        <p:spPr>
          <a:xfrm>
            <a:off x="1487488" y="2276872"/>
            <a:ext cx="9649072" cy="3915816"/>
          </a:xfrm>
        </p:spPr>
        <p:txBody>
          <a:bodyPr>
            <a:normAutofit/>
          </a:bodyPr>
          <a:lstStyle/>
          <a:p>
            <a:pPr marL="0" indent="0">
              <a:buNone/>
            </a:pPr>
            <a:r>
              <a:rPr lang="es-ES_tradnl" dirty="0" smtClean="0"/>
              <a:t>Algunos lugares donde se podría establecer una Escuela Sabática filial son:</a:t>
            </a:r>
          </a:p>
          <a:p>
            <a:pPr lvl="0"/>
            <a:r>
              <a:rPr lang="es-CO" dirty="0" smtClean="0"/>
              <a:t>El hogar de un miembro de la iglesia.</a:t>
            </a:r>
          </a:p>
          <a:p>
            <a:pPr lvl="0"/>
            <a:r>
              <a:rPr lang="es-CO" dirty="0" smtClean="0"/>
              <a:t>El hogar de un miembro discapacitado, o que guarde cama.</a:t>
            </a:r>
          </a:p>
          <a:p>
            <a:pPr lvl="0"/>
            <a:r>
              <a:rPr lang="es-CO" dirty="0" smtClean="0"/>
              <a:t>El hogar de un vecino interesado.</a:t>
            </a:r>
          </a:p>
          <a:p>
            <a:r>
              <a:rPr lang="es-CO" dirty="0" smtClean="0"/>
              <a:t>El hogar de alguien interesado gracias a la Escuela Bíblica de Vacaciones, o en el estudio de la Biblia.</a:t>
            </a:r>
          </a:p>
          <a:p>
            <a:pPr lvl="0"/>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Donde establecer la Escuela Sabática filial</a:t>
            </a:r>
          </a:p>
        </p:txBody>
      </p:sp>
      <p:sp>
        <p:nvSpPr>
          <p:cNvPr id="3" name="2 Marcador de contenido"/>
          <p:cNvSpPr>
            <a:spLocks noGrp="1"/>
          </p:cNvSpPr>
          <p:nvPr>
            <p:ph idx="1"/>
          </p:nvPr>
        </p:nvSpPr>
        <p:spPr>
          <a:xfrm>
            <a:off x="1487488" y="2492896"/>
            <a:ext cx="9577064" cy="3915816"/>
          </a:xfrm>
        </p:spPr>
        <p:txBody>
          <a:bodyPr>
            <a:normAutofit/>
          </a:bodyPr>
          <a:lstStyle/>
          <a:p>
            <a:pPr lvl="0"/>
            <a:r>
              <a:rPr lang="es-CO" dirty="0" smtClean="0"/>
              <a:t>Un salón escolar, o una sala de conferencias pequeña.</a:t>
            </a:r>
          </a:p>
          <a:p>
            <a:pPr lvl="0"/>
            <a:r>
              <a:rPr lang="es-CO" dirty="0" smtClean="0"/>
              <a:t>Una institución pública, como las oficinas municipales, la sede de un tribunal o una estación de bomberos.</a:t>
            </a:r>
          </a:p>
          <a:p>
            <a:pPr lvl="0"/>
            <a:r>
              <a:rPr lang="es-CO" dirty="0" smtClean="0"/>
              <a:t>Un local vacío, como una tienda, iglesia u oficina.</a:t>
            </a:r>
          </a:p>
          <a:p>
            <a:r>
              <a:rPr lang="es-ES_tradnl" dirty="0" smtClean="0"/>
              <a:t>Un asilo de ancianos.</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Donde establecer la Escuela Sabática filial</a:t>
            </a:r>
          </a:p>
        </p:txBody>
      </p:sp>
      <p:sp>
        <p:nvSpPr>
          <p:cNvPr id="3" name="2 Marcador de contenido"/>
          <p:cNvSpPr>
            <a:spLocks noGrp="1"/>
          </p:cNvSpPr>
          <p:nvPr>
            <p:ph idx="1"/>
          </p:nvPr>
        </p:nvSpPr>
        <p:spPr>
          <a:xfrm>
            <a:off x="1199456" y="2636912"/>
            <a:ext cx="10081120" cy="3915816"/>
          </a:xfrm>
        </p:spPr>
        <p:txBody>
          <a:bodyPr>
            <a:normAutofit/>
          </a:bodyPr>
          <a:lstStyle/>
          <a:p>
            <a:pPr lvl="0"/>
            <a:r>
              <a:rPr lang="es-CO" dirty="0" smtClean="0"/>
              <a:t>La cárcel local.</a:t>
            </a:r>
          </a:p>
          <a:p>
            <a:pPr lvl="0"/>
            <a:r>
              <a:rPr lang="es-CO" dirty="0" smtClean="0"/>
              <a:t>Un centro de juvenil, en asociaciones de jubilados o en cualquier otro centro comunitario de reuniones.</a:t>
            </a:r>
          </a:p>
          <a:p>
            <a:pPr lvl="0"/>
            <a:r>
              <a:rPr lang="es-CO" dirty="0" smtClean="0"/>
              <a:t>Al aire libre, si el clima y las condiciones lo permiten.</a:t>
            </a:r>
          </a:p>
          <a:p>
            <a:pPr marL="0" indent="0">
              <a:buNone/>
            </a:pPr>
            <a:endParaRPr lang="es-CO"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Mantengamos vivo el interés</a:t>
            </a:r>
          </a:p>
        </p:txBody>
      </p:sp>
      <p:sp>
        <p:nvSpPr>
          <p:cNvPr id="3" name="2 Marcador de contenido"/>
          <p:cNvSpPr>
            <a:spLocks noGrp="1"/>
          </p:cNvSpPr>
          <p:nvPr>
            <p:ph idx="1"/>
          </p:nvPr>
        </p:nvSpPr>
        <p:spPr>
          <a:xfrm>
            <a:off x="1127448" y="2348880"/>
            <a:ext cx="9217024" cy="3915816"/>
          </a:xfrm>
        </p:spPr>
        <p:txBody>
          <a:bodyPr>
            <a:normAutofit lnSpcReduction="10000"/>
          </a:bodyPr>
          <a:lstStyle/>
          <a:p>
            <a:pPr marL="0" indent="0">
              <a:buNone/>
            </a:pPr>
            <a:r>
              <a:rPr lang="es-CO" dirty="0" smtClean="0"/>
              <a:t>¿Qué ocurriría si en una Escuela Sabática filial el entusiasmo inicial se apaga, los miembros dejan de asistir o el interés se desvanece? Usted no debe rendirse ni desanimarse; sino dedicar tiempo a analizar lo sucedido, hacer los cambios necesarios y seguir adelante.</a:t>
            </a:r>
          </a:p>
          <a:p>
            <a:pPr lvl="0"/>
            <a:r>
              <a:rPr lang="es-CO" dirty="0" smtClean="0"/>
              <a:t>Cambie el lugar de reuniones, si es necesario.</a:t>
            </a:r>
          </a:p>
          <a:p>
            <a:r>
              <a:rPr lang="es-CO" dirty="0" smtClean="0"/>
              <a:t>Revise el programa para asegurarse de que sea interesante. Añada música y otros elementos atractivos.</a:t>
            </a:r>
          </a:p>
          <a:p>
            <a:pPr lvl="0"/>
            <a:endParaRPr lang="es-CO"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Mantengamos vivo el interés</a:t>
            </a:r>
          </a:p>
        </p:txBody>
      </p:sp>
      <p:sp>
        <p:nvSpPr>
          <p:cNvPr id="3" name="2 Marcador de contenido"/>
          <p:cNvSpPr>
            <a:spLocks noGrp="1"/>
          </p:cNvSpPr>
          <p:nvPr>
            <p:ph idx="1"/>
          </p:nvPr>
        </p:nvSpPr>
        <p:spPr>
          <a:xfrm>
            <a:off x="1487488" y="2636912"/>
            <a:ext cx="8856984" cy="3240360"/>
          </a:xfrm>
        </p:spPr>
        <p:txBody>
          <a:bodyPr>
            <a:normAutofit/>
          </a:bodyPr>
          <a:lstStyle/>
          <a:p>
            <a:pPr lvl="0"/>
            <a:r>
              <a:rPr lang="es-CO" dirty="0" smtClean="0"/>
              <a:t>Organice grupos que lo ayuden a visitar a los que dejaron de asistir.</a:t>
            </a:r>
          </a:p>
          <a:p>
            <a:pPr lvl="0"/>
            <a:r>
              <a:rPr lang="es-CO" dirty="0" smtClean="0"/>
              <a:t>Busque el apoyo y los consejos del pastor de su iglesia.</a:t>
            </a:r>
          </a:p>
          <a:p>
            <a:pPr lvl="0"/>
            <a:r>
              <a:rPr lang="es-CO" dirty="0" smtClean="0"/>
              <a:t>Solicite la dirección del Espíritu Santo en esta obra de evangelización.</a:t>
            </a:r>
          </a:p>
          <a:p>
            <a:pPr marL="0" indent="0">
              <a:buNone/>
            </a:pPr>
            <a:endParaRPr lang="es-CO"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Los programas</a:t>
            </a:r>
          </a:p>
        </p:txBody>
      </p:sp>
      <p:sp>
        <p:nvSpPr>
          <p:cNvPr id="3" name="2 Marcador de contenido"/>
          <p:cNvSpPr>
            <a:spLocks noGrp="1"/>
          </p:cNvSpPr>
          <p:nvPr>
            <p:ph idx="1"/>
          </p:nvPr>
        </p:nvSpPr>
        <p:spPr>
          <a:xfrm>
            <a:off x="1343472" y="2636912"/>
            <a:ext cx="9001000" cy="3240360"/>
          </a:xfrm>
        </p:spPr>
        <p:txBody>
          <a:bodyPr>
            <a:normAutofit/>
          </a:bodyPr>
          <a:lstStyle/>
          <a:p>
            <a:pPr marL="0" indent="0">
              <a:buNone/>
            </a:pPr>
            <a:r>
              <a:rPr lang="es-ES_tradnl" dirty="0" smtClean="0"/>
              <a:t>Cuando se trata de salvar a las almas perdidas, una o dos personas son suficientes para organizar una Escuela Sabática filial. Comience con un programa sencillo. Si el mismo es interesante, los alumnos invitarán a otras personas. Toda Escuela Sabática filial misionera debe tener como objetivo evangelizar, y su programa debe ajustarse a la edad y la experiencia de los asistentes.</a:t>
            </a:r>
            <a:endParaRPr lang="es-CO"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programa</a:t>
            </a:r>
          </a:p>
        </p:txBody>
      </p:sp>
      <p:sp>
        <p:nvSpPr>
          <p:cNvPr id="3" name="2 Marcador de contenido"/>
          <p:cNvSpPr>
            <a:spLocks noGrp="1"/>
          </p:cNvSpPr>
          <p:nvPr>
            <p:ph idx="1"/>
          </p:nvPr>
        </p:nvSpPr>
        <p:spPr>
          <a:xfrm>
            <a:off x="1415480" y="2636912"/>
            <a:ext cx="8928992" cy="3528392"/>
          </a:xfrm>
        </p:spPr>
        <p:txBody>
          <a:bodyPr>
            <a:normAutofit/>
          </a:bodyPr>
          <a:lstStyle/>
          <a:p>
            <a:r>
              <a:rPr lang="es-CO" dirty="0" smtClean="0"/>
              <a:t>Bienvenida.</a:t>
            </a:r>
          </a:p>
          <a:p>
            <a:r>
              <a:rPr lang="es-CO" dirty="0" smtClean="0"/>
              <a:t>Servicio de canto, o canto especial.</a:t>
            </a:r>
          </a:p>
          <a:p>
            <a:r>
              <a:rPr lang="es-CO" dirty="0" smtClean="0"/>
              <a:t>Oración.</a:t>
            </a:r>
          </a:p>
          <a:p>
            <a:r>
              <a:rPr lang="es-CO" dirty="0" smtClean="0"/>
              <a:t>Las Escuelas Sabáticas filiales.</a:t>
            </a:r>
          </a:p>
          <a:p>
            <a:r>
              <a:rPr lang="es-ES_tradnl" dirty="0" smtClean="0"/>
              <a:t>Estudio de la lección.</a:t>
            </a:r>
          </a:p>
          <a:p>
            <a:r>
              <a:rPr lang="es-ES_tradnl" dirty="0" smtClean="0"/>
              <a:t>Oración.</a:t>
            </a:r>
            <a:endParaRPr lang="es-CO"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Las escuelas sabáticas filiales</a:t>
            </a:r>
          </a:p>
        </p:txBody>
      </p:sp>
      <p:sp>
        <p:nvSpPr>
          <p:cNvPr id="3" name="2 Marcador de contenido"/>
          <p:cNvSpPr>
            <a:spLocks noGrp="1"/>
          </p:cNvSpPr>
          <p:nvPr>
            <p:ph idx="1"/>
          </p:nvPr>
        </p:nvSpPr>
        <p:spPr>
          <a:xfrm>
            <a:off x="1631504" y="2348880"/>
            <a:ext cx="9721080" cy="4248472"/>
          </a:xfrm>
        </p:spPr>
        <p:txBody>
          <a:bodyPr>
            <a:normAutofit/>
          </a:bodyPr>
          <a:lstStyle/>
          <a:p>
            <a:pPr marL="0" indent="0">
              <a:buNone/>
            </a:pPr>
            <a:r>
              <a:rPr lang="es-CO" dirty="0" smtClean="0"/>
              <a:t>Los miembros de las Escuelas Sabáticas pueden compartir su fe con amigos y vecinos mediante diferentes programas en todas partes del mundo. La Escuela Sabática no es solo una ocasión para confraternizar y estudiar, sino que representa también una oportunidad para alcanzar de manera efectiva a quienes nos rodean.</a:t>
            </a:r>
          </a:p>
          <a:p>
            <a:pPr marL="0" indent="0">
              <a:buNone/>
            </a:pPr>
            <a:endParaRPr lang="es-CO"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programa para los niños</a:t>
            </a:r>
          </a:p>
        </p:txBody>
      </p:sp>
      <p:sp>
        <p:nvSpPr>
          <p:cNvPr id="3" name="2 Marcador de contenido"/>
          <p:cNvSpPr>
            <a:spLocks noGrp="1"/>
          </p:cNvSpPr>
          <p:nvPr>
            <p:ph idx="1"/>
          </p:nvPr>
        </p:nvSpPr>
        <p:spPr>
          <a:xfrm>
            <a:off x="983432" y="1988840"/>
            <a:ext cx="9361040" cy="4392488"/>
          </a:xfrm>
        </p:spPr>
        <p:txBody>
          <a:bodyPr>
            <a:normAutofit/>
          </a:bodyPr>
          <a:lstStyle/>
          <a:p>
            <a:pPr>
              <a:buNone/>
            </a:pPr>
            <a:r>
              <a:rPr lang="es-CO" dirty="0" smtClean="0"/>
              <a:t>Sugerencias generales:</a:t>
            </a:r>
          </a:p>
          <a:p>
            <a:pPr lvl="0"/>
            <a:r>
              <a:rPr lang="es-CO" dirty="0" smtClean="0"/>
              <a:t>Los programas para los niños no deben durar más de una hora.</a:t>
            </a:r>
          </a:p>
          <a:p>
            <a:pPr lvl="0"/>
            <a:r>
              <a:rPr lang="es-CO" dirty="0" smtClean="0"/>
              <a:t>Haga uso de buena música y planifique actividades en las que puedan participar los niños.</a:t>
            </a:r>
          </a:p>
          <a:p>
            <a:pPr lvl="0"/>
            <a:r>
              <a:rPr lang="es-CO" dirty="0" smtClean="0"/>
              <a:t>Si se les pide que respondan preguntas, el nivel de dificul­tad debe estar basado en la edad y la experiencia del niño.</a:t>
            </a:r>
          </a:p>
          <a:p>
            <a:pPr lvl="0"/>
            <a:r>
              <a:rPr lang="es-CO" dirty="0" smtClean="0"/>
              <a:t>Divida a los niños en grupos pequeños para la lección.</a:t>
            </a:r>
          </a:p>
          <a:p>
            <a:pPr>
              <a:buNone/>
            </a:pPr>
            <a:endParaRPr lang="es-CO"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programa para los niños</a:t>
            </a:r>
          </a:p>
        </p:txBody>
      </p:sp>
      <p:sp>
        <p:nvSpPr>
          <p:cNvPr id="3" name="2 Marcador de contenido"/>
          <p:cNvSpPr>
            <a:spLocks noGrp="1"/>
          </p:cNvSpPr>
          <p:nvPr>
            <p:ph idx="1"/>
          </p:nvPr>
        </p:nvSpPr>
        <p:spPr>
          <a:xfrm>
            <a:off x="983432" y="2204864"/>
            <a:ext cx="9361040" cy="4248472"/>
          </a:xfrm>
        </p:spPr>
        <p:txBody>
          <a:bodyPr>
            <a:normAutofit lnSpcReduction="10000"/>
          </a:bodyPr>
          <a:lstStyle/>
          <a:p>
            <a:pPr lvl="0"/>
            <a:r>
              <a:rPr lang="es-CO" dirty="0" smtClean="0"/>
              <a:t>Use actividades y ejemplos prácticos que refuercen el aprendizaje de las verdades bíblicas.</a:t>
            </a:r>
          </a:p>
          <a:p>
            <a:pPr lvl="0"/>
            <a:r>
              <a:rPr lang="es-CO" dirty="0" smtClean="0"/>
              <a:t>Cuente con suficiente material, de manera que cada niño pueda llevarse algo a casa.</a:t>
            </a:r>
          </a:p>
          <a:p>
            <a:pPr lvl="0"/>
            <a:r>
              <a:rPr lang="es-CO" dirty="0" smtClean="0"/>
              <a:t>Organice de manera periódica un programa para los padres, dirigido por los niños.</a:t>
            </a:r>
          </a:p>
          <a:p>
            <a:pPr lvl="0"/>
            <a:r>
              <a:rPr lang="es-CO" dirty="0" smtClean="0"/>
              <a:t>Utilice historias bíblicas que edifiquen el carácter.</a:t>
            </a:r>
          </a:p>
          <a:p>
            <a:pPr lvl="0"/>
            <a:r>
              <a:rPr lang="es-CO" dirty="0" smtClean="0"/>
              <a:t>Concéntrese ante todo en que los niños conozcan a Jesús y lo acepten, antes de enseñarles doctrinas más profundas.</a:t>
            </a:r>
          </a:p>
          <a:p>
            <a:pPr>
              <a:buNone/>
            </a:pPr>
            <a:endParaRPr lang="es-CO"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Sugerencias de un programa</a:t>
            </a:r>
          </a:p>
        </p:txBody>
      </p:sp>
      <p:sp>
        <p:nvSpPr>
          <p:cNvPr id="3" name="2 Marcador de contenido"/>
          <p:cNvSpPr>
            <a:spLocks noGrp="1"/>
          </p:cNvSpPr>
          <p:nvPr>
            <p:ph idx="1"/>
          </p:nvPr>
        </p:nvSpPr>
        <p:spPr>
          <a:xfrm>
            <a:off x="1343472" y="2204864"/>
            <a:ext cx="9001000" cy="4248472"/>
          </a:xfrm>
        </p:spPr>
        <p:txBody>
          <a:bodyPr>
            <a:normAutofit lnSpcReduction="10000"/>
          </a:bodyPr>
          <a:lstStyle/>
          <a:p>
            <a:r>
              <a:rPr lang="es-CO" dirty="0" smtClean="0"/>
              <a:t>Servicio de canto (incluya coritos y videos).</a:t>
            </a:r>
          </a:p>
          <a:p>
            <a:r>
              <a:rPr lang="es-CO" dirty="0" smtClean="0"/>
              <a:t>Oración.</a:t>
            </a:r>
          </a:p>
          <a:p>
            <a:r>
              <a:rPr lang="es-CO" dirty="0" smtClean="0"/>
              <a:t>Las Escuelas Sabáticas filiales.</a:t>
            </a:r>
          </a:p>
          <a:p>
            <a:r>
              <a:rPr lang="es-ES_tradnl" dirty="0" smtClean="0"/>
              <a:t>Charla devocional de dos minutos. (Puede ser acerca de la oración, del estudio de la Biblia, de la reverencia, y otros).</a:t>
            </a:r>
          </a:p>
          <a:p>
            <a:r>
              <a:rPr lang="es-CO" dirty="0" smtClean="0"/>
              <a:t>Canto especial</a:t>
            </a:r>
          </a:p>
          <a:p>
            <a:r>
              <a:rPr lang="es-CO" dirty="0" smtClean="0"/>
              <a:t>Momento dedicado a la naturaleza, o narración de una historia (utilice objetos o ilustraciones)</a:t>
            </a:r>
          </a:p>
          <a:p>
            <a:endParaRPr lang="es-CO" dirty="0" smtClean="0"/>
          </a:p>
          <a:p>
            <a:endParaRPr lang="es-CO"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Sugerencias de un programa</a:t>
            </a:r>
          </a:p>
        </p:txBody>
      </p:sp>
      <p:sp>
        <p:nvSpPr>
          <p:cNvPr id="3" name="2 Marcador de contenido"/>
          <p:cNvSpPr>
            <a:spLocks noGrp="1"/>
          </p:cNvSpPr>
          <p:nvPr>
            <p:ph idx="1"/>
          </p:nvPr>
        </p:nvSpPr>
        <p:spPr>
          <a:xfrm>
            <a:off x="1631504" y="2609528"/>
            <a:ext cx="8640960" cy="3699792"/>
          </a:xfrm>
        </p:spPr>
        <p:txBody>
          <a:bodyPr>
            <a:normAutofit/>
          </a:bodyPr>
          <a:lstStyle/>
          <a:p>
            <a:r>
              <a:rPr lang="es-CO" dirty="0" smtClean="0"/>
              <a:t>Juego bíblico.</a:t>
            </a:r>
          </a:p>
          <a:p>
            <a:r>
              <a:rPr lang="es-CO" dirty="0" smtClean="0"/>
              <a:t>Estudio de la lección.</a:t>
            </a:r>
          </a:p>
          <a:p>
            <a:r>
              <a:rPr lang="es-CO" dirty="0" smtClean="0"/>
              <a:t>Canto especial.</a:t>
            </a:r>
          </a:p>
          <a:p>
            <a:r>
              <a:rPr lang="es-CO" dirty="0" smtClean="0"/>
              <a:t>Momento misionero.</a:t>
            </a:r>
          </a:p>
          <a:p>
            <a:r>
              <a:rPr lang="es-CO" dirty="0" smtClean="0"/>
              <a:t>Canto especial.</a:t>
            </a:r>
          </a:p>
          <a:p>
            <a:r>
              <a:rPr lang="es-CO" dirty="0" smtClean="0"/>
              <a:t>Oración final.</a:t>
            </a:r>
          </a:p>
          <a:p>
            <a:endParaRPr lang="es-CO"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Sugerencias de un programa</a:t>
            </a:r>
          </a:p>
        </p:txBody>
      </p:sp>
      <p:sp>
        <p:nvSpPr>
          <p:cNvPr id="3" name="2 Marcador de contenido"/>
          <p:cNvSpPr>
            <a:spLocks noGrp="1"/>
          </p:cNvSpPr>
          <p:nvPr>
            <p:ph idx="1"/>
          </p:nvPr>
        </p:nvSpPr>
        <p:spPr>
          <a:xfrm>
            <a:off x="1415480" y="2609528"/>
            <a:ext cx="9577064" cy="3699792"/>
          </a:xfrm>
        </p:spPr>
        <p:txBody>
          <a:bodyPr>
            <a:normAutofit/>
          </a:bodyPr>
          <a:lstStyle/>
          <a:p>
            <a:pPr marL="0" indent="0">
              <a:buNone/>
            </a:pPr>
            <a:r>
              <a:rPr lang="es-ES_tradnl" dirty="0" smtClean="0"/>
              <a:t>Las Escuelas Sabáticas filiales cuentan con programas y materiales para niños de diferentes edades. Cada grupo debe contar con tarjetas de registro, varias</a:t>
            </a:r>
            <a:r>
              <a:rPr lang="es-ES_tradnl" i="1" dirty="0" smtClean="0"/>
              <a:t> Guía de Estudio de la Biblia,</a:t>
            </a:r>
            <a:r>
              <a:rPr lang="es-ES_tradnl" dirty="0" smtClean="0"/>
              <a:t> revistas Misión</a:t>
            </a:r>
            <a:r>
              <a:rPr lang="es-ES_tradnl" i="1" dirty="0" smtClean="0"/>
              <a:t> Adventista</a:t>
            </a:r>
            <a:r>
              <a:rPr lang="es-ES_tradnl" dirty="0" smtClean="0"/>
              <a:t> y material de apoyo tanto para los asistentes como para los maestros. </a:t>
            </a:r>
            <a:endParaRPr lang="es-CO"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programa para los jóvenes</a:t>
            </a:r>
          </a:p>
        </p:txBody>
      </p:sp>
      <p:sp>
        <p:nvSpPr>
          <p:cNvPr id="3" name="2 Marcador de contenido"/>
          <p:cNvSpPr>
            <a:spLocks noGrp="1"/>
          </p:cNvSpPr>
          <p:nvPr>
            <p:ph idx="1"/>
          </p:nvPr>
        </p:nvSpPr>
        <p:spPr>
          <a:xfrm>
            <a:off x="1343472" y="2609528"/>
            <a:ext cx="8928992" cy="3699792"/>
          </a:xfrm>
        </p:spPr>
        <p:txBody>
          <a:bodyPr>
            <a:normAutofit/>
          </a:bodyPr>
          <a:lstStyle/>
          <a:p>
            <a:pPr marL="0" indent="0">
              <a:buNone/>
            </a:pPr>
            <a:r>
              <a:rPr lang="es-CO" dirty="0" smtClean="0"/>
              <a:t>Los programas para los jóvenes por lo general siguen el programa de los adultos, aunque modificados según las necesidades del grupo. Usted podría utilizar el material de Escuela Sabática diseñado para los adolescentes o los jóvenes, o cualquier otro programa para realizar un estudio sencillo de la Palabra.</a:t>
            </a:r>
          </a:p>
          <a:p>
            <a:pPr marL="0" indent="0">
              <a:buNone/>
            </a:pPr>
            <a:endParaRPr lang="es-CO"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programa para los jóvenes</a:t>
            </a:r>
          </a:p>
        </p:txBody>
      </p:sp>
      <p:sp>
        <p:nvSpPr>
          <p:cNvPr id="3" name="2 Marcador de contenido"/>
          <p:cNvSpPr>
            <a:spLocks noGrp="1"/>
          </p:cNvSpPr>
          <p:nvPr>
            <p:ph idx="1"/>
          </p:nvPr>
        </p:nvSpPr>
        <p:spPr>
          <a:xfrm>
            <a:off x="1199456" y="2609528"/>
            <a:ext cx="9073008" cy="3699792"/>
          </a:xfrm>
        </p:spPr>
        <p:txBody>
          <a:bodyPr>
            <a:normAutofit/>
          </a:bodyPr>
          <a:lstStyle/>
          <a:p>
            <a:pPr marL="0" indent="0">
              <a:buNone/>
            </a:pPr>
            <a:r>
              <a:rPr lang="es-CO" dirty="0" smtClean="0"/>
              <a:t>A los jóvenes les gusta cantar, compartir y discutir sus problemas. El director del grupo hará lo posible por mantener un tono de discusión positivo y constructivo. Al mismo tiempo debe hacer lo posible porque los jóvenes acudan a Cristo y a su Palabra en busca de soluciones. El programa debe terminar siempre con un mensaje esperanzador de parte del maestro, quien de manera gradual y consecuente se esforzará para que los alumnos dediquen su vida a Jesús.</a:t>
            </a:r>
          </a:p>
          <a:p>
            <a:pPr marL="0" indent="0">
              <a:buNone/>
            </a:pPr>
            <a:endParaRPr lang="es-CO"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9736" y="228600"/>
            <a:ext cx="6696744" cy="1143000"/>
          </a:xfrm>
        </p:spPr>
        <p:txBody>
          <a:bodyPr>
            <a:normAutofit fontScale="90000"/>
          </a:bodyPr>
          <a:lstStyle/>
          <a:p>
            <a:r>
              <a:rPr lang="es-CO" dirty="0" smtClean="0"/>
              <a:t>El programa para los adultos</a:t>
            </a:r>
          </a:p>
        </p:txBody>
      </p:sp>
      <p:sp>
        <p:nvSpPr>
          <p:cNvPr id="3" name="2 Marcador de contenido"/>
          <p:cNvSpPr>
            <a:spLocks noGrp="1"/>
          </p:cNvSpPr>
          <p:nvPr>
            <p:ph idx="1"/>
          </p:nvPr>
        </p:nvSpPr>
        <p:spPr>
          <a:xfrm>
            <a:off x="1415480" y="2609528"/>
            <a:ext cx="8856984" cy="3699792"/>
          </a:xfrm>
        </p:spPr>
        <p:txBody>
          <a:bodyPr>
            <a:normAutofit/>
          </a:bodyPr>
          <a:lstStyle/>
          <a:p>
            <a:pPr marL="0" indent="0">
              <a:buNone/>
            </a:pPr>
            <a:r>
              <a:rPr lang="es-CO" dirty="0" smtClean="0"/>
              <a:t>La Escuela Sabática debe iniciarse siempre con actividades dinámicas que fomenten el crecimiento espiritual. La oración, el estudio de la Biblia, la fraternización, la evangelización y el énfasis misionero pueden desarrollarse de manera informal, aunque práctica.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35760" y="228600"/>
            <a:ext cx="6480720" cy="1143000"/>
          </a:xfrm>
        </p:spPr>
        <p:txBody>
          <a:bodyPr>
            <a:normAutofit fontScale="90000"/>
          </a:bodyPr>
          <a:lstStyle/>
          <a:p>
            <a:r>
              <a:rPr lang="es-CO" dirty="0" smtClean="0"/>
              <a:t>El programa para los adultos</a:t>
            </a:r>
          </a:p>
        </p:txBody>
      </p:sp>
      <p:sp>
        <p:nvSpPr>
          <p:cNvPr id="3" name="2 Marcador de contenido"/>
          <p:cNvSpPr>
            <a:spLocks noGrp="1"/>
          </p:cNvSpPr>
          <p:nvPr>
            <p:ph idx="1"/>
          </p:nvPr>
        </p:nvSpPr>
        <p:spPr>
          <a:xfrm>
            <a:off x="1271464" y="2609528"/>
            <a:ext cx="9001000" cy="3699792"/>
          </a:xfrm>
        </p:spPr>
        <p:txBody>
          <a:bodyPr>
            <a:normAutofit/>
          </a:bodyPr>
          <a:lstStyle/>
          <a:p>
            <a:pPr marL="0" indent="0">
              <a:buNone/>
            </a:pPr>
            <a:r>
              <a:rPr lang="es-CO" dirty="0" smtClean="0"/>
              <a:t>La lección puede impartirse utilizando la</a:t>
            </a:r>
            <a:r>
              <a:rPr lang="es-CO" i="1" dirty="0" smtClean="0"/>
              <a:t> Guía de Estudio de la Biblia</a:t>
            </a:r>
            <a:r>
              <a:rPr lang="es-CO" dirty="0" smtClean="0"/>
              <a:t> para los adultos. En caso que los alumnos tengan un conocimiento bíblico muy limitado será preferible la utilización de otro curso o método de estudio que esté más acorde con su nivel de conocimiento. </a:t>
            </a:r>
          </a:p>
          <a:p>
            <a:pPr marL="0" indent="0">
              <a:buNone/>
            </a:pPr>
            <a:endParaRPr lang="es-CO"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63752" y="228600"/>
            <a:ext cx="6552728" cy="1143000"/>
          </a:xfrm>
        </p:spPr>
        <p:txBody>
          <a:bodyPr>
            <a:normAutofit fontScale="90000"/>
          </a:bodyPr>
          <a:lstStyle/>
          <a:p>
            <a:r>
              <a:rPr lang="es-CO" dirty="0" smtClean="0"/>
              <a:t>El programa para los adultos</a:t>
            </a:r>
          </a:p>
        </p:txBody>
      </p:sp>
      <p:sp>
        <p:nvSpPr>
          <p:cNvPr id="3" name="2 Marcador de contenido"/>
          <p:cNvSpPr>
            <a:spLocks noGrp="1"/>
          </p:cNvSpPr>
          <p:nvPr>
            <p:ph idx="1"/>
          </p:nvPr>
        </p:nvSpPr>
        <p:spPr>
          <a:xfrm>
            <a:off x="1271464" y="2609528"/>
            <a:ext cx="9001000" cy="3699792"/>
          </a:xfrm>
        </p:spPr>
        <p:txBody>
          <a:bodyPr>
            <a:normAutofit/>
          </a:bodyPr>
          <a:lstStyle/>
          <a:p>
            <a:pPr marL="0" indent="0">
              <a:buNone/>
            </a:pPr>
            <a:r>
              <a:rPr lang="es-CO" dirty="0" smtClean="0"/>
              <a:t>Los adultos también disfrutarán de otros temas de estudio y discusión como son la salud, la vida familiar, o la crianza de los hijos. Muchos padres se animarán a asistir con sus hijos si se enteran que se está ofreciendo un programa interesante para los adultos.</a:t>
            </a:r>
          </a:p>
          <a:p>
            <a:pPr marL="0" indent="0">
              <a:buNone/>
            </a:pPr>
            <a:endParaRPr lang="es-CO"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Las escuelas sabáticas filiales</a:t>
            </a:r>
          </a:p>
        </p:txBody>
      </p:sp>
      <p:sp>
        <p:nvSpPr>
          <p:cNvPr id="3" name="2 Marcador de contenido"/>
          <p:cNvSpPr>
            <a:spLocks noGrp="1"/>
          </p:cNvSpPr>
          <p:nvPr>
            <p:ph idx="1"/>
          </p:nvPr>
        </p:nvSpPr>
        <p:spPr>
          <a:xfrm>
            <a:off x="1415480" y="2348880"/>
            <a:ext cx="9937104" cy="4248472"/>
          </a:xfrm>
        </p:spPr>
        <p:txBody>
          <a:bodyPr>
            <a:normAutofit/>
          </a:bodyPr>
          <a:lstStyle/>
          <a:p>
            <a:pPr marL="0" indent="0">
              <a:buNone/>
            </a:pPr>
            <a:r>
              <a:rPr lang="es-CO" dirty="0" smtClean="0"/>
              <a:t>La Escuela Sabática transforma vidas mediante el estudio de verdades espirituales. Dichas verdades, al ser compartidas con otros pueden derribar prejuicios y temores y al mismo tiempo fortalecer la fe. Numerosas almas podrían ser atraídas a la iglesia y ganadas para Cristo.</a:t>
            </a:r>
          </a:p>
          <a:p>
            <a:pPr marL="0" indent="0">
              <a:buNone/>
            </a:pPr>
            <a:endParaRPr lang="es-CO"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Algunas recomendaciones adicionales</a:t>
            </a:r>
          </a:p>
        </p:txBody>
      </p:sp>
      <p:sp>
        <p:nvSpPr>
          <p:cNvPr id="3" name="2 Marcador de contenido"/>
          <p:cNvSpPr>
            <a:spLocks noGrp="1"/>
          </p:cNvSpPr>
          <p:nvPr>
            <p:ph idx="1"/>
          </p:nvPr>
        </p:nvSpPr>
        <p:spPr>
          <a:xfrm>
            <a:off x="1343472" y="2609528"/>
            <a:ext cx="8928992" cy="3915816"/>
          </a:xfrm>
        </p:spPr>
        <p:txBody>
          <a:bodyPr>
            <a:normAutofit lnSpcReduction="10000"/>
          </a:bodyPr>
          <a:lstStyle/>
          <a:p>
            <a:pPr lvl="0"/>
            <a:r>
              <a:rPr lang="es-CO" dirty="0" smtClean="0"/>
              <a:t>Todas las partes del programa deben tener como finalidad fomentar el crecimiento espiritual.</a:t>
            </a:r>
          </a:p>
          <a:p>
            <a:pPr lvl="0"/>
            <a:r>
              <a:rPr lang="es-CO" dirty="0" smtClean="0"/>
              <a:t>Trate de contar con la presencia de otros adventistas para que ayuden y apoyen al grupo.</a:t>
            </a:r>
          </a:p>
          <a:p>
            <a:pPr lvl="0"/>
            <a:r>
              <a:rPr lang="es-CO" dirty="0" smtClean="0"/>
              <a:t>Si los asistentes son de diferentes edades, trate de presentar un programa apto para todos, por muy pocos que sean.</a:t>
            </a:r>
          </a:p>
          <a:p>
            <a:pPr lvl="0"/>
            <a:r>
              <a:rPr lang="es-CO" dirty="0" smtClean="0"/>
              <a:t>A los niños les agrada recibir objetos y materiales para lle­var a sus casas.</a:t>
            </a:r>
          </a:p>
          <a:p>
            <a:pPr marL="0" indent="0">
              <a:buNone/>
            </a:pPr>
            <a:endParaRPr lang="es-CO"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Algunas recomendaciones adicionales</a:t>
            </a:r>
          </a:p>
        </p:txBody>
      </p:sp>
      <p:sp>
        <p:nvSpPr>
          <p:cNvPr id="3" name="2 Marcador de contenido"/>
          <p:cNvSpPr>
            <a:spLocks noGrp="1"/>
          </p:cNvSpPr>
          <p:nvPr>
            <p:ph idx="1"/>
          </p:nvPr>
        </p:nvSpPr>
        <p:spPr>
          <a:xfrm>
            <a:off x="1127448" y="2537520"/>
            <a:ext cx="10081120" cy="4320480"/>
          </a:xfrm>
        </p:spPr>
        <p:txBody>
          <a:bodyPr>
            <a:normAutofit/>
          </a:bodyPr>
          <a:lstStyle/>
          <a:p>
            <a:pPr lvl="0"/>
            <a:r>
              <a:rPr lang="es-CO" dirty="0" smtClean="0"/>
              <a:t>Esmérese para que los relatos sean breves e interesantes.</a:t>
            </a:r>
          </a:p>
          <a:p>
            <a:pPr lvl="0"/>
            <a:r>
              <a:rPr lang="es-CO" dirty="0" smtClean="0"/>
              <a:t>Evite las disertaciones largas. Sea breve.</a:t>
            </a:r>
          </a:p>
          <a:p>
            <a:pPr lvl="0"/>
            <a:r>
              <a:rPr lang="es-CO" dirty="0" smtClean="0"/>
              <a:t>Evite ser el único que hable. Incentive la participación y la discusión.</a:t>
            </a:r>
          </a:p>
          <a:p>
            <a:pPr lvl="0"/>
            <a:r>
              <a:rPr lang="es-CO" dirty="0" smtClean="0"/>
              <a:t>Mantenga ocupados a los niños para evitar problemas de disciplina.</a:t>
            </a:r>
          </a:p>
          <a:p>
            <a:pPr lvl="0"/>
            <a:r>
              <a:rPr lang="es-CO" dirty="0" smtClean="0"/>
              <a:t>Lleve un registro de la asistencia.</a:t>
            </a:r>
          </a:p>
          <a:p>
            <a:pPr marL="0" indent="0">
              <a:buNone/>
            </a:pPr>
            <a:endParaRPr lang="es-CO"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Algunas recomendaciones adicionales</a:t>
            </a:r>
          </a:p>
        </p:txBody>
      </p:sp>
      <p:sp>
        <p:nvSpPr>
          <p:cNvPr id="3" name="2 Marcador de contenido"/>
          <p:cNvSpPr>
            <a:spLocks noGrp="1"/>
          </p:cNvSpPr>
          <p:nvPr>
            <p:ph idx="1"/>
          </p:nvPr>
        </p:nvSpPr>
        <p:spPr>
          <a:xfrm>
            <a:off x="1343472" y="2132856"/>
            <a:ext cx="9865096" cy="4725144"/>
          </a:xfrm>
        </p:spPr>
        <p:txBody>
          <a:bodyPr>
            <a:normAutofit/>
          </a:bodyPr>
          <a:lstStyle/>
          <a:p>
            <a:pPr lvl="0"/>
            <a:r>
              <a:rPr lang="es-CO" dirty="0" smtClean="0"/>
              <a:t>Si es posible, utilice medios audiovisuales, actividades para memorizar e incentivos para traer a nuevos miembros a la clase.</a:t>
            </a:r>
          </a:p>
          <a:p>
            <a:pPr lvl="0"/>
            <a:r>
              <a:rPr lang="es-CO" dirty="0" smtClean="0"/>
              <a:t>Impulse la devoción personal por parte de los asistentes. Si es posible, regale Biblias a los que no tengan una.</a:t>
            </a:r>
          </a:p>
          <a:p>
            <a:pPr lvl="0"/>
            <a:r>
              <a:rPr lang="es-CO" dirty="0" smtClean="0"/>
              <a:t>Visite periódicamente a sus alumnos, especialmente a los enfermos.</a:t>
            </a:r>
          </a:p>
          <a:p>
            <a:pPr lvl="0"/>
            <a:r>
              <a:rPr lang="es-CO" dirty="0" smtClean="0"/>
              <a:t>Evite abochornar a los asistentes confrontándolos con la verdad demasiado pronto. Evite controversias.</a:t>
            </a:r>
          </a:p>
          <a:p>
            <a:pPr lvl="0"/>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Algunas recomendaciones adicionales</a:t>
            </a:r>
          </a:p>
        </p:txBody>
      </p:sp>
      <p:sp>
        <p:nvSpPr>
          <p:cNvPr id="3" name="2 Marcador de contenido"/>
          <p:cNvSpPr>
            <a:spLocks noGrp="1"/>
          </p:cNvSpPr>
          <p:nvPr>
            <p:ph idx="1"/>
          </p:nvPr>
        </p:nvSpPr>
        <p:spPr>
          <a:xfrm>
            <a:off x="1271464" y="2132856"/>
            <a:ext cx="9001000" cy="3888432"/>
          </a:xfrm>
        </p:spPr>
        <p:txBody>
          <a:bodyPr>
            <a:normAutofit/>
          </a:bodyPr>
          <a:lstStyle/>
          <a:p>
            <a:pPr lvl="0"/>
            <a:r>
              <a:rPr lang="es-CO" dirty="0" smtClean="0"/>
              <a:t>Nunca asuma que la gente conoce acerca de Dios, o de otros temas espirituales.</a:t>
            </a:r>
          </a:p>
          <a:p>
            <a:pPr lvl="0"/>
            <a:r>
              <a:rPr lang="es-CO" dirty="0" smtClean="0"/>
              <a:t>Cuando observe el desarrollo espiritual de los asistentes, anímelos y apóyelos.</a:t>
            </a:r>
          </a:p>
          <a:p>
            <a:pPr lvl="0"/>
            <a:r>
              <a:rPr lang="es-CO" dirty="0" smtClean="0"/>
              <a:t>Mantenga al pastor de la iglesia y a la Escuela Sabática madre, informados del progreso de la escuela filial y del interés que manifiestan los asistentes.</a:t>
            </a:r>
          </a:p>
          <a:p>
            <a:pPr lvl="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Algunas recomendaciones adicionales</a:t>
            </a:r>
          </a:p>
        </p:txBody>
      </p:sp>
      <p:sp>
        <p:nvSpPr>
          <p:cNvPr id="3" name="2 Marcador de contenido"/>
          <p:cNvSpPr>
            <a:spLocks noGrp="1"/>
          </p:cNvSpPr>
          <p:nvPr>
            <p:ph idx="1"/>
          </p:nvPr>
        </p:nvSpPr>
        <p:spPr>
          <a:xfrm>
            <a:off x="1343472" y="2132856"/>
            <a:ext cx="8928992" cy="3888432"/>
          </a:xfrm>
        </p:spPr>
        <p:txBody>
          <a:bodyPr>
            <a:normAutofit/>
          </a:bodyPr>
          <a:lstStyle/>
          <a:p>
            <a:pPr lvl="0"/>
            <a:r>
              <a:rPr lang="es-CO" dirty="0" smtClean="0"/>
              <a:t>No olvide que muchas Escuelas Sabáticas filiales crecen y se convierten en Escuelas Sabáticas formales. Haga planes al respecto.</a:t>
            </a:r>
          </a:p>
          <a:p>
            <a:r>
              <a:rPr lang="es-ES_tradnl" dirty="0" smtClean="0"/>
              <a:t>Cuando lo crea conveniente, invite a los miembros de su Escuela Sabática filial a participar en actividades en la iglesia como la Escuela Bíblica de Vacaciones, cursos de cocina vegetariana, y otros.</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Las escuelas sabáticas filiales</a:t>
            </a:r>
          </a:p>
        </p:txBody>
      </p:sp>
      <p:sp>
        <p:nvSpPr>
          <p:cNvPr id="3" name="2 Marcador de contenido"/>
          <p:cNvSpPr>
            <a:spLocks noGrp="1"/>
          </p:cNvSpPr>
          <p:nvPr>
            <p:ph idx="1"/>
          </p:nvPr>
        </p:nvSpPr>
        <p:spPr>
          <a:xfrm>
            <a:off x="1343472" y="2348880"/>
            <a:ext cx="10153128" cy="4248472"/>
          </a:xfrm>
        </p:spPr>
        <p:txBody>
          <a:bodyPr>
            <a:normAutofit/>
          </a:bodyPr>
          <a:lstStyle/>
          <a:p>
            <a:pPr marL="0" indent="0">
              <a:buNone/>
            </a:pPr>
            <a:r>
              <a:rPr lang="es-CO" dirty="0" smtClean="0"/>
              <a:t>Muchos miembros de la comunidad quizá estén dispuestos a asistir a grupos de estudio bíblico organizados en los hogares. Esos grupos podrían convertirse fácilmente en Escuelas Sabáticas filiales y más tarde en iglesias. Una Escuela Sabática filial es una excelente manera de establecer una nueva iglesia.</a:t>
            </a:r>
          </a:p>
          <a:p>
            <a:pPr marL="0" indent="0">
              <a:buNone/>
            </a:pPr>
            <a:endParaRPr lang="es-CO"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Propósito de las escuelas sabáticas filiales</a:t>
            </a:r>
          </a:p>
        </p:txBody>
      </p:sp>
      <p:sp>
        <p:nvSpPr>
          <p:cNvPr id="3" name="2 Marcador de contenido"/>
          <p:cNvSpPr>
            <a:spLocks noGrp="1"/>
          </p:cNvSpPr>
          <p:nvPr>
            <p:ph idx="1"/>
          </p:nvPr>
        </p:nvSpPr>
        <p:spPr>
          <a:xfrm>
            <a:off x="1127448" y="2348880"/>
            <a:ext cx="10081120" cy="4248472"/>
          </a:xfrm>
        </p:spPr>
        <p:txBody>
          <a:bodyPr>
            <a:normAutofit/>
          </a:bodyPr>
          <a:lstStyle/>
          <a:p>
            <a:pPr marL="0" indent="0">
              <a:buNone/>
            </a:pPr>
            <a:r>
              <a:rPr lang="es-ES_tradnl" dirty="0" smtClean="0"/>
              <a:t>Una Escuela Sabática filial es una unidad evangelizadora enfocada principalmente en aquellas personas que no son adventistas del séptimo día, y por lo general se inicia de manera sencilla. Luego irá adaptándose a los intereses particulares y a las necesidades de sus miembros. Esta </a:t>
            </a:r>
            <a:r>
              <a:rPr lang="es-CO" dirty="0" smtClean="0"/>
              <a:t>funciona bajo la aprobación de la junta de la Escuela Sabática o del director del departamento de Escuela Sabática de la Asociación. </a:t>
            </a:r>
          </a:p>
          <a:p>
            <a:pPr marL="0" indent="0">
              <a:buNone/>
            </a:pPr>
            <a:endParaRPr lang="es-CO"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Tipos de Escuela Sabática filial</a:t>
            </a:r>
          </a:p>
        </p:txBody>
      </p:sp>
      <p:sp>
        <p:nvSpPr>
          <p:cNvPr id="3" name="2 Marcador de contenido"/>
          <p:cNvSpPr>
            <a:spLocks noGrp="1"/>
          </p:cNvSpPr>
          <p:nvPr>
            <p:ph idx="1"/>
          </p:nvPr>
        </p:nvSpPr>
        <p:spPr>
          <a:xfrm>
            <a:off x="1343472" y="2348880"/>
            <a:ext cx="9865096" cy="4248472"/>
          </a:xfrm>
        </p:spPr>
        <p:txBody>
          <a:bodyPr>
            <a:normAutofit/>
          </a:bodyPr>
          <a:lstStyle/>
          <a:p>
            <a:pPr marL="0" indent="0">
              <a:buNone/>
            </a:pPr>
            <a:r>
              <a:rPr lang="es-ES_tradnl" i="1" dirty="0" smtClean="0"/>
              <a:t>Escuelas Sabáticas filiales</a:t>
            </a:r>
            <a:r>
              <a:rPr lang="es-ES_tradnl" dirty="0" smtClean="0"/>
              <a:t>. Estas se celebran los sábados por un grupo de adventistas del séptimo día que han escogido independizarse de su Escuela Sabática. Su objetivo es establecer una nueva Escuela Sabática que con el tiempo podría convertirse en una nueva iglesia. Esta suele funcionar bajo el mismo esquema de la Escuela Sabática madre, utilizando los mismos materiales y organización. </a:t>
            </a:r>
            <a:endParaRPr lang="es-CO"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Tipos de Escuela Sabática filial</a:t>
            </a:r>
          </a:p>
        </p:txBody>
      </p:sp>
      <p:sp>
        <p:nvSpPr>
          <p:cNvPr id="3" name="2 Marcador de contenido"/>
          <p:cNvSpPr>
            <a:spLocks noGrp="1"/>
          </p:cNvSpPr>
          <p:nvPr>
            <p:ph idx="1"/>
          </p:nvPr>
        </p:nvSpPr>
        <p:spPr>
          <a:xfrm>
            <a:off x="1415480" y="2348880"/>
            <a:ext cx="9865096" cy="4248472"/>
          </a:xfrm>
        </p:spPr>
        <p:txBody>
          <a:bodyPr>
            <a:normAutofit/>
          </a:bodyPr>
          <a:lstStyle/>
          <a:p>
            <a:pPr marL="0" indent="0">
              <a:buNone/>
            </a:pPr>
            <a:r>
              <a:rPr lang="es-CO" i="1" dirty="0" smtClean="0"/>
              <a:t>Extensiones misioneras de las Escuelas Sabáticas filiales.</a:t>
            </a:r>
            <a:r>
              <a:rPr lang="es-CO" dirty="0" smtClean="0"/>
              <a:t> Estas son unidades evangelizadoras que se reúnen cualquier día de la semana. Están diseñadas con el expreso propósito de crear interés espiritual, asimismo para que los interesados acepten a Cristo como su Salvador personal. Este tipo de iniciativa puede comenzar como un grupo de estudio bíblico en familia, un Club de la Biblia en el barrio o vecindario, y otros.</a:t>
            </a:r>
          </a:p>
          <a:p>
            <a:pPr marL="0" indent="0">
              <a:buNone/>
            </a:pPr>
            <a:endParaRPr lang="es-CO"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Consejos para la ganancia de almas</a:t>
            </a:r>
          </a:p>
        </p:txBody>
      </p:sp>
      <p:sp>
        <p:nvSpPr>
          <p:cNvPr id="3" name="2 Marcador de contenido"/>
          <p:cNvSpPr>
            <a:spLocks noGrp="1"/>
          </p:cNvSpPr>
          <p:nvPr>
            <p:ph idx="1"/>
          </p:nvPr>
        </p:nvSpPr>
        <p:spPr>
          <a:xfrm>
            <a:off x="1415480" y="2348880"/>
            <a:ext cx="9937104" cy="4248472"/>
          </a:xfrm>
        </p:spPr>
        <p:txBody>
          <a:bodyPr>
            <a:normAutofit/>
          </a:bodyPr>
          <a:lstStyle/>
          <a:p>
            <a:r>
              <a:rPr lang="es-CO" dirty="0" smtClean="0"/>
              <a:t>El objeto de la obra de la Escuela Sabática debe ser cosechar almas. (</a:t>
            </a:r>
            <a:r>
              <a:rPr lang="es-CO" i="1" dirty="0" smtClean="0"/>
              <a:t>Consejos sobre la obra de la Escuela Sabática, </a:t>
            </a:r>
            <a:r>
              <a:rPr lang="es-CO" dirty="0" smtClean="0"/>
              <a:t>sección III, p. 59).</a:t>
            </a:r>
          </a:p>
          <a:p>
            <a:r>
              <a:rPr lang="es-CO" dirty="0" smtClean="0"/>
              <a:t>El que se convierte en hijo de Dios ha de considerarse como eslabón de la cadena tendida para salvar al mundo. Debe considerarse uno con Cristo en su plan de misericordia, y salir con él a buscar y salvar a los perdidos,</a:t>
            </a:r>
            <a:r>
              <a:rPr lang="es-CO" i="1" dirty="0" smtClean="0"/>
              <a:t> (El ministerio de curación,</a:t>
            </a:r>
            <a:r>
              <a:rPr lang="es-CO" dirty="0" smtClean="0"/>
              <a:t> p. 72).</a:t>
            </a:r>
          </a:p>
          <a:p>
            <a:pPr marL="0" indent="0">
              <a:buNone/>
            </a:pPr>
            <a:endParaRPr lang="es-CO"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4748</TotalTime>
  <Words>2673</Words>
  <Application>Microsoft Office PowerPoint</Application>
  <PresentationFormat>Panorámica</PresentationFormat>
  <Paragraphs>209</Paragraphs>
  <Slides>44</Slides>
  <Notes>42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44</vt:i4>
      </vt:variant>
    </vt:vector>
  </HeadingPairs>
  <TitlesOfParts>
    <vt:vector size="49" baseType="lpstr">
      <vt:lpstr>Calibri</vt:lpstr>
      <vt:lpstr>Rockwell</vt:lpstr>
      <vt:lpstr>Rockwell Condensed</vt:lpstr>
      <vt:lpstr>Wingdings</vt:lpstr>
      <vt:lpstr>Tipo de madera</vt:lpstr>
      <vt:lpstr>Presentación de PowerPoint</vt:lpstr>
      <vt:lpstr>Organizando las escuelas sabáticas filiales</vt:lpstr>
      <vt:lpstr>Las escuelas sabáticas filiales</vt:lpstr>
      <vt:lpstr>Las escuelas sabáticas filiales</vt:lpstr>
      <vt:lpstr>Las escuelas sabáticas filiales</vt:lpstr>
      <vt:lpstr>Propósito de las escuelas sabáticas filiales</vt:lpstr>
      <vt:lpstr>Tipos de Escuela Sabática filial</vt:lpstr>
      <vt:lpstr>Tipos de Escuela Sabática filial</vt:lpstr>
      <vt:lpstr>Consejos para la ganancia de almas</vt:lpstr>
      <vt:lpstr>Consejos para la ganancia de almas</vt:lpstr>
      <vt:lpstr>Consejos para la ganancia de almas</vt:lpstr>
      <vt:lpstr>¿Quiénes pueden asistir a la Escuela Sabática filial?</vt:lpstr>
      <vt:lpstr>¿Quiénes pueden asistir a la Escuela Sabática filial?</vt:lpstr>
      <vt:lpstr>¿Quiénes pueden asistir a la Escuela Sabática filial?</vt:lpstr>
      <vt:lpstr>¿Quiénes pueden asistir a la Escuela Sabática filial?</vt:lpstr>
      <vt:lpstr>La organización de las escuelas sabáticas filiales</vt:lpstr>
      <vt:lpstr>La organización de las escuelas sabáticas filiales</vt:lpstr>
      <vt:lpstr>La organización de las escuelas sabáticas filiales</vt:lpstr>
      <vt:lpstr>La organización de las escuelas sabáticas filiales</vt:lpstr>
      <vt:lpstr>La organización de las escuelas sabáticas filiales</vt:lpstr>
      <vt:lpstr>La organización de las escuelas sabáticas filiales</vt:lpstr>
      <vt:lpstr>Donde establecer la Escuela Sabática filial</vt:lpstr>
      <vt:lpstr>Donde establecer la Escuela Sabática filial</vt:lpstr>
      <vt:lpstr>Donde establecer la Escuela Sabática filial</vt:lpstr>
      <vt:lpstr>Donde establecer la Escuela Sabática filial</vt:lpstr>
      <vt:lpstr>Mantengamos vivo el interés</vt:lpstr>
      <vt:lpstr>Mantengamos vivo el interés</vt:lpstr>
      <vt:lpstr>Los programas</vt:lpstr>
      <vt:lpstr>El programa</vt:lpstr>
      <vt:lpstr>El programa para los niños</vt:lpstr>
      <vt:lpstr>El programa para los niños</vt:lpstr>
      <vt:lpstr>Sugerencias de un programa</vt:lpstr>
      <vt:lpstr>Sugerencias de un programa</vt:lpstr>
      <vt:lpstr>Sugerencias de un programa</vt:lpstr>
      <vt:lpstr>El programa para los jóvenes</vt:lpstr>
      <vt:lpstr>El programa para los jóvenes</vt:lpstr>
      <vt:lpstr>El programa para los adultos</vt:lpstr>
      <vt:lpstr>El programa para los adultos</vt:lpstr>
      <vt:lpstr>El programa para los adultos</vt:lpstr>
      <vt:lpstr>Algunas recomendaciones adicionales</vt:lpstr>
      <vt:lpstr>Algunas recomendaciones adicionales</vt:lpstr>
      <vt:lpstr>Algunas recomendaciones adicionales</vt:lpstr>
      <vt:lpstr>Algunas recomendaciones adicionales</vt:lpstr>
      <vt:lpstr>Algunas recomendaciones adicionales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Jeisson</dc:creator>
  <cp:lastModifiedBy>Moises Prieto Sierra</cp:lastModifiedBy>
  <cp:revision>914</cp:revision>
  <dcterms:created xsi:type="dcterms:W3CDTF">2011-12-04T13:15:14Z</dcterms:created>
  <dcterms:modified xsi:type="dcterms:W3CDTF">2021-04-14T16:51:02Z</dcterms:modified>
</cp:coreProperties>
</file>