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4"/>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C08"/>
    <a:srgbClr val="D5B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51" d="100"/>
          <a:sy n="51" d="100"/>
        </p:scale>
        <p:origin x="1482"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AD5C24-5B73-4C10-974E-EFB7EE99FA44}" type="datetimeFigureOut">
              <a:rPr lang="en-US" smtClean="0"/>
              <a:t>4/14/2021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E2C4-43B4-4E30-BB40-36707985C7EE}" type="slidenum">
              <a:rPr lang="en-US" smtClean="0"/>
              <a:t>‹Nº›</a:t>
            </a:fld>
            <a:endParaRPr lang="en-US"/>
          </a:p>
        </p:txBody>
      </p:sp>
    </p:spTree>
    <p:extLst>
      <p:ext uri="{BB962C8B-B14F-4D97-AF65-F5344CB8AC3E}">
        <p14:creationId xmlns:p14="http://schemas.microsoft.com/office/powerpoint/2010/main" val="250399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dirty="0"/>
          </a:p>
        </p:txBody>
      </p:sp>
    </p:spTree>
    <p:extLst>
      <p:ext uri="{BB962C8B-B14F-4D97-AF65-F5344CB8AC3E}">
        <p14:creationId xmlns:p14="http://schemas.microsoft.com/office/powerpoint/2010/main" val="198181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dirty="0"/>
          </a:p>
        </p:txBody>
      </p:sp>
    </p:spTree>
    <p:extLst>
      <p:ext uri="{BB962C8B-B14F-4D97-AF65-F5344CB8AC3E}">
        <p14:creationId xmlns:p14="http://schemas.microsoft.com/office/powerpoint/2010/main" val="92384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a:p>
        </p:txBody>
      </p:sp>
    </p:spTree>
    <p:extLst>
      <p:ext uri="{BB962C8B-B14F-4D97-AF65-F5344CB8AC3E}">
        <p14:creationId xmlns:p14="http://schemas.microsoft.com/office/powerpoint/2010/main" val="4119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000" dirty="0" smtClean="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a:p>
        </p:txBody>
      </p:sp>
    </p:spTree>
    <p:extLst>
      <p:ext uri="{BB962C8B-B14F-4D97-AF65-F5344CB8AC3E}">
        <p14:creationId xmlns:p14="http://schemas.microsoft.com/office/powerpoint/2010/main" val="55055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40</a:t>
            </a:fld>
            <a:endParaRPr lang="es-CO" dirty="0"/>
          </a:p>
        </p:txBody>
      </p:sp>
    </p:spTree>
    <p:extLst>
      <p:ext uri="{BB962C8B-B14F-4D97-AF65-F5344CB8AC3E}">
        <p14:creationId xmlns:p14="http://schemas.microsoft.com/office/powerpoint/2010/main" val="412332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51</a:t>
            </a:fld>
            <a:endParaRPr lang="es-CO" dirty="0"/>
          </a:p>
        </p:txBody>
      </p:sp>
    </p:spTree>
    <p:extLst>
      <p:ext uri="{BB962C8B-B14F-4D97-AF65-F5344CB8AC3E}">
        <p14:creationId xmlns:p14="http://schemas.microsoft.com/office/powerpoint/2010/main" val="338333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r>
              <a:rPr lang="es-CO" dirty="0" smtClean="0"/>
              <a:t> </a:t>
            </a:r>
            <a:endParaRPr lang="es-CO" dirty="0"/>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55</a:t>
            </a:fld>
            <a:endParaRPr lang="es-CO"/>
          </a:p>
        </p:txBody>
      </p:sp>
    </p:spTree>
    <p:extLst>
      <p:ext uri="{BB962C8B-B14F-4D97-AF65-F5344CB8AC3E}">
        <p14:creationId xmlns:p14="http://schemas.microsoft.com/office/powerpoint/2010/main" val="39863329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3FD1252-0AB6-4C9F-A96F-270A928D955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6A08F74-E8F7-4E2D-8E77-8B6EB4A485C7}" type="slidenum">
              <a:rPr lang="en-US" smtClean="0"/>
              <a:t>‹Nº›</a:t>
            </a:fld>
            <a:endParaRPr lang="en-US"/>
          </a:p>
        </p:txBody>
      </p:sp>
    </p:spTree>
    <p:extLst>
      <p:ext uri="{BB962C8B-B14F-4D97-AF65-F5344CB8AC3E}">
        <p14:creationId xmlns:p14="http://schemas.microsoft.com/office/powerpoint/2010/main" val="73237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FD1252-0AB6-4C9F-A96F-270A928D955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78586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FD1252-0AB6-4C9F-A96F-270A928D955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208687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a:solidFill>
            <a:srgbClr val="F48C08"/>
          </a:solidFill>
        </p:grpSpPr>
        <p:sp>
          <p:nvSpPr>
            <p:cNvPr id="7" name="Rectangle 6"/>
            <p:cNvSpPr/>
            <p:nvPr/>
          </p:nvSpPr>
          <p:spPr>
            <a:xfrm>
              <a:off x="0" y="0"/>
              <a:ext cx="1828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gr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8400256" y="63276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3401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FD1252-0AB6-4C9F-A96F-270A928D9554}"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300526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03FD1252-0AB6-4C9F-A96F-270A928D9554}" type="datetimeFigureOut">
              <a:rPr lang="en-US" smtClean="0"/>
              <a:t>4/14/2021</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6A08F74-E8F7-4E2D-8E77-8B6EB4A485C7}" type="slidenum">
              <a:rPr lang="en-US" smtClean="0"/>
              <a:t>‹Nº›</a:t>
            </a:fld>
            <a:endParaRPr lang="en-US"/>
          </a:p>
        </p:txBody>
      </p:sp>
    </p:spTree>
    <p:extLst>
      <p:ext uri="{BB962C8B-B14F-4D97-AF65-F5344CB8AC3E}">
        <p14:creationId xmlns:p14="http://schemas.microsoft.com/office/powerpoint/2010/main" val="26503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FD1252-0AB6-4C9F-A96F-270A928D955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208067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FD1252-0AB6-4C9F-A96F-270A928D9554}"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243407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FD1252-0AB6-4C9F-A96F-270A928D9554}"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126259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D1252-0AB6-4C9F-A96F-270A928D9554}"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31404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3FD1252-0AB6-4C9F-A96F-270A928D9554}"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31974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3FD1252-0AB6-4C9F-A96F-270A928D9554}" type="datetimeFigureOut">
              <a:rPr lang="en-US" smtClean="0"/>
              <a:t>4/14/2021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6A08F74-E8F7-4E2D-8E77-8B6EB4A485C7}" type="slidenum">
              <a:rPr lang="en-US" smtClean="0"/>
              <a:t>‹Nº›</a:t>
            </a:fld>
            <a:endParaRPr lang="en-US"/>
          </a:p>
        </p:txBody>
      </p:sp>
    </p:spTree>
    <p:extLst>
      <p:ext uri="{BB962C8B-B14F-4D97-AF65-F5344CB8AC3E}">
        <p14:creationId xmlns:p14="http://schemas.microsoft.com/office/powerpoint/2010/main" val="243598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3FD1252-0AB6-4C9F-A96F-270A928D9554}" type="datetimeFigureOut">
              <a:rPr lang="en-US" smtClean="0"/>
              <a:t>4/14/2021</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6A08F74-E8F7-4E2D-8E77-8B6EB4A485C7}" type="slidenum">
              <a:rPr lang="en-US" smtClean="0"/>
              <a:t>‹Nº›</a:t>
            </a:fld>
            <a:endParaRPr lang="en-US"/>
          </a:p>
        </p:txBody>
      </p:sp>
    </p:spTree>
    <p:extLst>
      <p:ext uri="{BB962C8B-B14F-4D97-AF65-F5344CB8AC3E}">
        <p14:creationId xmlns:p14="http://schemas.microsoft.com/office/powerpoint/2010/main" val="25305809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3.wdp"/><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3.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23810" y="-13448"/>
            <a:ext cx="12168190" cy="6871449"/>
          </a:xfrm>
          <a:prstGeom prst="rect">
            <a:avLst/>
          </a:prstGeom>
        </p:spPr>
      </p:pic>
      <p:sp>
        <p:nvSpPr>
          <p:cNvPr id="11" name="3 Título"/>
          <p:cNvSpPr txBox="1">
            <a:spLocks/>
          </p:cNvSpPr>
          <p:nvPr/>
        </p:nvSpPr>
        <p:spPr>
          <a:xfrm>
            <a:off x="4614371" y="2850776"/>
            <a:ext cx="5640421"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5100" dirty="0" smtClean="0">
                <a:solidFill>
                  <a:srgbClr val="085498"/>
                </a:solidFill>
              </a:rPr>
              <a:t>organización </a:t>
            </a:r>
            <a:r>
              <a:rPr lang="es-CO" sz="5100" dirty="0">
                <a:solidFill>
                  <a:srgbClr val="085498"/>
                </a:solidFill>
              </a:rPr>
              <a:t>y</a:t>
            </a:r>
            <a:r>
              <a:rPr lang="es-CO" sz="5100" dirty="0" smtClean="0">
                <a:solidFill>
                  <a:srgbClr val="085498"/>
                </a:solidFill>
              </a:rPr>
              <a:t> estructura de </a:t>
            </a:r>
            <a:r>
              <a:rPr lang="es-CO" sz="5100" dirty="0" smtClean="0">
                <a:solidFill>
                  <a:srgbClr val="085498"/>
                </a:solidFill>
              </a:rPr>
              <a:t>la </a:t>
            </a:r>
            <a:r>
              <a:rPr lang="es-CO" sz="5400" dirty="0" smtClean="0">
                <a:solidFill>
                  <a:srgbClr val="085498"/>
                </a:solidFill>
              </a:rPr>
              <a:t>Escuela Sabática</a:t>
            </a:r>
            <a:endParaRPr lang="es-CO" sz="5400" dirty="0">
              <a:solidFill>
                <a:srgbClr val="085498"/>
              </a:solidFill>
            </a:endParaRPr>
          </a:p>
        </p:txBody>
      </p:sp>
    </p:spTree>
    <p:extLst>
      <p:ext uri="{BB962C8B-B14F-4D97-AF65-F5344CB8AC3E}">
        <p14:creationId xmlns:p14="http://schemas.microsoft.com/office/powerpoint/2010/main" val="1046426366"/>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Mirando al pasado</a:t>
            </a:r>
            <a:endParaRPr lang="es-CO" dirty="0"/>
          </a:p>
        </p:txBody>
      </p:sp>
      <p:sp>
        <p:nvSpPr>
          <p:cNvPr id="3" name="2 Marcador de contenido"/>
          <p:cNvSpPr>
            <a:spLocks noGrp="1"/>
          </p:cNvSpPr>
          <p:nvPr>
            <p:ph idx="1"/>
          </p:nvPr>
        </p:nvSpPr>
        <p:spPr>
          <a:xfrm>
            <a:off x="2341789" y="1876318"/>
            <a:ext cx="7061240" cy="4104456"/>
          </a:xfrm>
        </p:spPr>
        <p:txBody>
          <a:bodyPr/>
          <a:lstStyle/>
          <a:p>
            <a:r>
              <a:rPr lang="es-CO" sz="2800" dirty="0" smtClean="0"/>
              <a:t>En los tiempos de la reforma, hombres como </a:t>
            </a:r>
            <a:r>
              <a:rPr lang="es-CO" sz="2800" dirty="0" err="1" smtClean="0"/>
              <a:t>Gerhardt</a:t>
            </a:r>
            <a:r>
              <a:rPr lang="es-CO" sz="2800" dirty="0" smtClean="0"/>
              <a:t> </a:t>
            </a:r>
            <a:r>
              <a:rPr lang="es-CO" sz="2800" dirty="0" err="1" smtClean="0"/>
              <a:t>Groot</a:t>
            </a:r>
            <a:r>
              <a:rPr lang="es-CO" sz="2800" dirty="0" smtClean="0"/>
              <a:t> fundaron escuelas cristianas con grupos dedicados a la oración, meditación, el estudio de la biblia y el ministerio.</a:t>
            </a:r>
          </a:p>
          <a:p>
            <a:r>
              <a:rPr lang="es-CO" sz="2800" dirty="0" smtClean="0"/>
              <a:t>Martin Lutero diseñó un catecismo para que los niños aprendieran a orar.</a:t>
            </a:r>
          </a:p>
          <a:p>
            <a:r>
              <a:rPr lang="es-CO" sz="2800" dirty="0" smtClean="0"/>
              <a:t>Los hermanos Wesly formaron grupos para el servicio y la edificación cristiana.</a:t>
            </a:r>
          </a:p>
        </p:txBody>
      </p:sp>
      <p:grpSp>
        <p:nvGrpSpPr>
          <p:cNvPr id="4" name="Grupo 3"/>
          <p:cNvGrpSpPr/>
          <p:nvPr/>
        </p:nvGrpSpPr>
        <p:grpSpPr>
          <a:xfrm>
            <a:off x="379309" y="2636912"/>
            <a:ext cx="1381078" cy="1347628"/>
            <a:chOff x="544680" y="233110"/>
            <a:chExt cx="1381078" cy="1347628"/>
          </a:xfrm>
        </p:grpSpPr>
        <p:sp>
          <p:nvSpPr>
            <p:cNvPr id="5" name="Elipse 4"/>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2050" name="Picture 2" descr="Línea de tiempo de la Reforma Protestante - Noticias - Adventistas"/>
          <p:cNvPicPr>
            <a:picLocks noChangeAspect="1" noChangeArrowheads="1"/>
          </p:cNvPicPr>
          <p:nvPr/>
        </p:nvPicPr>
        <p:blipFill rotWithShape="1">
          <a:blip r:embed="rId4">
            <a:extLst>
              <a:ext uri="{28A0092B-C50C-407E-A947-70E740481C1C}">
                <a14:useLocalDpi xmlns:a14="http://schemas.microsoft.com/office/drawing/2010/main" val="0"/>
              </a:ext>
            </a:extLst>
          </a:blip>
          <a:srcRect l="77367"/>
          <a:stretch/>
        </p:blipFill>
        <p:spPr bwMode="auto">
          <a:xfrm>
            <a:off x="9984432" y="1"/>
            <a:ext cx="22075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292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Mirando al pasado</a:t>
            </a:r>
            <a:endParaRPr lang="es-CO" dirty="0"/>
          </a:p>
        </p:txBody>
      </p:sp>
      <p:sp>
        <p:nvSpPr>
          <p:cNvPr id="3" name="2 Marcador de contenido"/>
          <p:cNvSpPr>
            <a:spLocks noGrp="1"/>
          </p:cNvSpPr>
          <p:nvPr>
            <p:ph idx="1"/>
          </p:nvPr>
        </p:nvSpPr>
        <p:spPr>
          <a:xfrm>
            <a:off x="1840985" y="1534150"/>
            <a:ext cx="10058400" cy="4050792"/>
          </a:xfrm>
        </p:spPr>
        <p:txBody>
          <a:bodyPr/>
          <a:lstStyle/>
          <a:p>
            <a:r>
              <a:rPr lang="es-CO" sz="2800" dirty="0" smtClean="0"/>
              <a:t>Los pioneros de la iglesia adventista reconocieron la necesidad y el potencial de que los creyentes confraternizaran unidos por la palabra de Dios y trabajaran juntos para el servicio.</a:t>
            </a:r>
          </a:p>
          <a:p>
            <a:r>
              <a:rPr lang="es-CO" sz="2800" dirty="0" smtClean="0"/>
              <a:t>La organización actual de la Escuela Sabática a nivel mundial es el resultado de estudios y oración y de la experiencia de los obreros.</a:t>
            </a:r>
          </a:p>
          <a:p>
            <a:r>
              <a:rPr lang="es-CO" sz="2800" dirty="0" smtClean="0"/>
              <a:t>De 1853 a 1855 la Escuela Sabática funcionaba como grupo independiente.</a:t>
            </a:r>
          </a:p>
        </p:txBody>
      </p:sp>
      <p:pic>
        <p:nvPicPr>
          <p:cNvPr id="3074" name="Picture 2" descr="Los pioneros adventistas del séptimo día y su protesta contra el racismo  sistemático - Noticias - Adventistas"/>
          <p:cNvPicPr>
            <a:picLocks noChangeAspect="1" noChangeArrowheads="1"/>
          </p:cNvPicPr>
          <p:nvPr/>
        </p:nvPicPr>
        <p:blipFill rotWithShape="1">
          <a:blip r:embed="rId3">
            <a:extLst>
              <a:ext uri="{28A0092B-C50C-407E-A947-70E740481C1C}">
                <a14:useLocalDpi xmlns:a14="http://schemas.microsoft.com/office/drawing/2010/main" val="0"/>
              </a:ext>
            </a:extLst>
          </a:blip>
          <a:srcRect l="814" t="51447" r="-814" b="15634"/>
          <a:stretch/>
        </p:blipFill>
        <p:spPr bwMode="auto">
          <a:xfrm>
            <a:off x="0" y="5548982"/>
            <a:ext cx="8112224" cy="13274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s pioneros adventistas del séptimo día y su protesta contra el racismo  sistemático - Noticias - Adventistas"/>
          <p:cNvPicPr>
            <a:picLocks noChangeAspect="1" noChangeArrowheads="1"/>
          </p:cNvPicPr>
          <p:nvPr/>
        </p:nvPicPr>
        <p:blipFill rotWithShape="1">
          <a:blip r:embed="rId3">
            <a:extLst>
              <a:ext uri="{28A0092B-C50C-407E-A947-70E740481C1C}">
                <a14:useLocalDpi xmlns:a14="http://schemas.microsoft.com/office/drawing/2010/main" val="0"/>
              </a:ext>
            </a:extLst>
          </a:blip>
          <a:srcRect l="14609" t="13233" r="28994" b="51063"/>
          <a:stretch/>
        </p:blipFill>
        <p:spPr bwMode="auto">
          <a:xfrm>
            <a:off x="8040217" y="5535940"/>
            <a:ext cx="4176464" cy="13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32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Mirando al pasado</a:t>
            </a:r>
            <a:endParaRPr lang="es-CO" dirty="0"/>
          </a:p>
        </p:txBody>
      </p:sp>
      <p:sp>
        <p:nvSpPr>
          <p:cNvPr id="3" name="2 Marcador de contenido"/>
          <p:cNvSpPr>
            <a:spLocks noGrp="1"/>
          </p:cNvSpPr>
          <p:nvPr>
            <p:ph idx="1"/>
          </p:nvPr>
        </p:nvSpPr>
        <p:spPr/>
        <p:txBody>
          <a:bodyPr/>
          <a:lstStyle/>
          <a:p>
            <a:r>
              <a:rPr lang="es-CO" sz="2800" dirty="0" smtClean="0"/>
              <a:t>1870 se tomó una organización simple compuesta de un director y maestros para las clases según su edades.</a:t>
            </a:r>
          </a:p>
          <a:p>
            <a:r>
              <a:rPr lang="es-CO" sz="2800" dirty="0" smtClean="0"/>
              <a:t>1877 se conforma la primera Asociación estatal de Escuela Sabática.</a:t>
            </a:r>
          </a:p>
          <a:p>
            <a:r>
              <a:rPr lang="es-CO" sz="2800" dirty="0" smtClean="0"/>
              <a:t>1878 se conforma la Asociación de Escuela Sabática de la Asociación General.</a:t>
            </a:r>
            <a:endParaRPr lang="es-CO" sz="2800" dirty="0"/>
          </a:p>
        </p:txBody>
      </p:sp>
      <p:pic>
        <p:nvPicPr>
          <p:cNvPr id="4" name="Picture 2" descr="Los pioneros adventistas del séptimo día y su protesta contra el racismo  sistemático - Noticias - Adventistas"/>
          <p:cNvPicPr>
            <a:picLocks noChangeAspect="1" noChangeArrowheads="1"/>
          </p:cNvPicPr>
          <p:nvPr/>
        </p:nvPicPr>
        <p:blipFill rotWithShape="1">
          <a:blip r:embed="rId2">
            <a:extLst>
              <a:ext uri="{28A0092B-C50C-407E-A947-70E740481C1C}">
                <a14:useLocalDpi xmlns:a14="http://schemas.microsoft.com/office/drawing/2010/main" val="0"/>
              </a:ext>
            </a:extLst>
          </a:blip>
          <a:srcRect l="814" t="51447" r="-814" b="15634"/>
          <a:stretch/>
        </p:blipFill>
        <p:spPr bwMode="auto">
          <a:xfrm>
            <a:off x="0" y="5548982"/>
            <a:ext cx="8112224" cy="1327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s pioneros adventistas del séptimo día y su protesta contra el racismo  sistemático - Noticias - Adventistas"/>
          <p:cNvPicPr>
            <a:picLocks noChangeAspect="1" noChangeArrowheads="1"/>
          </p:cNvPicPr>
          <p:nvPr/>
        </p:nvPicPr>
        <p:blipFill rotWithShape="1">
          <a:blip r:embed="rId2">
            <a:extLst>
              <a:ext uri="{28A0092B-C50C-407E-A947-70E740481C1C}">
                <a14:useLocalDpi xmlns:a14="http://schemas.microsoft.com/office/drawing/2010/main" val="0"/>
              </a:ext>
            </a:extLst>
          </a:blip>
          <a:srcRect l="14609" t="13233" r="28994" b="51063"/>
          <a:stretch/>
        </p:blipFill>
        <p:spPr bwMode="auto">
          <a:xfrm>
            <a:off x="8040217" y="5535940"/>
            <a:ext cx="4176464" cy="13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328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0798" y="193430"/>
            <a:ext cx="10058400" cy="1609344"/>
          </a:xfrm>
        </p:spPr>
        <p:txBody>
          <a:bodyPr/>
          <a:lstStyle/>
          <a:p>
            <a:r>
              <a:rPr lang="es-CO" dirty="0" smtClean="0"/>
              <a:t>Las publicaciones</a:t>
            </a:r>
            <a:endParaRPr lang="es-CO" dirty="0"/>
          </a:p>
        </p:txBody>
      </p:sp>
      <p:sp>
        <p:nvSpPr>
          <p:cNvPr id="3" name="2 Marcador de contenido"/>
          <p:cNvSpPr>
            <a:spLocks noGrp="1"/>
          </p:cNvSpPr>
          <p:nvPr>
            <p:ph idx="1"/>
          </p:nvPr>
        </p:nvSpPr>
        <p:spPr>
          <a:xfrm>
            <a:off x="839416" y="1500319"/>
            <a:ext cx="10058400" cy="4050792"/>
          </a:xfrm>
        </p:spPr>
        <p:txBody>
          <a:bodyPr/>
          <a:lstStyle/>
          <a:p>
            <a:r>
              <a:rPr lang="es-CO" sz="2800" dirty="0" smtClean="0"/>
              <a:t>Hacia1852 el pastor Jaime White escribió las primeras lecciones de Escuela Sabática,  Desde entonces se produjo un progreso formidable y es así como hoy un gran equipo de especialistas en el campo de la educación se encargan constantemente de publicar maravillosas series de estudio para las diferentes clases.</a:t>
            </a:r>
          </a:p>
          <a:p>
            <a:r>
              <a:rPr lang="es-CO" sz="2800" dirty="0" smtClean="0"/>
              <a:t>Las primeras ofrendas eran utilizadas para cubrir los gastos de las publicaciones pero a partir 1903 estas fueron destinadas a las diferentes misiones.</a:t>
            </a:r>
            <a:endParaRPr lang="es-CO" sz="2800" dirty="0"/>
          </a:p>
        </p:txBody>
      </p:sp>
      <p:pic>
        <p:nvPicPr>
          <p:cNvPr id="4" name="Picture 2" descr="Los pioneros adventistas del séptimo día y su protesta contra el racismo  sistemático - Noticias - Adventistas"/>
          <p:cNvPicPr>
            <a:picLocks noChangeAspect="1" noChangeArrowheads="1"/>
          </p:cNvPicPr>
          <p:nvPr/>
        </p:nvPicPr>
        <p:blipFill rotWithShape="1">
          <a:blip r:embed="rId2">
            <a:extLst>
              <a:ext uri="{28A0092B-C50C-407E-A947-70E740481C1C}">
                <a14:useLocalDpi xmlns:a14="http://schemas.microsoft.com/office/drawing/2010/main" val="0"/>
              </a:ext>
            </a:extLst>
          </a:blip>
          <a:srcRect l="814" t="51447" r="-814" b="15634"/>
          <a:stretch/>
        </p:blipFill>
        <p:spPr bwMode="auto">
          <a:xfrm>
            <a:off x="0" y="5548982"/>
            <a:ext cx="8112224" cy="1327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s pioneros adventistas del séptimo día y su protesta contra el racismo  sistemático - Noticias - Adventistas"/>
          <p:cNvPicPr>
            <a:picLocks noChangeAspect="1" noChangeArrowheads="1"/>
          </p:cNvPicPr>
          <p:nvPr/>
        </p:nvPicPr>
        <p:blipFill rotWithShape="1">
          <a:blip r:embed="rId2">
            <a:extLst>
              <a:ext uri="{28A0092B-C50C-407E-A947-70E740481C1C}">
                <a14:useLocalDpi xmlns:a14="http://schemas.microsoft.com/office/drawing/2010/main" val="0"/>
              </a:ext>
            </a:extLst>
          </a:blip>
          <a:srcRect l="14609" t="13233" r="28994" b="51063"/>
          <a:stretch/>
        </p:blipFill>
        <p:spPr bwMode="auto">
          <a:xfrm>
            <a:off x="8040217" y="5535940"/>
            <a:ext cx="4176464" cy="13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9459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Estructura sencilla de la Escuela Sabática</a:t>
            </a:r>
            <a:endParaRPr lang="es-CO" dirty="0"/>
          </a:p>
        </p:txBody>
      </p:sp>
      <p:sp>
        <p:nvSpPr>
          <p:cNvPr id="3" name="2 Marcador de contenido"/>
          <p:cNvSpPr>
            <a:spLocks noGrp="1"/>
          </p:cNvSpPr>
          <p:nvPr>
            <p:ph idx="1"/>
          </p:nvPr>
        </p:nvSpPr>
        <p:spPr>
          <a:xfrm>
            <a:off x="2927648" y="2632946"/>
            <a:ext cx="6840760" cy="1800200"/>
          </a:xfrm>
        </p:spPr>
        <p:txBody>
          <a:bodyPr>
            <a:noAutofit/>
          </a:bodyPr>
          <a:lstStyle/>
          <a:p>
            <a:pPr marL="0" indent="0">
              <a:buNone/>
            </a:pPr>
            <a:r>
              <a:rPr lang="es-CO" sz="2800" dirty="0" smtClean="0"/>
              <a:t>Hay cargos necesarios que requiere de deberes específicos, pero un servicio rutinario hecho como simple formalidad resultara ineficaz. En todos los casos es necesario que sigamos la instrucción dada por medio del espíritu de profecía.</a:t>
            </a:r>
          </a:p>
        </p:txBody>
      </p:sp>
      <p:grpSp>
        <p:nvGrpSpPr>
          <p:cNvPr id="5" name="Grupo 4"/>
          <p:cNvGrpSpPr/>
          <p:nvPr/>
        </p:nvGrpSpPr>
        <p:grpSpPr>
          <a:xfrm>
            <a:off x="1186530" y="2873460"/>
            <a:ext cx="1381078" cy="1347628"/>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3074" name="Picture 2" descr="Los mejores consejos sobre la obra de la escuela saba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448" y="2420888"/>
            <a:ext cx="1836415" cy="284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965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Estructura sencilla de la Escuela Sabática</a:t>
            </a:r>
            <a:endParaRPr lang="es-CO" dirty="0"/>
          </a:p>
        </p:txBody>
      </p:sp>
      <p:sp>
        <p:nvSpPr>
          <p:cNvPr id="3" name="2 Marcador de contenido"/>
          <p:cNvSpPr>
            <a:spLocks noGrp="1"/>
          </p:cNvSpPr>
          <p:nvPr>
            <p:ph idx="1"/>
          </p:nvPr>
        </p:nvSpPr>
        <p:spPr>
          <a:xfrm>
            <a:off x="3143672" y="2117992"/>
            <a:ext cx="6840760" cy="2952328"/>
          </a:xfrm>
        </p:spPr>
        <p:txBody>
          <a:bodyPr>
            <a:noAutofit/>
          </a:bodyPr>
          <a:lstStyle/>
          <a:p>
            <a:pPr marL="0" indent="0">
              <a:buNone/>
            </a:pPr>
            <a:r>
              <a:rPr lang="es-CO" sz="2800" dirty="0" smtClean="0"/>
              <a:t>«No ha de permitirse que la pureza y la sencillez de la Escuela Sabática sean absorbidas por una interminable variedad de formalidades que no permitan dedicar suficiente tiempo a los intereses espirituales, la hermosura y el buen éxito de la Escuela Sabática consiste en su simplicidad y fervor de servir a Dios</a:t>
            </a:r>
            <a:r>
              <a:rPr lang="es-CO" sz="2800" i="1" dirty="0" smtClean="0"/>
              <a:t>»(Consejos sobre la obra de la Escuela Sabática, sección VI, p.138).</a:t>
            </a:r>
          </a:p>
        </p:txBody>
      </p:sp>
      <p:grpSp>
        <p:nvGrpSpPr>
          <p:cNvPr id="7" name="Grupo 6"/>
          <p:cNvGrpSpPr/>
          <p:nvPr/>
        </p:nvGrpSpPr>
        <p:grpSpPr>
          <a:xfrm>
            <a:off x="1186530" y="2873460"/>
            <a:ext cx="1381078" cy="1347628"/>
            <a:chOff x="544680" y="233110"/>
            <a:chExt cx="1381078" cy="1347628"/>
          </a:xfrm>
        </p:grpSpPr>
        <p:sp>
          <p:nvSpPr>
            <p:cNvPr id="8" name="Elipse 7"/>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10" name="Picture 2" descr="Los mejores consejos sobre la obra de la escuela saba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448" y="2420888"/>
            <a:ext cx="1836415" cy="284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5097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sz="4000" dirty="0" smtClean="0"/>
              <a:t>Elección de los lideres de la Escuela Sabática</a:t>
            </a:r>
            <a:endParaRPr lang="es-CO" sz="4000" dirty="0"/>
          </a:p>
        </p:txBody>
      </p:sp>
      <p:sp>
        <p:nvSpPr>
          <p:cNvPr id="3" name="2 Marcador de contenido"/>
          <p:cNvSpPr>
            <a:spLocks noGrp="1"/>
          </p:cNvSpPr>
          <p:nvPr>
            <p:ph idx="1"/>
          </p:nvPr>
        </p:nvSpPr>
        <p:spPr>
          <a:xfrm>
            <a:off x="1532977" y="2991358"/>
            <a:ext cx="9721080" cy="3750010"/>
          </a:xfrm>
        </p:spPr>
        <p:txBody>
          <a:bodyPr numCol="2">
            <a:normAutofit/>
          </a:bodyPr>
          <a:lstStyle/>
          <a:p>
            <a:r>
              <a:rPr lang="es-CO" sz="1800" dirty="0" smtClean="0"/>
              <a:t>Director general.</a:t>
            </a:r>
          </a:p>
          <a:p>
            <a:r>
              <a:rPr lang="es-CO" sz="1800" dirty="0" smtClean="0"/>
              <a:t>Directores asociados.</a:t>
            </a:r>
          </a:p>
          <a:p>
            <a:r>
              <a:rPr lang="es-CO" sz="1800" dirty="0" smtClean="0"/>
              <a:t>Secretario.</a:t>
            </a:r>
          </a:p>
          <a:p>
            <a:r>
              <a:rPr lang="es-CO" sz="1800" dirty="0" smtClean="0"/>
              <a:t>Maestros de las clases de adultos.</a:t>
            </a:r>
          </a:p>
          <a:p>
            <a:r>
              <a:rPr lang="es-CO" sz="1800" dirty="0" smtClean="0"/>
              <a:t>Director asociado responsable de los miembros.</a:t>
            </a:r>
          </a:p>
          <a:p>
            <a:r>
              <a:rPr lang="es-CO" sz="1800" dirty="0" smtClean="0"/>
              <a:t>Director asistente de evangelización  (evangelismo </a:t>
            </a:r>
            <a:r>
              <a:rPr lang="es-CO" sz="1800" dirty="0"/>
              <a:t>a través de Escuelas Sabáticas filiales, Escuela Bíblica de vacaciones, etc.).</a:t>
            </a:r>
            <a:endParaRPr lang="es-CO" sz="1800" dirty="0" smtClean="0"/>
          </a:p>
          <a:p>
            <a:endParaRPr lang="es-CO" sz="1800" dirty="0" smtClean="0"/>
          </a:p>
        </p:txBody>
      </p:sp>
      <p:sp>
        <p:nvSpPr>
          <p:cNvPr id="4" name="3 CuadroTexto"/>
          <p:cNvSpPr txBox="1"/>
          <p:nvPr/>
        </p:nvSpPr>
        <p:spPr>
          <a:xfrm>
            <a:off x="1562544" y="1589737"/>
            <a:ext cx="9073008" cy="1107996"/>
          </a:xfrm>
          <a:prstGeom prst="rect">
            <a:avLst/>
          </a:prstGeom>
          <a:noFill/>
        </p:spPr>
        <p:txBody>
          <a:bodyPr wrap="square" rtlCol="0">
            <a:spAutoFit/>
          </a:bodyPr>
          <a:lstStyle/>
          <a:p>
            <a:r>
              <a:rPr lang="es-CO" sz="2200" dirty="0" smtClean="0"/>
              <a:t>Pueden ser </a:t>
            </a:r>
            <a:r>
              <a:rPr lang="es-CO" sz="2200" dirty="0"/>
              <a:t>elegidos por la iglesia y nombrados por la misma comisión de </a:t>
            </a:r>
            <a:r>
              <a:rPr lang="es-CO" sz="2200" dirty="0" smtClean="0"/>
              <a:t>nombramientos. </a:t>
            </a:r>
            <a:r>
              <a:rPr lang="es-CO" sz="2200" dirty="0"/>
              <a:t>E</a:t>
            </a:r>
            <a:r>
              <a:rPr lang="es-CO" sz="2200" dirty="0" smtClean="0"/>
              <a:t>ntre </a:t>
            </a:r>
            <a:r>
              <a:rPr lang="es-CO" sz="2200" dirty="0"/>
              <a:t>los lideres escogidos anualmente se encuentran:</a:t>
            </a:r>
          </a:p>
        </p:txBody>
      </p:sp>
      <p:pic>
        <p:nvPicPr>
          <p:cNvPr id="6146" name="Picture 2" descr="En Interamérica, estudio muestra que la asistencia a la Escuela Sabática  está es disminución y se necesitan mejoras - Iglesia Adventista del Séptimo  Día - División Interamer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3284984"/>
            <a:ext cx="4330767" cy="28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8783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4000" dirty="0" smtClean="0"/>
              <a:t>Elección de los lideres de la Escuela Sabática</a:t>
            </a:r>
            <a:endParaRPr lang="es-CO" sz="4000" dirty="0"/>
          </a:p>
        </p:txBody>
      </p:sp>
      <p:sp>
        <p:nvSpPr>
          <p:cNvPr id="3" name="2 Marcador de contenido"/>
          <p:cNvSpPr>
            <a:spLocks noGrp="1"/>
          </p:cNvSpPr>
          <p:nvPr>
            <p:ph idx="1"/>
          </p:nvPr>
        </p:nvSpPr>
        <p:spPr>
          <a:xfrm>
            <a:off x="1199456" y="2492896"/>
            <a:ext cx="9289032" cy="3960440"/>
          </a:xfrm>
        </p:spPr>
        <p:txBody>
          <a:bodyPr numCol="2"/>
          <a:lstStyle/>
          <a:p>
            <a:pPr algn="l"/>
            <a:r>
              <a:rPr lang="es-CO" sz="2400" dirty="0"/>
              <a:t>U</a:t>
            </a:r>
            <a:r>
              <a:rPr lang="es-CO" sz="2400" dirty="0" smtClean="0"/>
              <a:t>n secretario de Escuela Sabática.</a:t>
            </a:r>
          </a:p>
          <a:p>
            <a:pPr algn="l"/>
            <a:r>
              <a:rPr lang="es-CO" sz="2400" dirty="0" smtClean="0"/>
              <a:t>Secretarios asociados para las diferentes divisiones(adultos, jóvenes y demás clases).</a:t>
            </a:r>
          </a:p>
          <a:p>
            <a:pPr algn="l"/>
            <a:r>
              <a:rPr lang="es-CO" sz="2400" dirty="0" smtClean="0"/>
              <a:t>Directos de la división de extensión.</a:t>
            </a:r>
          </a:p>
          <a:p>
            <a:pPr algn="l"/>
            <a:r>
              <a:rPr lang="es-CO" sz="2400" dirty="0" smtClean="0"/>
              <a:t>Director para la escuela bíblica de vacaciones.</a:t>
            </a:r>
          </a:p>
          <a:p>
            <a:pPr algn="l"/>
            <a:endParaRPr lang="es-CO" sz="2000" dirty="0" smtClean="0"/>
          </a:p>
          <a:p>
            <a:endParaRPr lang="es-CO" dirty="0" smtClean="0"/>
          </a:p>
        </p:txBody>
      </p:sp>
      <p:sp>
        <p:nvSpPr>
          <p:cNvPr id="4" name="3 CuadroTexto"/>
          <p:cNvSpPr txBox="1"/>
          <p:nvPr/>
        </p:nvSpPr>
        <p:spPr>
          <a:xfrm>
            <a:off x="3575720" y="1700809"/>
            <a:ext cx="6768752" cy="430887"/>
          </a:xfrm>
          <a:prstGeom prst="rect">
            <a:avLst/>
          </a:prstGeom>
          <a:noFill/>
        </p:spPr>
        <p:txBody>
          <a:bodyPr wrap="square" rtlCol="0">
            <a:spAutoFit/>
          </a:bodyPr>
          <a:lstStyle/>
          <a:p>
            <a:r>
              <a:rPr lang="es-CO" sz="2200" dirty="0"/>
              <a:t>También puede ser necesario nombrar:</a:t>
            </a:r>
          </a:p>
        </p:txBody>
      </p:sp>
      <p:pic>
        <p:nvPicPr>
          <p:cNvPr id="5" name="Picture 2" descr="En Interamérica, estudio muestra que la asistencia a la Escuela Sabática  está es disminución y se necesitan mejoras - Iglesia Adventista del Séptimo  Día - División Interamer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3284984"/>
            <a:ext cx="4330767" cy="28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5469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sz="4000" dirty="0" smtClean="0"/>
              <a:t>Elección de los lideres de la Escuela Sabática</a:t>
            </a:r>
            <a:endParaRPr lang="es-CO" sz="4000" dirty="0"/>
          </a:p>
        </p:txBody>
      </p:sp>
      <p:sp>
        <p:nvSpPr>
          <p:cNvPr id="3" name="2 Marcador de contenido"/>
          <p:cNvSpPr>
            <a:spLocks noGrp="1"/>
          </p:cNvSpPr>
          <p:nvPr>
            <p:ph idx="1"/>
          </p:nvPr>
        </p:nvSpPr>
        <p:spPr>
          <a:xfrm>
            <a:off x="1343472" y="2200800"/>
            <a:ext cx="10801200" cy="3323937"/>
          </a:xfrm>
        </p:spPr>
        <p:txBody>
          <a:bodyPr numCol="2">
            <a:normAutofit/>
          </a:bodyPr>
          <a:lstStyle/>
          <a:p>
            <a:pPr algn="l"/>
            <a:r>
              <a:rPr lang="es-CO" sz="2400" dirty="0" smtClean="0"/>
              <a:t>Maestros de las divisiones.</a:t>
            </a:r>
          </a:p>
          <a:p>
            <a:pPr algn="l"/>
            <a:r>
              <a:rPr lang="es-CO" sz="2400" dirty="0" smtClean="0"/>
              <a:t>Los secretarios.</a:t>
            </a:r>
          </a:p>
          <a:p>
            <a:pPr algn="l"/>
            <a:r>
              <a:rPr lang="es-CO" sz="2400" dirty="0" smtClean="0"/>
              <a:t>Los ujieres.</a:t>
            </a:r>
          </a:p>
          <a:p>
            <a:pPr algn="l"/>
            <a:r>
              <a:rPr lang="es-CO" sz="2400" dirty="0" smtClean="0"/>
              <a:t>Lideres asistentes de las divisiones.</a:t>
            </a:r>
          </a:p>
          <a:p>
            <a:pPr algn="l"/>
            <a:r>
              <a:rPr lang="es-CO" sz="2400" dirty="0" smtClean="0"/>
              <a:t>Directores de música.</a:t>
            </a:r>
          </a:p>
          <a:p>
            <a:pPr algn="l"/>
            <a:r>
              <a:rPr lang="es-CO" sz="2400" dirty="0" smtClean="0"/>
              <a:t>Pianistas</a:t>
            </a:r>
          </a:p>
          <a:p>
            <a:pPr algn="l"/>
            <a:r>
              <a:rPr lang="es-CO" sz="2400" dirty="0" smtClean="0"/>
              <a:t>Organista.</a:t>
            </a:r>
            <a:endParaRPr lang="es-CO" sz="2400" dirty="0"/>
          </a:p>
        </p:txBody>
      </p:sp>
      <p:sp>
        <p:nvSpPr>
          <p:cNvPr id="5" name="4 CuadroTexto"/>
          <p:cNvSpPr txBox="1"/>
          <p:nvPr/>
        </p:nvSpPr>
        <p:spPr>
          <a:xfrm>
            <a:off x="1343472" y="1626539"/>
            <a:ext cx="7632848" cy="430887"/>
          </a:xfrm>
          <a:prstGeom prst="rect">
            <a:avLst/>
          </a:prstGeom>
          <a:noFill/>
        </p:spPr>
        <p:txBody>
          <a:bodyPr wrap="square" rtlCol="0">
            <a:spAutoFit/>
          </a:bodyPr>
          <a:lstStyle/>
          <a:p>
            <a:r>
              <a:rPr lang="es-CO" sz="2200" dirty="0"/>
              <a:t>La comisión directiva de la </a:t>
            </a:r>
            <a:r>
              <a:rPr lang="es-CO" sz="2200" dirty="0" smtClean="0"/>
              <a:t>Escuela Sabática elige:</a:t>
            </a:r>
            <a:endParaRPr lang="es-CO" sz="2200" dirty="0"/>
          </a:p>
        </p:txBody>
      </p:sp>
      <p:sp>
        <p:nvSpPr>
          <p:cNvPr id="7" name="6 CuadroTexto"/>
          <p:cNvSpPr txBox="1"/>
          <p:nvPr/>
        </p:nvSpPr>
        <p:spPr>
          <a:xfrm>
            <a:off x="1343472" y="5631562"/>
            <a:ext cx="9937104" cy="769441"/>
          </a:xfrm>
          <a:prstGeom prst="rect">
            <a:avLst/>
          </a:prstGeom>
          <a:noFill/>
        </p:spPr>
        <p:txBody>
          <a:bodyPr wrap="square" rtlCol="0">
            <a:spAutoFit/>
          </a:bodyPr>
          <a:lstStyle/>
          <a:p>
            <a:r>
              <a:rPr lang="es-CO" sz="2200" dirty="0"/>
              <a:t>Las vacantes que se produzcan serán suplidas por la comisión directiva de la </a:t>
            </a:r>
            <a:r>
              <a:rPr lang="es-CO" sz="2200" dirty="0" smtClean="0"/>
              <a:t>Escuela Sabática.</a:t>
            </a:r>
            <a:endParaRPr lang="es-CO" sz="2200" dirty="0"/>
          </a:p>
        </p:txBody>
      </p:sp>
      <p:pic>
        <p:nvPicPr>
          <p:cNvPr id="6" name="Picture 2" descr="En Interamérica, estudio muestra que la asistencia a la Escuela Sabática  está es disminución y se necesitan mejoras - Iglesia Adventista del Séptimo  Día - División Interamer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964" y="2093976"/>
            <a:ext cx="4330767" cy="28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849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Selección de maestros</a:t>
            </a:r>
            <a:endParaRPr lang="es-CO" dirty="0"/>
          </a:p>
        </p:txBody>
      </p:sp>
      <p:sp>
        <p:nvSpPr>
          <p:cNvPr id="3" name="2 Marcador de contenido"/>
          <p:cNvSpPr>
            <a:spLocks noGrp="1"/>
          </p:cNvSpPr>
          <p:nvPr>
            <p:ph idx="1"/>
          </p:nvPr>
        </p:nvSpPr>
        <p:spPr>
          <a:xfrm>
            <a:off x="1037900" y="1915308"/>
            <a:ext cx="7186392" cy="4050792"/>
          </a:xfrm>
        </p:spPr>
        <p:txBody>
          <a:bodyPr>
            <a:normAutofit/>
          </a:bodyPr>
          <a:lstStyle/>
          <a:p>
            <a:pPr marL="0" indent="0">
              <a:buNone/>
            </a:pPr>
            <a:r>
              <a:rPr lang="es-CO" sz="2400" dirty="0" smtClean="0"/>
              <a:t>Es muy aconsejable consultar a los líderes de la divisiones, especialmente en los cargos relacionados con los niños. </a:t>
            </a:r>
          </a:p>
          <a:p>
            <a:pPr marL="0" indent="0">
              <a:buNone/>
            </a:pPr>
            <a:r>
              <a:rPr lang="es-CO" sz="2400" dirty="0" smtClean="0"/>
              <a:t>La junta directiva de la Escuela Sabática debe seleccionar un cuerpo de Maestros capacitados y consagrados para toda la Escuela Sabática.</a:t>
            </a:r>
          </a:p>
          <a:p>
            <a:pPr marL="0" indent="0">
              <a:buNone/>
            </a:pPr>
            <a:endParaRPr lang="es-CO" sz="2400" dirty="0" smtClean="0"/>
          </a:p>
          <a:p>
            <a:pPr marL="0" indent="0">
              <a:buNone/>
            </a:pPr>
            <a:r>
              <a:rPr lang="es-CO" sz="2400" b="1" dirty="0" smtClean="0"/>
              <a:t>Se debería tomar con mucha seriedad los requerimientos de este supremo llamado a ser maestro de Escuela Sabática.</a:t>
            </a:r>
          </a:p>
        </p:txBody>
      </p:sp>
      <p:pic>
        <p:nvPicPr>
          <p:cNvPr id="7170" name="Picture 2" descr="Javier Castillo Layz (@CastilloLayz) | Twit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07" t="19829" r="5932"/>
          <a:stretch/>
        </p:blipFill>
        <p:spPr bwMode="auto">
          <a:xfrm>
            <a:off x="8243292" y="2106552"/>
            <a:ext cx="3600400" cy="331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751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765884" y="2636912"/>
            <a:ext cx="9172624" cy="1143000"/>
          </a:xfrm>
        </p:spPr>
        <p:txBody>
          <a:bodyPr/>
          <a:lstStyle/>
          <a:p>
            <a:r>
              <a:rPr lang="es-CO" sz="4800" dirty="0" smtClean="0">
                <a:solidFill>
                  <a:schemeClr val="bg1"/>
                </a:solidFill>
              </a:rPr>
              <a:t>La organización de la Escuela Sabática</a:t>
            </a:r>
            <a:endParaRPr lang="es-CO" sz="4800" dirty="0">
              <a:solidFill>
                <a:schemeClr val="bg1"/>
              </a:solidFill>
            </a:endParaRPr>
          </a:p>
        </p:txBody>
      </p:sp>
      <p:sp>
        <p:nvSpPr>
          <p:cNvPr id="2" name="Rectángulo 1"/>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upo 2"/>
          <p:cNvGrpSpPr/>
          <p:nvPr/>
        </p:nvGrpSpPr>
        <p:grpSpPr>
          <a:xfrm>
            <a:off x="225884" y="2424550"/>
            <a:ext cx="2088232" cy="2008899"/>
            <a:chOff x="544680" y="233110"/>
            <a:chExt cx="1381078" cy="1347628"/>
          </a:xfrm>
        </p:grpSpPr>
        <p:sp>
          <p:nvSpPr>
            <p:cNvPr id="5" name="Elipse 4"/>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extLst>
      <p:ext uri="{BB962C8B-B14F-4D97-AF65-F5344CB8AC3E}">
        <p14:creationId xmlns:p14="http://schemas.microsoft.com/office/powerpoint/2010/main" val="1267782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3" name="2 Marcador de contenido"/>
          <p:cNvSpPr>
            <a:spLocks noGrp="1"/>
          </p:cNvSpPr>
          <p:nvPr>
            <p:ph idx="1"/>
          </p:nvPr>
        </p:nvSpPr>
        <p:spPr>
          <a:xfrm>
            <a:off x="4439816" y="2882501"/>
            <a:ext cx="6840760" cy="2232248"/>
          </a:xfrm>
        </p:spPr>
        <p:txBody>
          <a:bodyPr>
            <a:normAutofit lnSpcReduction="10000"/>
          </a:bodyPr>
          <a:lstStyle/>
          <a:p>
            <a:pPr marL="0" indent="0">
              <a:buNone/>
            </a:pPr>
            <a:r>
              <a:rPr lang="es-CO" sz="2400" dirty="0" smtClean="0"/>
              <a:t>Líder principal de la Escuela Sabática. Como presidente de la junta directiva deberá guiar a los demás lideres en las operaciones que impulsarán el crecimiento espiritual de cada uno de los miembros. Este debe demostrar una buena capacidad organizativa, además de manifestar los frutos del Espíritu.</a:t>
            </a:r>
            <a:endParaRPr lang="es-CO" sz="2400" dirty="0"/>
          </a:p>
        </p:txBody>
      </p:sp>
      <p:sp>
        <p:nvSpPr>
          <p:cNvPr id="4" name="3 CuadroTexto"/>
          <p:cNvSpPr txBox="1"/>
          <p:nvPr/>
        </p:nvSpPr>
        <p:spPr>
          <a:xfrm>
            <a:off x="4547593" y="2026185"/>
            <a:ext cx="6984776" cy="430887"/>
          </a:xfrm>
          <a:prstGeom prst="rect">
            <a:avLst/>
          </a:prstGeom>
          <a:noFill/>
        </p:spPr>
        <p:txBody>
          <a:bodyPr wrap="square" rtlCol="0">
            <a:spAutoFit/>
          </a:bodyPr>
          <a:lstStyle/>
          <a:p>
            <a:pPr algn="ctr"/>
            <a:r>
              <a:rPr lang="es-CO" sz="2200" dirty="0"/>
              <a:t>DIRECTOR DE LA </a:t>
            </a:r>
            <a:r>
              <a:rPr lang="es-CO" sz="2200" dirty="0" smtClean="0"/>
              <a:t>ESCUELA SABÁTICA</a:t>
            </a:r>
            <a:endParaRPr lang="es-CO" sz="2200" dirty="0"/>
          </a:p>
        </p:txBody>
      </p:sp>
      <p:pic>
        <p:nvPicPr>
          <p:cNvPr id="10242" name="Picture 2" descr="Seminarios para Grupos Pequenos | Lideres de Vision | 1er Forum de Grupos  Pequenos | PPTs - Recursos de Esperanza"/>
          <p:cNvPicPr>
            <a:picLocks noChangeAspect="1" noChangeArrowheads="1"/>
          </p:cNvPicPr>
          <p:nvPr/>
        </p:nvPicPr>
        <p:blipFill rotWithShape="1">
          <a:blip r:embed="rId2">
            <a:extLst>
              <a:ext uri="{28A0092B-C50C-407E-A947-70E740481C1C}">
                <a14:useLocalDpi xmlns:a14="http://schemas.microsoft.com/office/drawing/2010/main" val="0"/>
              </a:ext>
            </a:extLst>
          </a:blip>
          <a:srcRect l="39563"/>
          <a:stretch/>
        </p:blipFill>
        <p:spPr bwMode="auto">
          <a:xfrm>
            <a:off x="767408" y="2636912"/>
            <a:ext cx="2733912" cy="339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121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5" name="4 CuadroTexto"/>
          <p:cNvSpPr txBox="1"/>
          <p:nvPr/>
        </p:nvSpPr>
        <p:spPr>
          <a:xfrm>
            <a:off x="3431704" y="2420889"/>
            <a:ext cx="6984776" cy="430887"/>
          </a:xfrm>
          <a:prstGeom prst="rect">
            <a:avLst/>
          </a:prstGeom>
          <a:noFill/>
        </p:spPr>
        <p:txBody>
          <a:bodyPr wrap="square" rtlCol="0">
            <a:spAutoFit/>
          </a:bodyPr>
          <a:lstStyle/>
          <a:p>
            <a:pPr algn="ctr"/>
            <a:r>
              <a:rPr lang="es-CO" sz="2200" dirty="0"/>
              <a:t>DIRECTOR ASOCIADO</a:t>
            </a:r>
          </a:p>
        </p:txBody>
      </p:sp>
      <p:sp>
        <p:nvSpPr>
          <p:cNvPr id="6" name="2 Marcador de contenido"/>
          <p:cNvSpPr txBox="1">
            <a:spLocks/>
          </p:cNvSpPr>
          <p:nvPr/>
        </p:nvSpPr>
        <p:spPr>
          <a:xfrm>
            <a:off x="3647728" y="3212976"/>
            <a:ext cx="7704856" cy="2232248"/>
          </a:xfrm>
          <a:prstGeom prst="rect">
            <a:avLst/>
          </a:prstGeom>
        </p:spPr>
        <p:txBody>
          <a:bodyPr vert="horz" lIns="91440" tIns="45720" rIns="91440" bIns="45720" rtlCol="0">
            <a:noAutofit/>
          </a:bodyPr>
          <a:lstStyle/>
          <a:p>
            <a:pPr>
              <a:spcBef>
                <a:spcPts val="1800"/>
              </a:spcBef>
              <a:buClr>
                <a:schemeClr val="accent1"/>
              </a:buClr>
              <a:buSzPct val="80000"/>
              <a:defRPr/>
            </a:pPr>
            <a:r>
              <a:rPr lang="es-CO" sz="2400" dirty="0"/>
              <a:t>Este líder asistirá al director en el cumplimiento de las tareas habituales de la </a:t>
            </a:r>
            <a:r>
              <a:rPr lang="es-CO" sz="2400" dirty="0" smtClean="0"/>
              <a:t>Escuela Sabática </a:t>
            </a:r>
            <a:r>
              <a:rPr lang="es-CO" sz="2400" dirty="0"/>
              <a:t>y </a:t>
            </a:r>
            <a:r>
              <a:rPr lang="es-CO" sz="2400" dirty="0" smtClean="0"/>
              <a:t>llevará </a:t>
            </a:r>
            <a:r>
              <a:rPr lang="es-CO" sz="2400" dirty="0"/>
              <a:t>acabo las responsabilidades que le asigne. Durante la ausencia del director este asumirá el control de la </a:t>
            </a:r>
            <a:r>
              <a:rPr lang="es-CO" sz="2400" dirty="0" smtClean="0"/>
              <a:t>Escuela Sabática.</a:t>
            </a:r>
            <a:endParaRPr lang="es-CO" sz="2400" dirty="0"/>
          </a:p>
          <a:p>
            <a:pPr>
              <a:spcBef>
                <a:spcPts val="1800"/>
              </a:spcBef>
              <a:buClr>
                <a:schemeClr val="accent1"/>
              </a:buClr>
              <a:buSzPct val="80000"/>
              <a:defRPr/>
            </a:pPr>
            <a:endParaRPr lang="es-CO" sz="2400" dirty="0"/>
          </a:p>
        </p:txBody>
      </p:sp>
      <p:pic>
        <p:nvPicPr>
          <p:cNvPr id="7" name="Picture 2" descr="Seminarios para Grupos Pequenos | Lideres de Vision | 1er Forum de Grupos  Pequenos | PPTs - Recursos de Esperanza"/>
          <p:cNvPicPr>
            <a:picLocks noChangeAspect="1" noChangeArrowheads="1"/>
          </p:cNvPicPr>
          <p:nvPr/>
        </p:nvPicPr>
        <p:blipFill rotWithShape="1">
          <a:blip r:embed="rId2">
            <a:extLst>
              <a:ext uri="{28A0092B-C50C-407E-A947-70E740481C1C}">
                <a14:useLocalDpi xmlns:a14="http://schemas.microsoft.com/office/drawing/2010/main" val="0"/>
              </a:ext>
            </a:extLst>
          </a:blip>
          <a:srcRect l="39563"/>
          <a:stretch/>
        </p:blipFill>
        <p:spPr bwMode="auto">
          <a:xfrm>
            <a:off x="767408" y="2636912"/>
            <a:ext cx="2733912" cy="339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13339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5" name="2 Marcador de contenido"/>
          <p:cNvSpPr>
            <a:spLocks noGrp="1"/>
          </p:cNvSpPr>
          <p:nvPr>
            <p:ph idx="1"/>
          </p:nvPr>
        </p:nvSpPr>
        <p:spPr>
          <a:xfrm>
            <a:off x="3647728" y="3501008"/>
            <a:ext cx="8283312" cy="2232248"/>
          </a:xfrm>
        </p:spPr>
        <p:txBody>
          <a:bodyPr>
            <a:noAutofit/>
          </a:bodyPr>
          <a:lstStyle/>
          <a:p>
            <a:pPr marL="0" indent="0">
              <a:buNone/>
            </a:pPr>
            <a:r>
              <a:rPr lang="es-CO" sz="2400" dirty="0" smtClean="0"/>
              <a:t>Es recomendable que las Escuela Sabática realice un esfuerzo dedicado y perseverante para incorporar a todos los miembros de la iglesia inactivos.</a:t>
            </a:r>
          </a:p>
          <a:p>
            <a:pPr marL="0" indent="0">
              <a:buNone/>
            </a:pPr>
            <a:r>
              <a:rPr lang="es-CO" sz="2400" dirty="0" smtClean="0"/>
              <a:t>Un director asociado puede ser designado como director asociado responsable de los miembros quien se dedicará a los siguientes objetivos:</a:t>
            </a:r>
          </a:p>
          <a:p>
            <a:pPr marL="0" indent="0">
              <a:buNone/>
            </a:pPr>
            <a:endParaRPr lang="es-CO" sz="2400" dirty="0"/>
          </a:p>
        </p:txBody>
      </p:sp>
      <p:sp>
        <p:nvSpPr>
          <p:cNvPr id="4" name="3 CuadroTexto"/>
          <p:cNvSpPr txBox="1"/>
          <p:nvPr/>
        </p:nvSpPr>
        <p:spPr>
          <a:xfrm>
            <a:off x="3503712" y="2348881"/>
            <a:ext cx="8064896" cy="430887"/>
          </a:xfrm>
          <a:prstGeom prst="rect">
            <a:avLst/>
          </a:prstGeom>
          <a:noFill/>
        </p:spPr>
        <p:txBody>
          <a:bodyPr wrap="square" rtlCol="0">
            <a:spAutoFit/>
          </a:bodyPr>
          <a:lstStyle/>
          <a:p>
            <a:pPr algn="ctr"/>
            <a:r>
              <a:rPr lang="es-CO" sz="2200" dirty="0"/>
              <a:t>DIRECTOR </a:t>
            </a:r>
            <a:r>
              <a:rPr lang="es-CO" sz="2200" dirty="0" smtClean="0"/>
              <a:t>ASOCIADO </a:t>
            </a:r>
            <a:r>
              <a:rPr lang="es-CO" sz="2200" dirty="0"/>
              <a:t>RESPONSABLE DE LOS MIEMBROS</a:t>
            </a:r>
          </a:p>
        </p:txBody>
      </p:sp>
      <p:pic>
        <p:nvPicPr>
          <p:cNvPr id="6" name="Picture 2" descr="Seminarios para Grupos Pequenos | Lideres de Vision | 1er Forum de Grupos  Pequenos | PPTs - Recursos de Esperanza"/>
          <p:cNvPicPr>
            <a:picLocks noChangeAspect="1" noChangeArrowheads="1"/>
          </p:cNvPicPr>
          <p:nvPr/>
        </p:nvPicPr>
        <p:blipFill rotWithShape="1">
          <a:blip r:embed="rId2">
            <a:extLst>
              <a:ext uri="{28A0092B-C50C-407E-A947-70E740481C1C}">
                <a14:useLocalDpi xmlns:a14="http://schemas.microsoft.com/office/drawing/2010/main" val="0"/>
              </a:ext>
            </a:extLst>
          </a:blip>
          <a:srcRect l="39563"/>
          <a:stretch/>
        </p:blipFill>
        <p:spPr bwMode="auto">
          <a:xfrm>
            <a:off x="767408" y="2636912"/>
            <a:ext cx="2733912" cy="339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81344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Objetivos del responsable de los miembros</a:t>
            </a:r>
            <a:endParaRPr lang="es-CO" dirty="0"/>
          </a:p>
        </p:txBody>
      </p:sp>
      <p:sp>
        <p:nvSpPr>
          <p:cNvPr id="3" name="2 Marcador de contenido"/>
          <p:cNvSpPr>
            <a:spLocks noGrp="1"/>
          </p:cNvSpPr>
          <p:nvPr>
            <p:ph idx="1"/>
          </p:nvPr>
        </p:nvSpPr>
        <p:spPr>
          <a:xfrm>
            <a:off x="3863752" y="1772816"/>
            <a:ext cx="8027122" cy="4464496"/>
          </a:xfrm>
        </p:spPr>
        <p:txBody>
          <a:bodyPr>
            <a:noAutofit/>
          </a:bodyPr>
          <a:lstStyle/>
          <a:p>
            <a:r>
              <a:rPr lang="es-CO" sz="2400" dirty="0"/>
              <a:t>Promover la afiliación a la </a:t>
            </a:r>
            <a:r>
              <a:rPr lang="es-CO" sz="2400" dirty="0" smtClean="0"/>
              <a:t>Escuela Sabática </a:t>
            </a:r>
            <a:r>
              <a:rPr lang="es-CO" sz="2400" dirty="0"/>
              <a:t>especialmente de los miembros que aun no pertenecen.</a:t>
            </a:r>
          </a:p>
          <a:p>
            <a:r>
              <a:rPr lang="es-CO" sz="2400" dirty="0"/>
              <a:t>Mantener listas actualizadas de la feligresía, obtenida por medio del secretario de iglesia y secretario de la </a:t>
            </a:r>
            <a:r>
              <a:rPr lang="es-CO" sz="2400" dirty="0" smtClean="0"/>
              <a:t>Escuela Sabática </a:t>
            </a:r>
            <a:r>
              <a:rPr lang="es-CO" sz="2400" dirty="0"/>
              <a:t>con el fin de identificar los miembros inactivos.</a:t>
            </a:r>
          </a:p>
          <a:p>
            <a:r>
              <a:rPr lang="es-CO" sz="2400" dirty="0"/>
              <a:t>Llevar a la </a:t>
            </a:r>
            <a:r>
              <a:rPr lang="es-CO" sz="2400" dirty="0" smtClean="0"/>
              <a:t>junta </a:t>
            </a:r>
            <a:r>
              <a:rPr lang="es-CO" sz="2400" dirty="0"/>
              <a:t>directiva el listado de miembros </a:t>
            </a:r>
            <a:r>
              <a:rPr lang="es-CO" sz="2400" dirty="0" smtClean="0"/>
              <a:t>inactivos, </a:t>
            </a:r>
            <a:r>
              <a:rPr lang="es-CO" sz="2400" dirty="0"/>
              <a:t>para que estos sean asignados a las clases y </a:t>
            </a:r>
            <a:r>
              <a:rPr lang="es-CO" sz="2400" dirty="0" smtClean="0"/>
              <a:t>visitarlos</a:t>
            </a:r>
            <a:r>
              <a:rPr lang="es-CO" sz="2400" dirty="0"/>
              <a:t>.</a:t>
            </a:r>
          </a:p>
          <a:p>
            <a:r>
              <a:rPr lang="es-CO" sz="2400" dirty="0"/>
              <a:t>Presentar informe mensual del progreso en la incorporación de miembros inactivos.</a:t>
            </a:r>
          </a:p>
          <a:p>
            <a:endParaRPr lang="es-CO" sz="2400" dirty="0"/>
          </a:p>
        </p:txBody>
      </p:sp>
      <p:pic>
        <p:nvPicPr>
          <p:cNvPr id="4" name="Picture 2" descr="Seminarios para Grupos Pequenos | Lideres de Vision | 1er Forum de Grupos  Pequenos | PPTs - Recursos de Esperanza"/>
          <p:cNvPicPr>
            <a:picLocks noChangeAspect="1" noChangeArrowheads="1"/>
          </p:cNvPicPr>
          <p:nvPr/>
        </p:nvPicPr>
        <p:blipFill rotWithShape="1">
          <a:blip r:embed="rId2">
            <a:extLst>
              <a:ext uri="{28A0092B-C50C-407E-A947-70E740481C1C}">
                <a14:useLocalDpi xmlns:a14="http://schemas.microsoft.com/office/drawing/2010/main" val="0"/>
              </a:ext>
            </a:extLst>
          </a:blip>
          <a:srcRect l="39563"/>
          <a:stretch/>
        </p:blipFill>
        <p:spPr bwMode="auto">
          <a:xfrm>
            <a:off x="767408" y="2636912"/>
            <a:ext cx="2733912" cy="339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811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Objetivos del responsable de los miembros</a:t>
            </a:r>
            <a:endParaRPr lang="es-CO" dirty="0"/>
          </a:p>
        </p:txBody>
      </p:sp>
      <p:sp>
        <p:nvSpPr>
          <p:cNvPr id="3" name="2 Marcador de contenido"/>
          <p:cNvSpPr>
            <a:spLocks noGrp="1"/>
          </p:cNvSpPr>
          <p:nvPr>
            <p:ph idx="1"/>
          </p:nvPr>
        </p:nvSpPr>
        <p:spPr>
          <a:xfrm>
            <a:off x="3575720" y="2060848"/>
            <a:ext cx="8136904" cy="4464496"/>
          </a:xfrm>
        </p:spPr>
        <p:txBody>
          <a:bodyPr>
            <a:noAutofit/>
          </a:bodyPr>
          <a:lstStyle/>
          <a:p>
            <a:r>
              <a:rPr lang="es-CO" sz="2400" dirty="0"/>
              <a:t>Cooperar con el director de la división de extensión de la </a:t>
            </a:r>
            <a:r>
              <a:rPr lang="es-CO" sz="2400" dirty="0" smtClean="0"/>
              <a:t>Escuela Sabática </a:t>
            </a:r>
            <a:r>
              <a:rPr lang="es-CO" sz="2400" dirty="0"/>
              <a:t>para visitar a las personas que </a:t>
            </a:r>
            <a:r>
              <a:rPr lang="es-CO" sz="2400" dirty="0" smtClean="0"/>
              <a:t>no </a:t>
            </a:r>
            <a:r>
              <a:rPr lang="es-CO" sz="2400" dirty="0"/>
              <a:t>pueden venir físicamente a la </a:t>
            </a:r>
            <a:r>
              <a:rPr lang="es-CO" sz="2400" dirty="0" smtClean="0"/>
              <a:t>Escuela Sabática.</a:t>
            </a:r>
            <a:endParaRPr lang="es-CO" sz="2400" dirty="0"/>
          </a:p>
          <a:p>
            <a:r>
              <a:rPr lang="es-CO" sz="2400" dirty="0"/>
              <a:t>Promover el adiestramiento y capacitación de los maestros de </a:t>
            </a:r>
            <a:r>
              <a:rPr lang="es-CO" sz="2400" dirty="0" smtClean="0"/>
              <a:t>Escuela Sabática </a:t>
            </a:r>
            <a:r>
              <a:rPr lang="es-CO" sz="2400" dirty="0"/>
              <a:t>para atraer a los miembros inactivos.</a:t>
            </a:r>
          </a:p>
          <a:p>
            <a:r>
              <a:rPr lang="es-CO" sz="2400" dirty="0"/>
              <a:t>Coordinar los ministerios de cada clase, incluida la asistencia tanto de los miembros habituales como de los miembros potenciales.</a:t>
            </a:r>
          </a:p>
          <a:p>
            <a:r>
              <a:rPr lang="es-CO" sz="2400" dirty="0"/>
              <a:t>Dirigir los programas de actividades comunitarias de la </a:t>
            </a:r>
            <a:r>
              <a:rPr lang="es-CO" sz="2400" dirty="0" smtClean="0"/>
              <a:t>Escuela Sabática.</a:t>
            </a:r>
            <a:endParaRPr lang="es-CO" sz="2400" dirty="0"/>
          </a:p>
          <a:p>
            <a:endParaRPr lang="es-CO" sz="2400" dirty="0"/>
          </a:p>
          <a:p>
            <a:endParaRPr lang="es-CO" sz="2400" dirty="0"/>
          </a:p>
        </p:txBody>
      </p:sp>
      <p:pic>
        <p:nvPicPr>
          <p:cNvPr id="4" name="Picture 2" descr="Seminarios para Grupos Pequenos | Lideres de Vision | 1er Forum de Grupos  Pequenos | PPTs - Recursos de Esperanza"/>
          <p:cNvPicPr>
            <a:picLocks noChangeAspect="1" noChangeArrowheads="1"/>
          </p:cNvPicPr>
          <p:nvPr/>
        </p:nvPicPr>
        <p:blipFill rotWithShape="1">
          <a:blip r:embed="rId2">
            <a:extLst>
              <a:ext uri="{28A0092B-C50C-407E-A947-70E740481C1C}">
                <a14:useLocalDpi xmlns:a14="http://schemas.microsoft.com/office/drawing/2010/main" val="0"/>
              </a:ext>
            </a:extLst>
          </a:blip>
          <a:srcRect l="39563"/>
          <a:stretch/>
        </p:blipFill>
        <p:spPr bwMode="auto">
          <a:xfrm>
            <a:off x="767408" y="2636912"/>
            <a:ext cx="2733912" cy="339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81668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9660" y="438150"/>
            <a:ext cx="10044608" cy="1143000"/>
          </a:xfrm>
        </p:spPr>
        <p:txBody>
          <a:bodyPr>
            <a:normAutofit fontScale="90000"/>
          </a:bodyPr>
          <a:lstStyle/>
          <a:p>
            <a:r>
              <a:rPr lang="es-CO" dirty="0" smtClean="0"/>
              <a:t>Responsabilidades del director asociado de evangelización </a:t>
            </a:r>
            <a:endParaRPr lang="es-CO" dirty="0"/>
          </a:p>
        </p:txBody>
      </p:sp>
      <p:sp>
        <p:nvSpPr>
          <p:cNvPr id="3" name="2 Marcador de contenido"/>
          <p:cNvSpPr>
            <a:spLocks noGrp="1"/>
          </p:cNvSpPr>
          <p:nvPr>
            <p:ph idx="1"/>
          </p:nvPr>
        </p:nvSpPr>
        <p:spPr>
          <a:xfrm>
            <a:off x="1055440" y="2132856"/>
            <a:ext cx="9433048" cy="4104456"/>
          </a:xfrm>
        </p:spPr>
        <p:txBody>
          <a:bodyPr>
            <a:normAutofit/>
          </a:bodyPr>
          <a:lstStyle/>
          <a:p>
            <a:r>
              <a:rPr lang="es-CO" sz="2400" dirty="0"/>
              <a:t>Planificar las actividades de evangelización de cada clase con los directores y maestros de las divisiones.</a:t>
            </a:r>
          </a:p>
          <a:p>
            <a:r>
              <a:rPr lang="es-CO" sz="2400" dirty="0"/>
              <a:t>Exhortar a cada clase a establecer un blanco de almas y trabajar y orar para alcanzarlo.</a:t>
            </a:r>
          </a:p>
          <a:p>
            <a:r>
              <a:rPr lang="es-CO" sz="2400" dirty="0"/>
              <a:t>Organizar los días de visita con los directores de divisiones.</a:t>
            </a:r>
          </a:p>
          <a:p>
            <a:r>
              <a:rPr lang="es-CO" sz="2400" dirty="0"/>
              <a:t>Organizar la escuela bíblica de vacaciones junto con el director </a:t>
            </a:r>
            <a:r>
              <a:rPr lang="es-CO" sz="2400" dirty="0" smtClean="0"/>
              <a:t>responsable de esta tarea.</a:t>
            </a:r>
            <a:endParaRPr lang="es-CO" sz="2400" dirty="0"/>
          </a:p>
        </p:txBody>
      </p:sp>
    </p:spTree>
    <p:extLst>
      <p:ext uri="{BB962C8B-B14F-4D97-AF65-F5344CB8AC3E}">
        <p14:creationId xmlns:p14="http://schemas.microsoft.com/office/powerpoint/2010/main" val="322843769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9660" y="438150"/>
            <a:ext cx="10044608" cy="1143000"/>
          </a:xfrm>
        </p:spPr>
        <p:txBody>
          <a:bodyPr>
            <a:normAutofit fontScale="90000"/>
          </a:bodyPr>
          <a:lstStyle/>
          <a:p>
            <a:r>
              <a:rPr lang="es-CO" dirty="0" smtClean="0"/>
              <a:t>Responsabilidades del director asociado de evangelización </a:t>
            </a:r>
            <a:endParaRPr lang="es-CO" dirty="0"/>
          </a:p>
        </p:txBody>
      </p:sp>
      <p:sp>
        <p:nvSpPr>
          <p:cNvPr id="3" name="2 Marcador de contenido"/>
          <p:cNvSpPr>
            <a:spLocks noGrp="1"/>
          </p:cNvSpPr>
          <p:nvPr>
            <p:ph idx="1"/>
          </p:nvPr>
        </p:nvSpPr>
        <p:spPr>
          <a:xfrm>
            <a:off x="1055440" y="2204864"/>
            <a:ext cx="9433048" cy="4464496"/>
          </a:xfrm>
        </p:spPr>
        <p:txBody>
          <a:bodyPr>
            <a:normAutofit/>
          </a:bodyPr>
          <a:lstStyle/>
          <a:p>
            <a:r>
              <a:rPr lang="es-CO" sz="2400" dirty="0"/>
              <a:t>Organizar las escuelas sabáticas filiales con sus directores incluyendo los clubes bíblicos y los programas de tu historia preferida.</a:t>
            </a:r>
          </a:p>
          <a:p>
            <a:r>
              <a:rPr lang="es-CO" sz="2400" dirty="0"/>
              <a:t>Desarrollar programas que permitan el crecimiento de la </a:t>
            </a:r>
            <a:r>
              <a:rPr lang="es-CO" sz="2400" dirty="0" smtClean="0"/>
              <a:t>Escuela Sabática.</a:t>
            </a:r>
            <a:endParaRPr lang="es-CO" sz="2400" dirty="0"/>
          </a:p>
          <a:p>
            <a:endParaRPr lang="es-CO" sz="2400" dirty="0"/>
          </a:p>
        </p:txBody>
      </p:sp>
    </p:spTree>
    <p:extLst>
      <p:ext uri="{BB962C8B-B14F-4D97-AF65-F5344CB8AC3E}">
        <p14:creationId xmlns:p14="http://schemas.microsoft.com/office/powerpoint/2010/main" val="259621489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6" name="2 Marcador de contenido"/>
          <p:cNvSpPr>
            <a:spLocks noGrp="1"/>
          </p:cNvSpPr>
          <p:nvPr>
            <p:ph idx="1"/>
          </p:nvPr>
        </p:nvSpPr>
        <p:spPr>
          <a:xfrm>
            <a:off x="3647728" y="3140968"/>
            <a:ext cx="6840760" cy="1800200"/>
          </a:xfrm>
        </p:spPr>
        <p:txBody>
          <a:bodyPr>
            <a:noAutofit/>
          </a:bodyPr>
          <a:lstStyle/>
          <a:p>
            <a:pPr marL="0" indent="0">
              <a:buNone/>
            </a:pPr>
            <a:r>
              <a:rPr lang="es-CO" sz="2400" dirty="0" smtClean="0"/>
              <a:t>Ocupa el cargos mas importante de la Escuela Sabática después del director y es responsable de mantener los registros, dar reportes, ordenar los suministros necesarios, distribuir los materiales, recoger las ofrendas de Escuela Sabática y hacerlas llegar al tesorero.</a:t>
            </a:r>
            <a:endParaRPr lang="es-CO" sz="2400" dirty="0"/>
          </a:p>
        </p:txBody>
      </p:sp>
      <p:sp>
        <p:nvSpPr>
          <p:cNvPr id="5" name="4 CuadroTexto"/>
          <p:cNvSpPr txBox="1"/>
          <p:nvPr/>
        </p:nvSpPr>
        <p:spPr>
          <a:xfrm>
            <a:off x="3431704" y="2348881"/>
            <a:ext cx="6984776" cy="430887"/>
          </a:xfrm>
          <a:prstGeom prst="rect">
            <a:avLst/>
          </a:prstGeom>
          <a:noFill/>
        </p:spPr>
        <p:txBody>
          <a:bodyPr wrap="square" rtlCol="0">
            <a:spAutoFit/>
          </a:bodyPr>
          <a:lstStyle/>
          <a:p>
            <a:pPr algn="ctr"/>
            <a:r>
              <a:rPr lang="es-CO" sz="2200" dirty="0"/>
              <a:t>EL </a:t>
            </a:r>
            <a:r>
              <a:rPr lang="es-CO" sz="2200" dirty="0" smtClean="0"/>
              <a:t>SECRETARIO(A)</a:t>
            </a:r>
            <a:endParaRPr lang="es-CO" sz="2200" dirty="0"/>
          </a:p>
        </p:txBody>
      </p:sp>
      <p:pic>
        <p:nvPicPr>
          <p:cNvPr id="11266" name="Picture 2" descr="Hotel Executive – Blog – Secretária executiva: profissional essencial às  empresas é homenageada no Hotel Executive"/>
          <p:cNvPicPr>
            <a:picLocks noChangeAspect="1" noChangeArrowheads="1"/>
          </p:cNvPicPr>
          <p:nvPr/>
        </p:nvPicPr>
        <p:blipFill rotWithShape="1">
          <a:blip r:embed="rId2">
            <a:extLst>
              <a:ext uri="{28A0092B-C50C-407E-A947-70E740481C1C}">
                <a14:useLocalDpi xmlns:a14="http://schemas.microsoft.com/office/drawing/2010/main" val="0"/>
              </a:ext>
            </a:extLst>
          </a:blip>
          <a:srcRect l="22145" r="43402"/>
          <a:stretch/>
        </p:blipFill>
        <p:spPr bwMode="auto">
          <a:xfrm>
            <a:off x="30424" y="1916832"/>
            <a:ext cx="3089681" cy="468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2730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7" name="6 CuadroTexto"/>
          <p:cNvSpPr txBox="1"/>
          <p:nvPr/>
        </p:nvSpPr>
        <p:spPr>
          <a:xfrm>
            <a:off x="3431704" y="2420889"/>
            <a:ext cx="6984776" cy="430887"/>
          </a:xfrm>
          <a:prstGeom prst="rect">
            <a:avLst/>
          </a:prstGeom>
          <a:noFill/>
        </p:spPr>
        <p:txBody>
          <a:bodyPr wrap="square" rtlCol="0">
            <a:spAutoFit/>
          </a:bodyPr>
          <a:lstStyle/>
          <a:p>
            <a:pPr algn="ctr"/>
            <a:r>
              <a:rPr lang="es-CO" sz="2200" dirty="0"/>
              <a:t>EL SECRETARIO ASOCIADO</a:t>
            </a:r>
          </a:p>
        </p:txBody>
      </p:sp>
      <p:sp>
        <p:nvSpPr>
          <p:cNvPr id="8" name="2 Marcador de contenido"/>
          <p:cNvSpPr txBox="1">
            <a:spLocks/>
          </p:cNvSpPr>
          <p:nvPr/>
        </p:nvSpPr>
        <p:spPr>
          <a:xfrm>
            <a:off x="3575720" y="3212976"/>
            <a:ext cx="7200800" cy="1944216"/>
          </a:xfrm>
          <a:prstGeom prst="rect">
            <a:avLst/>
          </a:prstGeom>
        </p:spPr>
        <p:txBody>
          <a:bodyPr vert="horz" lIns="91440" tIns="45720" rIns="91440" bIns="45720" rtlCol="0">
            <a:normAutofit/>
          </a:bodyPr>
          <a:lstStyle/>
          <a:p>
            <a:pPr>
              <a:spcBef>
                <a:spcPts val="1800"/>
              </a:spcBef>
              <a:buClr>
                <a:schemeClr val="accent1"/>
              </a:buClr>
              <a:buSzPct val="80000"/>
              <a:defRPr/>
            </a:pPr>
            <a:r>
              <a:rPr lang="es-CO" sz="2400" dirty="0"/>
              <a:t>Ayudar al secretario en las distribución de los suministros, la recolección de los registros de asistencia, de las clases y ayudar en lo que haga falta. Debe saber como llevar los registros .</a:t>
            </a:r>
          </a:p>
        </p:txBody>
      </p:sp>
      <p:pic>
        <p:nvPicPr>
          <p:cNvPr id="5" name="Picture 2" descr="Hotel Executive – Blog – Secretária executiva: profissional essencial às  empresas é homenageada no Hotel Executive"/>
          <p:cNvPicPr>
            <a:picLocks noChangeAspect="1" noChangeArrowheads="1"/>
          </p:cNvPicPr>
          <p:nvPr/>
        </p:nvPicPr>
        <p:blipFill rotWithShape="1">
          <a:blip r:embed="rId2">
            <a:extLst>
              <a:ext uri="{28A0092B-C50C-407E-A947-70E740481C1C}">
                <a14:useLocalDpi xmlns:a14="http://schemas.microsoft.com/office/drawing/2010/main" val="0"/>
              </a:ext>
            </a:extLst>
          </a:blip>
          <a:srcRect l="22145" r="43402"/>
          <a:stretch/>
        </p:blipFill>
        <p:spPr bwMode="auto">
          <a:xfrm>
            <a:off x="30424" y="1916832"/>
            <a:ext cx="3089681" cy="468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00727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6" name="2 Marcador de contenido"/>
          <p:cNvSpPr>
            <a:spLocks noGrp="1"/>
          </p:cNvSpPr>
          <p:nvPr>
            <p:ph idx="1"/>
          </p:nvPr>
        </p:nvSpPr>
        <p:spPr>
          <a:xfrm>
            <a:off x="1774989" y="4340089"/>
            <a:ext cx="6336704" cy="1296144"/>
          </a:xfrm>
        </p:spPr>
        <p:txBody>
          <a:bodyPr>
            <a:noAutofit/>
          </a:bodyPr>
          <a:lstStyle/>
          <a:p>
            <a:pPr marL="0" indent="0">
              <a:buNone/>
            </a:pPr>
            <a:r>
              <a:rPr lang="es-CO" sz="2400" dirty="0" smtClean="0"/>
              <a:t>Están bajo la supervisión del director general quien preparará trimestralmente un plan de programas de Escuela Sabática dirigida por los directores asociados.</a:t>
            </a:r>
            <a:endParaRPr lang="es-CO" sz="2400" dirty="0"/>
          </a:p>
        </p:txBody>
      </p:sp>
      <p:sp>
        <p:nvSpPr>
          <p:cNvPr id="5" name="4 CuadroTexto"/>
          <p:cNvSpPr txBox="1"/>
          <p:nvPr/>
        </p:nvSpPr>
        <p:spPr>
          <a:xfrm>
            <a:off x="1126917" y="2447591"/>
            <a:ext cx="6984776" cy="769441"/>
          </a:xfrm>
          <a:prstGeom prst="rect">
            <a:avLst/>
          </a:prstGeom>
          <a:noFill/>
        </p:spPr>
        <p:txBody>
          <a:bodyPr wrap="square" rtlCol="0">
            <a:spAutoFit/>
          </a:bodyPr>
          <a:lstStyle/>
          <a:p>
            <a:pPr algn="ctr"/>
            <a:r>
              <a:rPr lang="es-CO" sz="2200" dirty="0"/>
              <a:t>DIRECTORES ASOCIADOS DE LA ESCUELA SABATICA DE ADULTOS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16386" name="Picture 2" descr="Escuela Sabática - Tutorial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37502" r="18792"/>
          <a:stretch/>
        </p:blipFill>
        <p:spPr bwMode="auto">
          <a:xfrm>
            <a:off x="8694295" y="2348881"/>
            <a:ext cx="3503537"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8255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7608" y="518448"/>
            <a:ext cx="9374832" cy="1143000"/>
          </a:xfrm>
        </p:spPr>
        <p:txBody>
          <a:bodyPr>
            <a:normAutofit/>
          </a:bodyPr>
          <a:lstStyle/>
          <a:p>
            <a:r>
              <a:rPr lang="es-CO" sz="4400" dirty="0" smtClean="0"/>
              <a:t>La organización de la Escuela Sabática</a:t>
            </a:r>
            <a:endParaRPr lang="es-CO" sz="4400" dirty="0"/>
          </a:p>
        </p:txBody>
      </p:sp>
      <p:sp>
        <p:nvSpPr>
          <p:cNvPr id="4" name="3 CuadroTexto"/>
          <p:cNvSpPr txBox="1"/>
          <p:nvPr/>
        </p:nvSpPr>
        <p:spPr>
          <a:xfrm>
            <a:off x="6744072" y="2303211"/>
            <a:ext cx="5198368" cy="3816429"/>
          </a:xfrm>
          <a:prstGeom prst="rect">
            <a:avLst/>
          </a:prstGeom>
          <a:noFill/>
        </p:spPr>
        <p:txBody>
          <a:bodyPr wrap="square" rtlCol="0">
            <a:spAutoFit/>
          </a:bodyPr>
          <a:lstStyle/>
          <a:p>
            <a:r>
              <a:rPr lang="es-CO" sz="3200" dirty="0"/>
              <a:t>¿Cómo hicieron más de seiscientos mil esclavos recién liberados para conquistar una tierra protegida y que estaba habitada “por una raza poderosa”?</a:t>
            </a:r>
          </a:p>
          <a:p>
            <a:endParaRPr lang="es-CO" dirty="0"/>
          </a:p>
        </p:txBody>
      </p:sp>
      <p:grpSp>
        <p:nvGrpSpPr>
          <p:cNvPr id="5" name="Grupo 4"/>
          <p:cNvGrpSpPr/>
          <p:nvPr/>
        </p:nvGrpSpPr>
        <p:grpSpPr>
          <a:xfrm>
            <a:off x="695400" y="313820"/>
            <a:ext cx="1381078" cy="1347628"/>
            <a:chOff x="544680" y="233110"/>
            <a:chExt cx="1381078" cy="1347628"/>
          </a:xfrm>
        </p:grpSpPr>
        <p:sp>
          <p:nvSpPr>
            <p:cNvPr id="7" name="Elipse 6"/>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3" name="Picture 2" descr="CAROLINA CARCAMO: QUIEN DIJO QUE LA BIBLIA NO HABLA DE CO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08" y="1958802"/>
            <a:ext cx="3307866" cy="416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357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7" name="6 CuadroTexto"/>
          <p:cNvSpPr txBox="1"/>
          <p:nvPr/>
        </p:nvSpPr>
        <p:spPr>
          <a:xfrm>
            <a:off x="3503712" y="2420889"/>
            <a:ext cx="6984776" cy="430887"/>
          </a:xfrm>
          <a:prstGeom prst="rect">
            <a:avLst/>
          </a:prstGeom>
          <a:noFill/>
        </p:spPr>
        <p:txBody>
          <a:bodyPr wrap="square" rtlCol="0">
            <a:spAutoFit/>
          </a:bodyPr>
          <a:lstStyle/>
          <a:p>
            <a:pPr algn="ctr"/>
            <a:r>
              <a:rPr lang="es-CO" sz="2200" dirty="0"/>
              <a:t>DIRECTORES DE LA ESCUELA SABATICA DE NIÑOS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sp>
        <p:nvSpPr>
          <p:cNvPr id="9" name="2 Marcador de contenido"/>
          <p:cNvSpPr txBox="1">
            <a:spLocks/>
          </p:cNvSpPr>
          <p:nvPr/>
        </p:nvSpPr>
        <p:spPr>
          <a:xfrm>
            <a:off x="4007768" y="3212976"/>
            <a:ext cx="6336704" cy="1800200"/>
          </a:xfrm>
          <a:prstGeom prst="rect">
            <a:avLst/>
          </a:prstGeom>
        </p:spPr>
        <p:txBody>
          <a:bodyPr vert="horz" lIns="91440" tIns="45720" rIns="91440" bIns="45720" rtlCol="0">
            <a:noAutofit/>
          </a:bodyPr>
          <a:lstStyle/>
          <a:p>
            <a:pPr algn="just">
              <a:spcBef>
                <a:spcPts val="1800"/>
              </a:spcBef>
              <a:buClr>
                <a:schemeClr val="accent1"/>
              </a:buClr>
              <a:buSzPct val="80000"/>
              <a:defRPr/>
            </a:pPr>
            <a:r>
              <a:rPr lang="es-CO" sz="2400" dirty="0"/>
              <a:t>En sus funciones recomienda los posibles maestros y hace llegar la lista a la dirección de la </a:t>
            </a:r>
            <a:r>
              <a:rPr lang="es-CO" sz="2400" dirty="0" smtClean="0"/>
              <a:t>Escuela Sabática; </a:t>
            </a:r>
            <a:r>
              <a:rPr lang="es-CO" sz="2400" dirty="0"/>
              <a:t>organiza el programa para la división, supervisa el registro de la división, transfiere miembros entre otras funciones.</a:t>
            </a:r>
          </a:p>
        </p:txBody>
      </p:sp>
      <p:pic>
        <p:nvPicPr>
          <p:cNvPr id="18434" name="Picture 2" descr="Por qué las mujeres no pueden enseñar? | La sana doctrina bí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420889"/>
            <a:ext cx="2609478" cy="362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8762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6" name="2 Marcador de contenido"/>
          <p:cNvSpPr>
            <a:spLocks noGrp="1"/>
          </p:cNvSpPr>
          <p:nvPr>
            <p:ph idx="1"/>
          </p:nvPr>
        </p:nvSpPr>
        <p:spPr>
          <a:xfrm>
            <a:off x="3935760" y="3140968"/>
            <a:ext cx="6732240" cy="1656184"/>
          </a:xfrm>
        </p:spPr>
        <p:txBody>
          <a:bodyPr>
            <a:noAutofit/>
          </a:bodyPr>
          <a:lstStyle/>
          <a:p>
            <a:pPr marL="0" indent="0">
              <a:buNone/>
            </a:pPr>
            <a:r>
              <a:rPr lang="es-CO" sz="2400" dirty="0" smtClean="0"/>
              <a:t>Encargado de recolectar los nombres de los miembros que no asisten regularmente; distribuir el material de Escuela Sabática; delegar la visita de sus miembros y además es encargado de entregar las ofrendas y registros al secretario de la Escuela Sabática.</a:t>
            </a:r>
            <a:endParaRPr lang="es-CO" sz="2400" dirty="0"/>
          </a:p>
        </p:txBody>
      </p:sp>
      <p:sp>
        <p:nvSpPr>
          <p:cNvPr id="5" name="4 CuadroTexto"/>
          <p:cNvSpPr txBox="1"/>
          <p:nvPr/>
        </p:nvSpPr>
        <p:spPr>
          <a:xfrm>
            <a:off x="3683224" y="2276873"/>
            <a:ext cx="6984776" cy="430887"/>
          </a:xfrm>
          <a:prstGeom prst="rect">
            <a:avLst/>
          </a:prstGeom>
          <a:noFill/>
        </p:spPr>
        <p:txBody>
          <a:bodyPr wrap="square" rtlCol="0">
            <a:spAutoFit/>
          </a:bodyPr>
          <a:lstStyle/>
          <a:p>
            <a:pPr algn="ctr"/>
            <a:r>
              <a:rPr lang="es-CO" sz="2200" dirty="0"/>
              <a:t>DIRECTOR DE EXTENSIÓN</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9" name="Picture 2" descr="Por qué las mujeres no pueden enseñar? | La sana doctrina bíb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420889"/>
            <a:ext cx="2609478" cy="362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111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7" name="6 CuadroTexto"/>
          <p:cNvSpPr txBox="1"/>
          <p:nvPr/>
        </p:nvSpPr>
        <p:spPr>
          <a:xfrm>
            <a:off x="3863752" y="2426981"/>
            <a:ext cx="6984776" cy="430887"/>
          </a:xfrm>
          <a:prstGeom prst="rect">
            <a:avLst/>
          </a:prstGeom>
          <a:noFill/>
        </p:spPr>
        <p:txBody>
          <a:bodyPr wrap="square" rtlCol="0">
            <a:spAutoFit/>
          </a:bodyPr>
          <a:lstStyle/>
          <a:p>
            <a:pPr algn="ctr"/>
            <a:r>
              <a:rPr lang="es-CO" sz="2200" dirty="0"/>
              <a:t>LA MÚSICA</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sp>
        <p:nvSpPr>
          <p:cNvPr id="9" name="2 Marcador de contenido"/>
          <p:cNvSpPr txBox="1">
            <a:spLocks/>
          </p:cNvSpPr>
          <p:nvPr/>
        </p:nvSpPr>
        <p:spPr>
          <a:xfrm>
            <a:off x="6528048" y="3340214"/>
            <a:ext cx="5029200" cy="1800200"/>
          </a:xfrm>
          <a:prstGeom prst="rect">
            <a:avLst/>
          </a:prstGeom>
        </p:spPr>
        <p:txBody>
          <a:bodyPr vert="horz" lIns="91440" tIns="45720" rIns="91440" bIns="45720" rtlCol="0">
            <a:noAutofit/>
          </a:bodyPr>
          <a:lstStyle/>
          <a:p>
            <a:pPr>
              <a:spcBef>
                <a:spcPts val="1800"/>
              </a:spcBef>
              <a:buClr>
                <a:schemeClr val="accent1"/>
              </a:buClr>
              <a:buSzPct val="80000"/>
              <a:defRPr/>
            </a:pPr>
            <a:r>
              <a:rPr lang="es-CO" sz="2400" dirty="0"/>
              <a:t>Es un momento muy importante durante la </a:t>
            </a:r>
            <a:r>
              <a:rPr lang="es-CO" sz="2400" dirty="0" smtClean="0"/>
              <a:t>Escuela Sabática. </a:t>
            </a:r>
            <a:r>
              <a:rPr lang="es-CO" sz="2400" dirty="0"/>
              <a:t>Necesita ser planificada y conducida como una parte sagrada de la adoración, y tiene que ser dirigida por el director de música.</a:t>
            </a:r>
          </a:p>
        </p:txBody>
      </p:sp>
      <p:pic>
        <p:nvPicPr>
          <p:cNvPr id="19458" name="Picture 2" descr="Qué tiene que ver la música con el trabajo? | El Cor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0874"/>
            <a:ext cx="59436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5457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Los diferentes cargos de la Escuela Sabática</a:t>
            </a:r>
            <a:endParaRPr lang="es-CO" dirty="0"/>
          </a:p>
        </p:txBody>
      </p:sp>
      <p:sp>
        <p:nvSpPr>
          <p:cNvPr id="7" name="6 CuadroTexto"/>
          <p:cNvSpPr txBox="1"/>
          <p:nvPr/>
        </p:nvSpPr>
        <p:spPr>
          <a:xfrm>
            <a:off x="3431704" y="2348881"/>
            <a:ext cx="6984776" cy="430887"/>
          </a:xfrm>
          <a:prstGeom prst="rect">
            <a:avLst/>
          </a:prstGeom>
          <a:noFill/>
        </p:spPr>
        <p:txBody>
          <a:bodyPr wrap="square" rtlCol="0">
            <a:spAutoFit/>
          </a:bodyPr>
          <a:lstStyle/>
          <a:p>
            <a:pPr algn="ctr"/>
            <a:r>
              <a:rPr lang="es-CO" sz="2200" dirty="0"/>
              <a:t>LOS UJIERES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sp>
        <p:nvSpPr>
          <p:cNvPr id="9" name="2 Marcador de contenido"/>
          <p:cNvSpPr txBox="1">
            <a:spLocks/>
          </p:cNvSpPr>
          <p:nvPr/>
        </p:nvSpPr>
        <p:spPr>
          <a:xfrm>
            <a:off x="5087888" y="2942689"/>
            <a:ext cx="6336704" cy="2016224"/>
          </a:xfrm>
          <a:prstGeom prst="rect">
            <a:avLst/>
          </a:prstGeom>
        </p:spPr>
        <p:txBody>
          <a:bodyPr vert="horz" lIns="91440" tIns="45720" rIns="91440" bIns="45720" rtlCol="0">
            <a:noAutofit/>
          </a:bodyPr>
          <a:lstStyle/>
          <a:p>
            <a:pPr>
              <a:spcBef>
                <a:spcPts val="1800"/>
              </a:spcBef>
              <a:buClr>
                <a:schemeClr val="accent1"/>
              </a:buClr>
              <a:buSzPct val="80000"/>
              <a:defRPr/>
            </a:pPr>
            <a:r>
              <a:rPr lang="es-CO" sz="2400" dirty="0"/>
              <a:t>Son muy necesarios en Escuelas Sabáticas grandes; ellos </a:t>
            </a:r>
            <a:r>
              <a:rPr lang="es-CO" sz="2400" dirty="0" smtClean="0"/>
              <a:t>ayudarán </a:t>
            </a:r>
            <a:r>
              <a:rPr lang="es-CO" sz="2400" dirty="0"/>
              <a:t>a ubicar a las visitas y </a:t>
            </a:r>
            <a:r>
              <a:rPr lang="es-CO" sz="2400" dirty="0" smtClean="0"/>
              <a:t>velarán </a:t>
            </a:r>
            <a:r>
              <a:rPr lang="es-CO" sz="2400" dirty="0"/>
              <a:t>por la reverencia durante </a:t>
            </a:r>
            <a:r>
              <a:rPr lang="es-CO" sz="2400" dirty="0" smtClean="0"/>
              <a:t>las partes </a:t>
            </a:r>
            <a:r>
              <a:rPr lang="es-CO" sz="2400" dirty="0"/>
              <a:t>especiales del </a:t>
            </a:r>
            <a:r>
              <a:rPr lang="es-CO" sz="2400" dirty="0" smtClean="0"/>
              <a:t>programa. </a:t>
            </a:r>
            <a:r>
              <a:rPr lang="es-CO" sz="2400" dirty="0"/>
              <a:t>T</a:t>
            </a:r>
            <a:r>
              <a:rPr lang="es-CO" sz="2400" dirty="0" smtClean="0"/>
              <a:t>ambién </a:t>
            </a:r>
            <a:r>
              <a:rPr lang="es-CO" sz="2400" dirty="0"/>
              <a:t>deberán velar por mantener un ambiente agradable ventilado en los lugares que esto se requiera.</a:t>
            </a:r>
          </a:p>
        </p:txBody>
      </p:sp>
      <p:pic>
        <p:nvPicPr>
          <p:cNvPr id="21506" name="Picture 2" descr="Imágenes de Estrechar Mano | Vectores, fotos de stock y PSD gratuitos"/>
          <p:cNvPicPr>
            <a:picLocks noChangeAspect="1" noChangeArrowheads="1"/>
          </p:cNvPicPr>
          <p:nvPr/>
        </p:nvPicPr>
        <p:blipFill rotWithShape="1">
          <a:blip r:embed="rId2">
            <a:extLst>
              <a:ext uri="{28A0092B-C50C-407E-A947-70E740481C1C}">
                <a14:useLocalDpi xmlns:a14="http://schemas.microsoft.com/office/drawing/2010/main" val="0"/>
              </a:ext>
            </a:extLst>
          </a:blip>
          <a:srcRect l="19922" r="12449"/>
          <a:stretch/>
        </p:blipFill>
        <p:spPr bwMode="auto">
          <a:xfrm>
            <a:off x="551384" y="2327229"/>
            <a:ext cx="4032448"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117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3575720" y="2093976"/>
            <a:ext cx="6696744" cy="3456384"/>
          </a:xfrm>
        </p:spPr>
        <p:txBody>
          <a:bodyPr>
            <a:noAutofit/>
          </a:bodyPr>
          <a:lstStyle/>
          <a:p>
            <a:pPr marL="0" indent="0">
              <a:buNone/>
            </a:pPr>
            <a:r>
              <a:rPr lang="es-CO" sz="2400" dirty="0" smtClean="0"/>
              <a:t>Los miembros de la Escuela Sabática se dividen según sus edades.</a:t>
            </a:r>
          </a:p>
          <a:p>
            <a:pPr marL="0" indent="0">
              <a:buNone/>
            </a:pPr>
            <a:r>
              <a:rPr lang="es-CO" sz="2400" dirty="0" smtClean="0"/>
              <a:t>La Escuela Sabática cuenta con lecciones para ocho tipos de alumnos: cuna, infantes, primarios, menores, preadolescentes, jóvenes, universitarios y adultos. Esta clasificación se hará de manera estricta según el grado de escolaridad o edad.</a:t>
            </a:r>
            <a:endParaRPr lang="es-CO" sz="2400" dirty="0"/>
          </a:p>
        </p:txBody>
      </p:sp>
      <p:grpSp>
        <p:nvGrpSpPr>
          <p:cNvPr id="5" name="Grupo 4"/>
          <p:cNvGrpSpPr/>
          <p:nvPr/>
        </p:nvGrpSpPr>
        <p:grpSpPr>
          <a:xfrm>
            <a:off x="1186530" y="2873460"/>
            <a:ext cx="1381078" cy="1347628"/>
            <a:chOff x="544680" y="233110"/>
            <a:chExt cx="1381078" cy="1347628"/>
          </a:xfrm>
        </p:grpSpPr>
        <p:sp>
          <p:nvSpPr>
            <p:cNvPr id="7" name="Elipse 6"/>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extLst>
      <p:ext uri="{BB962C8B-B14F-4D97-AF65-F5344CB8AC3E}">
        <p14:creationId xmlns:p14="http://schemas.microsoft.com/office/powerpoint/2010/main" val="332899191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3935760" y="2708920"/>
            <a:ext cx="6336704" cy="3312368"/>
          </a:xfrm>
        </p:spPr>
        <p:txBody>
          <a:bodyPr>
            <a:noAutofit/>
          </a:bodyPr>
          <a:lstStyle/>
          <a:p>
            <a:pPr marL="0" indent="0">
              <a:buNone/>
            </a:pPr>
            <a:r>
              <a:rPr lang="es-CO" sz="2400" dirty="0" smtClean="0"/>
              <a:t>Esta división admite bebes recién nacidos hasta niños de tres años. Si la clase es pequeña puede confinarse con el jardín de infantes y si es muy grande puede dividirse en dos(clase de cuna A y clase de cuna B según sus edades).</a:t>
            </a:r>
          </a:p>
          <a:p>
            <a:pPr marL="0" indent="0">
              <a:buNone/>
            </a:pPr>
            <a:r>
              <a:rPr lang="es-CO" sz="2400" dirty="0" smtClean="0"/>
              <a:t>Las lecciones de cuna se publican de manera trimestral que incluye instrucciones para que los padres ayuden a los pequeños en el estudio.</a:t>
            </a:r>
          </a:p>
          <a:p>
            <a:pPr marL="0" indent="0">
              <a:buNone/>
            </a:pPr>
            <a:endParaRPr lang="es-CO" sz="2400" dirty="0"/>
          </a:p>
        </p:txBody>
      </p:sp>
      <p:sp>
        <p:nvSpPr>
          <p:cNvPr id="5" name="4 CuadroTexto"/>
          <p:cNvSpPr txBox="1"/>
          <p:nvPr/>
        </p:nvSpPr>
        <p:spPr>
          <a:xfrm>
            <a:off x="3503712" y="2132857"/>
            <a:ext cx="6984776" cy="430887"/>
          </a:xfrm>
          <a:prstGeom prst="rect">
            <a:avLst/>
          </a:prstGeom>
          <a:noFill/>
        </p:spPr>
        <p:txBody>
          <a:bodyPr wrap="square" rtlCol="0">
            <a:spAutoFit/>
          </a:bodyPr>
          <a:lstStyle/>
          <a:p>
            <a:pPr algn="ctr"/>
            <a:r>
              <a:rPr lang="es-CO" sz="2200" dirty="0"/>
              <a:t>DIVISIÓN DE CUNA</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22530" name="Picture 2" descr="Pin de Alisson Montgomrey en Bebês✓ | Ropa linda de bebé, Moda de bebés  niña, Bebé li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2563744"/>
            <a:ext cx="3744416" cy="397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1663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4583832" y="2746641"/>
            <a:ext cx="6912768" cy="3456384"/>
          </a:xfrm>
        </p:spPr>
        <p:txBody>
          <a:bodyPr>
            <a:noAutofit/>
          </a:bodyPr>
          <a:lstStyle/>
          <a:p>
            <a:pPr marL="0" indent="0">
              <a:buNone/>
            </a:pPr>
            <a:r>
              <a:rPr lang="es-CO" sz="2400" dirty="0" smtClean="0"/>
              <a:t>Esta división esta a cargo de los niños entre cuatro a seis años. Se recomienda que las promociones para la división de primarios no se realice mas de dos veces al año. El momento ideal para promover a un niño de infantes a primarios es en la primera promoción de grupo después que el niño cumpla siete años.</a:t>
            </a:r>
          </a:p>
          <a:p>
            <a:pPr marL="0" indent="0">
              <a:buNone/>
            </a:pPr>
            <a:r>
              <a:rPr lang="es-CO" sz="2400" dirty="0" smtClean="0"/>
              <a:t>A un niño que no sepa leer no se le puede negar la promoción a la división de primarios.</a:t>
            </a:r>
          </a:p>
        </p:txBody>
      </p:sp>
      <p:sp>
        <p:nvSpPr>
          <p:cNvPr id="5" name="4 CuadroTexto"/>
          <p:cNvSpPr txBox="1"/>
          <p:nvPr/>
        </p:nvSpPr>
        <p:spPr>
          <a:xfrm>
            <a:off x="3683224" y="2204865"/>
            <a:ext cx="6984776" cy="430887"/>
          </a:xfrm>
          <a:prstGeom prst="rect">
            <a:avLst/>
          </a:prstGeom>
          <a:noFill/>
        </p:spPr>
        <p:txBody>
          <a:bodyPr wrap="square" rtlCol="0">
            <a:spAutoFit/>
          </a:bodyPr>
          <a:lstStyle/>
          <a:p>
            <a:pPr algn="ctr"/>
            <a:r>
              <a:rPr lang="es-CO" sz="2200" dirty="0"/>
              <a:t>DIVISIÓN DE INFANTES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24578" name="Picture 2" descr="Niño de cinco años"/>
          <p:cNvPicPr>
            <a:picLocks noChangeAspect="1" noChangeArrowheads="1"/>
          </p:cNvPicPr>
          <p:nvPr/>
        </p:nvPicPr>
        <p:blipFill rotWithShape="1">
          <a:blip r:embed="rId2">
            <a:extLst>
              <a:ext uri="{28A0092B-C50C-407E-A947-70E740481C1C}">
                <a14:useLocalDpi xmlns:a14="http://schemas.microsoft.com/office/drawing/2010/main" val="0"/>
              </a:ext>
            </a:extLst>
          </a:blip>
          <a:srcRect l="13371" r="27313"/>
          <a:stretch/>
        </p:blipFill>
        <p:spPr bwMode="auto">
          <a:xfrm>
            <a:off x="623392" y="3320051"/>
            <a:ext cx="367240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5681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4439816" y="2815216"/>
            <a:ext cx="7200800" cy="2304256"/>
          </a:xfrm>
        </p:spPr>
        <p:txBody>
          <a:bodyPr>
            <a:noAutofit/>
          </a:bodyPr>
          <a:lstStyle/>
          <a:p>
            <a:pPr marL="0" indent="0">
              <a:buNone/>
            </a:pPr>
            <a:r>
              <a:rPr lang="es-CO" sz="2400" dirty="0" smtClean="0"/>
              <a:t>Dirigida a los niños entre los siete y nueve años. Como hay niños que no van al preescolar si no que sus padres solo los inscriben a la primaria cuando tienen edad, es posible que toque el caso de aceptar niños que no saben leer para lo cual los maestros harán los ajustes necesarios para ayudarlos en la clase.</a:t>
            </a:r>
          </a:p>
        </p:txBody>
      </p:sp>
      <p:sp>
        <p:nvSpPr>
          <p:cNvPr id="5" name="4 CuadroTexto"/>
          <p:cNvSpPr txBox="1"/>
          <p:nvPr/>
        </p:nvSpPr>
        <p:spPr>
          <a:xfrm>
            <a:off x="3503712" y="2132857"/>
            <a:ext cx="6984776" cy="430887"/>
          </a:xfrm>
          <a:prstGeom prst="rect">
            <a:avLst/>
          </a:prstGeom>
          <a:noFill/>
        </p:spPr>
        <p:txBody>
          <a:bodyPr wrap="square" rtlCol="0">
            <a:spAutoFit/>
          </a:bodyPr>
          <a:lstStyle/>
          <a:p>
            <a:pPr algn="ctr"/>
            <a:r>
              <a:rPr lang="es-CO" sz="2200" dirty="0"/>
              <a:t>DIVISIÓN DE PRIMARIOS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25602" name="Picture 2" descr="Consejos básicos para niños de 7-8 años – Prinsel"/>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r="18735"/>
          <a:stretch/>
        </p:blipFill>
        <p:spPr bwMode="auto">
          <a:xfrm>
            <a:off x="422648" y="2348300"/>
            <a:ext cx="3600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04441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3557786" y="2492896"/>
            <a:ext cx="8208912" cy="3888432"/>
          </a:xfrm>
        </p:spPr>
        <p:txBody>
          <a:bodyPr>
            <a:noAutofit/>
          </a:bodyPr>
          <a:lstStyle/>
          <a:p>
            <a:pPr marL="0" indent="0">
              <a:buNone/>
            </a:pPr>
            <a:r>
              <a:rPr lang="es-CO" sz="2400" dirty="0" smtClean="0"/>
              <a:t>Se ocupa de los niños y niñas con edades comprendidas entre los diez y los doce años.</a:t>
            </a:r>
          </a:p>
          <a:p>
            <a:pPr marL="0" indent="0">
              <a:buNone/>
            </a:pPr>
            <a:r>
              <a:rPr lang="es-CO" sz="2400" dirty="0" smtClean="0"/>
              <a:t>Donde no haya suficientes jóvenes se puede formar una sola división combinando a los menores y los preadolescentes. En este caso, solo se hará una promoción para la división de jóvenes cuando tengan 14 años.</a:t>
            </a:r>
          </a:p>
          <a:p>
            <a:pPr marL="0" indent="0">
              <a:buNone/>
            </a:pPr>
            <a:r>
              <a:rPr lang="es-CO" sz="2400" dirty="0" smtClean="0"/>
              <a:t>Las estadísticas muestran que a los doce años es cuando mas jóvenes se bautizan por lo cual es necesario colocar los mejores maestros para enseñarles.</a:t>
            </a:r>
          </a:p>
        </p:txBody>
      </p:sp>
      <p:sp>
        <p:nvSpPr>
          <p:cNvPr id="5" name="4 CuadroTexto"/>
          <p:cNvSpPr txBox="1"/>
          <p:nvPr/>
        </p:nvSpPr>
        <p:spPr>
          <a:xfrm>
            <a:off x="3557786" y="1878532"/>
            <a:ext cx="6984776" cy="430887"/>
          </a:xfrm>
          <a:prstGeom prst="rect">
            <a:avLst/>
          </a:prstGeom>
          <a:noFill/>
        </p:spPr>
        <p:txBody>
          <a:bodyPr wrap="square" rtlCol="0">
            <a:spAutoFit/>
          </a:bodyPr>
          <a:lstStyle/>
          <a:p>
            <a:pPr algn="ctr"/>
            <a:r>
              <a:rPr lang="es-CO" sz="2200" dirty="0"/>
              <a:t>DIVISIÓN DE MENORES</a:t>
            </a:r>
          </a:p>
        </p:txBody>
      </p:sp>
      <p:pic>
        <p:nvPicPr>
          <p:cNvPr id="26626" name="Picture 2" descr="Qué aprenden los niños con 11 año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99" b="15244"/>
          <a:stretch/>
        </p:blipFill>
        <p:spPr bwMode="auto">
          <a:xfrm>
            <a:off x="335360" y="2787813"/>
            <a:ext cx="3096344" cy="337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723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3791744" y="2685880"/>
            <a:ext cx="7776864" cy="3384376"/>
          </a:xfrm>
        </p:spPr>
        <p:txBody>
          <a:bodyPr>
            <a:noAutofit/>
          </a:bodyPr>
          <a:lstStyle/>
          <a:p>
            <a:pPr marL="0" indent="0">
              <a:buNone/>
            </a:pPr>
            <a:r>
              <a:rPr lang="es-CO" sz="2400" dirty="0" smtClean="0"/>
              <a:t>Comprende las edades de los doce a catorce años. Debido a las grandes diferencias de desarrollo que se presentan en los niños de estas edades, la dirección directiva de la Escuela Sabática decidirá cual será el momento oportuno para promover al alumno a la división de jóvenes. </a:t>
            </a:r>
          </a:p>
          <a:p>
            <a:pPr marL="0" indent="0">
              <a:buNone/>
            </a:pPr>
            <a:r>
              <a:rPr lang="es-CO" sz="2400" dirty="0" smtClean="0"/>
              <a:t>Aunque haya pocos jóvenes para esta clase en su iglesia es aconsejable ofrecer una clase especial para ellos en una división separada.</a:t>
            </a:r>
          </a:p>
        </p:txBody>
      </p:sp>
      <p:sp>
        <p:nvSpPr>
          <p:cNvPr id="5" name="4 CuadroTexto"/>
          <p:cNvSpPr txBox="1"/>
          <p:nvPr/>
        </p:nvSpPr>
        <p:spPr>
          <a:xfrm>
            <a:off x="3320430" y="1961433"/>
            <a:ext cx="6984776" cy="430887"/>
          </a:xfrm>
          <a:prstGeom prst="rect">
            <a:avLst/>
          </a:prstGeom>
          <a:noFill/>
        </p:spPr>
        <p:txBody>
          <a:bodyPr wrap="square" rtlCol="0">
            <a:spAutoFit/>
          </a:bodyPr>
          <a:lstStyle/>
          <a:p>
            <a:pPr algn="ctr"/>
            <a:r>
              <a:rPr lang="es-CO" sz="2200" dirty="0"/>
              <a:t>DIVISIÓN DE PREADOLECENTES</a:t>
            </a:r>
          </a:p>
        </p:txBody>
      </p:sp>
      <p:sp>
        <p:nvSpPr>
          <p:cNvPr id="8" name="2 Marcador de contenido"/>
          <p:cNvSpPr txBox="1">
            <a:spLocks/>
          </p:cNvSpPr>
          <p:nvPr/>
        </p:nvSpPr>
        <p:spPr>
          <a:xfrm>
            <a:off x="3575720" y="4437112"/>
            <a:ext cx="6840760" cy="1944216"/>
          </a:xfrm>
          <a:prstGeom prst="rect">
            <a:avLst/>
          </a:prstGeom>
        </p:spPr>
        <p:txBody>
          <a:bodyPr vert="horz" lIns="91440" tIns="45720" rIns="91440" bIns="45720" rtlCol="0">
            <a:normAutofit/>
          </a:bodyPr>
          <a:lstStyle/>
          <a:p>
            <a:pPr>
              <a:spcBef>
                <a:spcPts val="1800"/>
              </a:spcBef>
              <a:buClr>
                <a:schemeClr val="accent1"/>
              </a:buClr>
              <a:buSzPct val="80000"/>
              <a:defRPr/>
            </a:pPr>
            <a:endParaRPr lang="es-CO" sz="2200" dirty="0"/>
          </a:p>
        </p:txBody>
      </p:sp>
      <p:pic>
        <p:nvPicPr>
          <p:cNvPr id="27650" name="Picture 2" descr="挨拶のために彼の右手を伸ばして白人の笑みを浮かべて十代の男の子の感情的な肖像画。幸せな子供、手を振っては、白い背景を分離しました。  の写真素材・画像素材 Image 774357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62" y="2095078"/>
            <a:ext cx="32194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6316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5640" y="182962"/>
            <a:ext cx="10058400" cy="1609344"/>
          </a:xfrm>
        </p:spPr>
        <p:txBody>
          <a:bodyPr/>
          <a:lstStyle/>
          <a:p>
            <a:r>
              <a:rPr lang="es-CO" dirty="0" smtClean="0"/>
              <a:t>Secretos de su éxito</a:t>
            </a:r>
            <a:endParaRPr lang="es-CO" dirty="0"/>
          </a:p>
        </p:txBody>
      </p:sp>
      <p:sp>
        <p:nvSpPr>
          <p:cNvPr id="3" name="2 Marcador de contenido"/>
          <p:cNvSpPr>
            <a:spLocks noGrp="1"/>
          </p:cNvSpPr>
          <p:nvPr>
            <p:ph idx="1"/>
          </p:nvPr>
        </p:nvSpPr>
        <p:spPr>
          <a:xfrm>
            <a:off x="983432" y="2418763"/>
            <a:ext cx="8184825" cy="3840163"/>
          </a:xfrm>
        </p:spPr>
        <p:txBody>
          <a:bodyPr>
            <a:normAutofit/>
          </a:bodyPr>
          <a:lstStyle/>
          <a:p>
            <a:r>
              <a:rPr lang="es-CO" sz="2800" dirty="0" smtClean="0"/>
              <a:t>Dios era el centro de la autoridad y del gobierno. Él era el soberano de Israel.</a:t>
            </a:r>
          </a:p>
          <a:p>
            <a:r>
              <a:rPr lang="es-CO" sz="2800" dirty="0" smtClean="0"/>
              <a:t>Moisés era el caudillo visible que Dios había designado para administrar las leyes en su nombre.</a:t>
            </a:r>
          </a:p>
          <a:p>
            <a:r>
              <a:rPr lang="es-CO" sz="2800" dirty="0" smtClean="0"/>
              <a:t>Posteriormente se escogió de los ancianos de las tribus un consejo de 70 hombres para asistir a Moisés en los asuntos generales de la nación.</a:t>
            </a:r>
            <a:endParaRPr lang="es-CO" sz="2800" dirty="0"/>
          </a:p>
        </p:txBody>
      </p:sp>
      <p:sp>
        <p:nvSpPr>
          <p:cNvPr id="5" name="4 CuadroTexto"/>
          <p:cNvSpPr txBox="1"/>
          <p:nvPr/>
        </p:nvSpPr>
        <p:spPr>
          <a:xfrm>
            <a:off x="2375544" y="1006002"/>
            <a:ext cx="5400600" cy="707886"/>
          </a:xfrm>
          <a:prstGeom prst="rect">
            <a:avLst/>
          </a:prstGeom>
          <a:noFill/>
        </p:spPr>
        <p:txBody>
          <a:bodyPr wrap="square" rtlCol="0">
            <a:spAutoFit/>
          </a:bodyPr>
          <a:lstStyle/>
          <a:p>
            <a:pPr algn="ctr"/>
            <a:r>
              <a:rPr lang="es-CO" sz="4000" b="1" dirty="0"/>
              <a:t>La organización</a:t>
            </a:r>
          </a:p>
        </p:txBody>
      </p:sp>
      <p:grpSp>
        <p:nvGrpSpPr>
          <p:cNvPr id="6" name="Grupo 5"/>
          <p:cNvGrpSpPr/>
          <p:nvPr/>
        </p:nvGrpSpPr>
        <p:grpSpPr>
          <a:xfrm>
            <a:off x="695400" y="313820"/>
            <a:ext cx="1381078" cy="1347628"/>
            <a:chOff x="544680" y="233110"/>
            <a:chExt cx="1381078" cy="1347628"/>
          </a:xfrm>
        </p:grpSpPr>
        <p:sp>
          <p:nvSpPr>
            <p:cNvPr id="7" name="Elipse 6"/>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2050" name="Picture 2" descr="Por qué tienen que estar organizados los siervos de Dios? | Buenas notici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385" y="-45074"/>
            <a:ext cx="2639616" cy="693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17591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5087888" y="3060204"/>
            <a:ext cx="6400400" cy="3362530"/>
          </a:xfrm>
        </p:spPr>
        <p:txBody>
          <a:bodyPr>
            <a:noAutofit/>
          </a:bodyPr>
          <a:lstStyle/>
          <a:p>
            <a:pPr marL="0" indent="0">
              <a:buNone/>
            </a:pPr>
            <a:r>
              <a:rPr lang="es-CO" sz="2400" dirty="0" smtClean="0"/>
              <a:t>Con edades comprendidas entre  los quince y los dieciocho años. </a:t>
            </a:r>
          </a:p>
          <a:p>
            <a:pPr marL="0" indent="0">
              <a:buNone/>
            </a:pPr>
            <a:r>
              <a:rPr lang="es-CO" sz="2400" dirty="0" smtClean="0"/>
              <a:t>El programa de la Escuela Sabática incluye enfocar los cuatro puntos principales de los objetivos de la Escuela Sabática: promover el estudio de la biblia, promover la confraternización, estimular la testificación y apoyar las misiones mundiales. </a:t>
            </a:r>
          </a:p>
        </p:txBody>
      </p:sp>
      <p:sp>
        <p:nvSpPr>
          <p:cNvPr id="5" name="4 CuadroTexto"/>
          <p:cNvSpPr txBox="1"/>
          <p:nvPr/>
        </p:nvSpPr>
        <p:spPr>
          <a:xfrm>
            <a:off x="3503712" y="2204865"/>
            <a:ext cx="6984776" cy="430887"/>
          </a:xfrm>
          <a:prstGeom prst="rect">
            <a:avLst/>
          </a:prstGeom>
          <a:noFill/>
        </p:spPr>
        <p:txBody>
          <a:bodyPr wrap="square" rtlCol="0">
            <a:spAutoFit/>
          </a:bodyPr>
          <a:lstStyle/>
          <a:p>
            <a:pPr algn="ctr"/>
            <a:r>
              <a:rPr lang="es-CO" sz="2200" dirty="0"/>
              <a:t>LA DIVISION DE JOVENES </a:t>
            </a:r>
          </a:p>
        </p:txBody>
      </p:sp>
      <p:pic>
        <p:nvPicPr>
          <p:cNvPr id="28674" name="Picture 2" descr="Supported Housing | Belfast Central 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5" y="2996952"/>
            <a:ext cx="4429226" cy="295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4918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919536" y="228600"/>
            <a:ext cx="8748464" cy="1328192"/>
          </a:xfrm>
        </p:spPr>
        <p:txBody>
          <a:bodyPr>
            <a:normAutofit/>
          </a:bodyPr>
          <a:lstStyle/>
          <a:p>
            <a:r>
              <a:rPr lang="es-CO" sz="3900" dirty="0"/>
              <a:t>El programa de la </a:t>
            </a:r>
            <a:r>
              <a:rPr lang="es-CO" sz="3900" dirty="0" smtClean="0"/>
              <a:t>Escuela Sabática </a:t>
            </a:r>
            <a:r>
              <a:rPr lang="es-CO" sz="3900" dirty="0"/>
              <a:t>de los adultos jóvenes</a:t>
            </a:r>
          </a:p>
        </p:txBody>
      </p:sp>
      <p:sp>
        <p:nvSpPr>
          <p:cNvPr id="6" name="2 Marcador de contenido"/>
          <p:cNvSpPr>
            <a:spLocks noGrp="1"/>
          </p:cNvSpPr>
          <p:nvPr>
            <p:ph idx="1"/>
          </p:nvPr>
        </p:nvSpPr>
        <p:spPr>
          <a:xfrm>
            <a:off x="4511824" y="2348880"/>
            <a:ext cx="7272808" cy="2520280"/>
          </a:xfrm>
        </p:spPr>
        <p:txBody>
          <a:bodyPr>
            <a:noAutofit/>
          </a:bodyPr>
          <a:lstStyle/>
          <a:p>
            <a:pPr marL="0" indent="0">
              <a:buNone/>
            </a:pPr>
            <a:r>
              <a:rPr lang="es-CO" sz="2400" dirty="0"/>
              <a:t>Incluye las edades entre los diecinueve y los treinta años, generalmente en congregaciones grandes.</a:t>
            </a:r>
          </a:p>
          <a:p>
            <a:pPr marL="0" indent="0">
              <a:buNone/>
            </a:pPr>
            <a:r>
              <a:rPr lang="es-CO" sz="2400" dirty="0" smtClean="0"/>
              <a:t>Para satisfacer las exigencias de nuestra sociedad contemporánea, pueda que exista la necesidad de minimizar el tiempo de la exposición de la clase y dedicar mas tiempo a la confraternización, la discusión la testificación y la disertación sobre la relación que existe entre el tema de la lección y la vida diaria de los adultos jóvenes.</a:t>
            </a:r>
          </a:p>
          <a:p>
            <a:pPr marL="0" indent="0">
              <a:buNone/>
            </a:pPr>
            <a:endParaRPr lang="es-CO" sz="2400" dirty="0" smtClean="0"/>
          </a:p>
        </p:txBody>
      </p:sp>
      <p:sp>
        <p:nvSpPr>
          <p:cNvPr id="5" name="4 CuadroTexto"/>
          <p:cNvSpPr txBox="1"/>
          <p:nvPr/>
        </p:nvSpPr>
        <p:spPr>
          <a:xfrm>
            <a:off x="3431704" y="1560820"/>
            <a:ext cx="6984776" cy="430887"/>
          </a:xfrm>
          <a:prstGeom prst="rect">
            <a:avLst/>
          </a:prstGeom>
          <a:noFill/>
        </p:spPr>
        <p:txBody>
          <a:bodyPr wrap="square" rtlCol="0">
            <a:spAutoFit/>
          </a:bodyPr>
          <a:lstStyle/>
          <a:p>
            <a:pPr algn="ctr"/>
            <a:r>
              <a:rPr lang="es-CO" sz="2200" dirty="0"/>
              <a:t>LA DIVISION DE ADULTOS JOVENES </a:t>
            </a:r>
          </a:p>
        </p:txBody>
      </p:sp>
      <p:pic>
        <p:nvPicPr>
          <p:cNvPr id="29698" name="Picture 2" descr="Los valores de los jóvenes adultos: reduce su sentimiento religioso"/>
          <p:cNvPicPr>
            <a:picLocks noChangeAspect="1" noChangeArrowheads="1"/>
          </p:cNvPicPr>
          <p:nvPr/>
        </p:nvPicPr>
        <p:blipFill rotWithShape="1">
          <a:blip r:embed="rId2">
            <a:extLst>
              <a:ext uri="{28A0092B-C50C-407E-A947-70E740481C1C}">
                <a14:useLocalDpi xmlns:a14="http://schemas.microsoft.com/office/drawing/2010/main" val="0"/>
              </a:ext>
            </a:extLst>
          </a:blip>
          <a:srcRect l="13550" r="13550"/>
          <a:stretch/>
        </p:blipFill>
        <p:spPr bwMode="auto">
          <a:xfrm>
            <a:off x="335360" y="2708920"/>
            <a:ext cx="3888432"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94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4655840" y="3160018"/>
            <a:ext cx="6840760" cy="2160240"/>
          </a:xfrm>
        </p:spPr>
        <p:txBody>
          <a:bodyPr>
            <a:noAutofit/>
          </a:bodyPr>
          <a:lstStyle/>
          <a:p>
            <a:pPr marL="0" indent="0">
              <a:buNone/>
            </a:pPr>
            <a:r>
              <a:rPr lang="es-CO" sz="2400" dirty="0" smtClean="0"/>
              <a:t>Esta división esta compuesta por las clases de adultos. Su líder es el director general. En las Escuelas Sabáticas grandes en las que los asuntos administrativos ocupan el tiempo del director, los directores asociados y los directores de programas pueden compartir esta responsabilidad.</a:t>
            </a:r>
          </a:p>
        </p:txBody>
      </p:sp>
      <p:sp>
        <p:nvSpPr>
          <p:cNvPr id="5" name="4 CuadroTexto"/>
          <p:cNvSpPr txBox="1"/>
          <p:nvPr/>
        </p:nvSpPr>
        <p:spPr>
          <a:xfrm>
            <a:off x="3503712" y="2348881"/>
            <a:ext cx="6984776" cy="430887"/>
          </a:xfrm>
          <a:prstGeom prst="rect">
            <a:avLst/>
          </a:prstGeom>
          <a:noFill/>
        </p:spPr>
        <p:txBody>
          <a:bodyPr wrap="square" rtlCol="0">
            <a:spAutoFit/>
          </a:bodyPr>
          <a:lstStyle/>
          <a:p>
            <a:pPr algn="ctr"/>
            <a:r>
              <a:rPr lang="es-CO" sz="2200" dirty="0"/>
              <a:t>LA DIVISION DE ADULTOS </a:t>
            </a:r>
          </a:p>
        </p:txBody>
      </p:sp>
      <p:pic>
        <p:nvPicPr>
          <p:cNvPr id="30722" name="Picture 2" descr="ESCUELA SABATICA DE ADULTOS | DARWIN SOTO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2755149"/>
            <a:ext cx="4258841" cy="319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7205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CO" dirty="0" smtClean="0"/>
              <a:t>las divisiones y las clases</a:t>
            </a:r>
            <a:endParaRPr lang="es-CO" dirty="0"/>
          </a:p>
        </p:txBody>
      </p:sp>
      <p:sp>
        <p:nvSpPr>
          <p:cNvPr id="6" name="2 Marcador de contenido"/>
          <p:cNvSpPr>
            <a:spLocks noGrp="1"/>
          </p:cNvSpPr>
          <p:nvPr>
            <p:ph idx="1"/>
          </p:nvPr>
        </p:nvSpPr>
        <p:spPr>
          <a:xfrm>
            <a:off x="4791544" y="2948058"/>
            <a:ext cx="6336704" cy="2808312"/>
          </a:xfrm>
        </p:spPr>
        <p:txBody>
          <a:bodyPr>
            <a:noAutofit/>
          </a:bodyPr>
          <a:lstStyle/>
          <a:p>
            <a:pPr marL="0" indent="0">
              <a:buNone/>
            </a:pPr>
            <a:r>
              <a:rPr lang="es-CO" sz="2400" dirty="0" smtClean="0"/>
              <a:t>Se encarga de llevar los beneficios de la Escuela Sabática a aquellos miembros que no pueden asistir de manera regular, como personas que por su edad, motivos de salud o problemas similares se les hace imposible asistir . Por cada diez miembros adicionales a los primeros diez de la división de extensiones, se necesita contar con un director asociado.</a:t>
            </a:r>
          </a:p>
        </p:txBody>
      </p:sp>
      <p:sp>
        <p:nvSpPr>
          <p:cNvPr id="5" name="4 CuadroTexto"/>
          <p:cNvSpPr txBox="1"/>
          <p:nvPr/>
        </p:nvSpPr>
        <p:spPr>
          <a:xfrm>
            <a:off x="3503712" y="2204865"/>
            <a:ext cx="6984776" cy="430887"/>
          </a:xfrm>
          <a:prstGeom prst="rect">
            <a:avLst/>
          </a:prstGeom>
          <a:noFill/>
        </p:spPr>
        <p:txBody>
          <a:bodyPr wrap="square" rtlCol="0">
            <a:spAutoFit/>
          </a:bodyPr>
          <a:lstStyle/>
          <a:p>
            <a:pPr algn="ctr"/>
            <a:r>
              <a:rPr lang="es-CO" sz="2200" dirty="0"/>
              <a:t>LA DIVISION DE EXTENSIÓN </a:t>
            </a:r>
          </a:p>
        </p:txBody>
      </p:sp>
      <p:pic>
        <p:nvPicPr>
          <p:cNvPr id="7" name="Picture 2" descr="ESCUELA SABATICA DE ADULTOS | DARWIN SOTO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2755149"/>
            <a:ext cx="4258841" cy="319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530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83632" y="228600"/>
            <a:ext cx="7884368" cy="1328192"/>
          </a:xfrm>
        </p:spPr>
        <p:txBody>
          <a:bodyPr>
            <a:normAutofit/>
          </a:bodyPr>
          <a:lstStyle/>
          <a:p>
            <a:r>
              <a:rPr lang="es-CO" sz="3900" dirty="0"/>
              <a:t>El programa de la </a:t>
            </a:r>
            <a:r>
              <a:rPr lang="es-CO" sz="3900" dirty="0" smtClean="0"/>
              <a:t>Escuela Sabática</a:t>
            </a:r>
            <a:endParaRPr lang="es-CO" sz="3900" dirty="0"/>
          </a:p>
        </p:txBody>
      </p:sp>
      <p:graphicFrame>
        <p:nvGraphicFramePr>
          <p:cNvPr id="7" name="6 Marcador de contenido"/>
          <p:cNvGraphicFramePr>
            <a:graphicFrameLocks noGrp="1"/>
          </p:cNvGraphicFramePr>
          <p:nvPr>
            <p:ph idx="1"/>
            <p:extLst/>
          </p:nvPr>
        </p:nvGraphicFramePr>
        <p:xfrm>
          <a:off x="3143672" y="1124744"/>
          <a:ext cx="6480720" cy="5112575"/>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69083">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269083">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canto</a:t>
                      </a:r>
                      <a:endParaRPr lang="es-CO" sz="1150" dirty="0"/>
                    </a:p>
                  </a:txBody>
                  <a:tcPr/>
                </a:tc>
                <a:extLst>
                  <a:ext uri="{0D108BD9-81ED-4DB2-BD59-A6C34878D82A}">
                    <a16:rowId xmlns:a16="http://schemas.microsoft.com/office/drawing/2014/main" val="10001"/>
                  </a:ext>
                </a:extLst>
              </a:tr>
              <a:tr h="269083">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269083">
                <a:tc>
                  <a:txBody>
                    <a:bodyPr/>
                    <a:lstStyle/>
                    <a:p>
                      <a:pPr algn="ctr"/>
                      <a:r>
                        <a:rPr lang="es-CO" sz="1150" dirty="0" smtClean="0"/>
                        <a:t>9:34 – 9:42</a:t>
                      </a:r>
                      <a:endParaRPr lang="es-CO" sz="1150" dirty="0"/>
                    </a:p>
                  </a:txBody>
                  <a:tcPr/>
                </a:tc>
                <a:tc>
                  <a:txBody>
                    <a:bodyPr/>
                    <a:lstStyle/>
                    <a:p>
                      <a:pPr algn="l"/>
                      <a:r>
                        <a:rPr lang="es-CO" sz="1150" dirty="0" smtClean="0"/>
                        <a:t>La marcha de la Escuela Sabática</a:t>
                      </a:r>
                      <a:endParaRPr lang="es-CO" sz="1150" dirty="0"/>
                    </a:p>
                  </a:txBody>
                  <a:tcPr/>
                </a:tc>
                <a:extLst>
                  <a:ext uri="{0D108BD9-81ED-4DB2-BD59-A6C34878D82A}">
                    <a16:rowId xmlns:a16="http://schemas.microsoft.com/office/drawing/2014/main" val="10003"/>
                  </a:ext>
                </a:extLst>
              </a:tr>
              <a:tr h="269083">
                <a:tc>
                  <a:txBody>
                    <a:bodyPr/>
                    <a:lstStyle/>
                    <a:p>
                      <a:pPr algn="ctr"/>
                      <a:endParaRPr lang="es-CO" sz="1150" dirty="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04"/>
                  </a:ext>
                </a:extLst>
              </a:tr>
              <a:tr h="269083">
                <a:tc>
                  <a:txBody>
                    <a:bodyPr/>
                    <a:lstStyle/>
                    <a:p>
                      <a:pPr algn="ct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05"/>
                  </a:ext>
                </a:extLst>
              </a:tr>
              <a:tr h="269083">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06"/>
                  </a:ext>
                </a:extLst>
              </a:tr>
              <a:tr h="269083">
                <a:tc>
                  <a:txBody>
                    <a:bodyPr/>
                    <a:lstStyle/>
                    <a:p>
                      <a:pPr algn="ctr"/>
                      <a:endParaRPr lang="es-CO" sz="1150" dirty="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07"/>
                  </a:ext>
                </a:extLst>
              </a:tr>
              <a:tr h="269083">
                <a:tc>
                  <a:txBody>
                    <a:bodyPr/>
                    <a:lstStyle/>
                    <a:p>
                      <a:pPr algn="ctr"/>
                      <a:endParaRPr lang="es-CO" sz="1150"/>
                    </a:p>
                  </a:txBody>
                  <a:tcPr/>
                </a:tc>
                <a:tc>
                  <a:txBody>
                    <a:bodyPr/>
                    <a:lstStyle/>
                    <a:p>
                      <a:pPr algn="l"/>
                      <a:r>
                        <a:rPr lang="es-CO" sz="1150" dirty="0" smtClean="0"/>
                        <a:t>e. mejoras</a:t>
                      </a:r>
                      <a:endParaRPr lang="es-CO" sz="1150" dirty="0"/>
                    </a:p>
                  </a:txBody>
                  <a:tcPr/>
                </a:tc>
                <a:extLst>
                  <a:ext uri="{0D108BD9-81ED-4DB2-BD59-A6C34878D82A}">
                    <a16:rowId xmlns:a16="http://schemas.microsoft.com/office/drawing/2014/main" val="10008"/>
                  </a:ext>
                </a:extLst>
              </a:tr>
              <a:tr h="269083">
                <a:tc>
                  <a:txBody>
                    <a:bodyPr/>
                    <a:lstStyle/>
                    <a:p>
                      <a:pPr algn="ctr"/>
                      <a:endParaRPr lang="es-CO" sz="1150"/>
                    </a:p>
                  </a:txBody>
                  <a:tcPr/>
                </a:tc>
                <a:tc>
                  <a:txBody>
                    <a:bodyPr/>
                    <a:lstStyle/>
                    <a:p>
                      <a:pPr algn="l"/>
                      <a:r>
                        <a:rPr lang="es-CO" sz="1150" dirty="0" smtClean="0"/>
                        <a:t>f.</a:t>
                      </a:r>
                      <a:r>
                        <a:rPr lang="es-CO" sz="1150" baseline="0" dirty="0" smtClean="0"/>
                        <a:t> Presentación especial</a:t>
                      </a:r>
                      <a:endParaRPr lang="es-CO" sz="1150" dirty="0"/>
                    </a:p>
                  </a:txBody>
                  <a:tcPr/>
                </a:tc>
                <a:extLst>
                  <a:ext uri="{0D108BD9-81ED-4DB2-BD59-A6C34878D82A}">
                    <a16:rowId xmlns:a16="http://schemas.microsoft.com/office/drawing/2014/main" val="10009"/>
                  </a:ext>
                </a:extLst>
              </a:tr>
              <a:tr h="269083">
                <a:tc>
                  <a:txBody>
                    <a:bodyPr/>
                    <a:lstStyle/>
                    <a:p>
                      <a:pPr algn="ctr"/>
                      <a:r>
                        <a:rPr lang="es-CO" sz="1150" dirty="0" smtClean="0"/>
                        <a:t>9:42 – 9:46</a:t>
                      </a:r>
                      <a:endParaRPr lang="es-CO" sz="1150" dirty="0"/>
                    </a:p>
                  </a:txBody>
                  <a:tcPr/>
                </a:tc>
                <a:tc>
                  <a:txBody>
                    <a:bodyPr/>
                    <a:lstStyle/>
                    <a:p>
                      <a:pPr algn="l"/>
                      <a:r>
                        <a:rPr lang="es-CO" sz="1150" dirty="0" smtClean="0"/>
                        <a:t>Parte</a:t>
                      </a:r>
                      <a:r>
                        <a:rPr lang="es-CO" sz="1150" baseline="0" dirty="0" smtClean="0"/>
                        <a:t> musical especial</a:t>
                      </a:r>
                      <a:endParaRPr lang="es-CO" sz="1150" dirty="0"/>
                    </a:p>
                  </a:txBody>
                  <a:tcPr/>
                </a:tc>
                <a:extLst>
                  <a:ext uri="{0D108BD9-81ED-4DB2-BD59-A6C34878D82A}">
                    <a16:rowId xmlns:a16="http://schemas.microsoft.com/office/drawing/2014/main" val="10010"/>
                  </a:ext>
                </a:extLst>
              </a:tr>
              <a:tr h="269083">
                <a:tc>
                  <a:txBody>
                    <a:bodyPr/>
                    <a:lstStyle/>
                    <a:p>
                      <a:pPr algn="ctr"/>
                      <a:r>
                        <a:rPr lang="es-CO" sz="1150" dirty="0" smtClean="0"/>
                        <a:t>9:46 – 9:56</a:t>
                      </a:r>
                      <a:endParaRPr lang="es-CO" sz="1150" dirty="0"/>
                    </a:p>
                  </a:txBody>
                  <a:tcPr/>
                </a:tc>
                <a:tc>
                  <a:txBody>
                    <a:bodyPr/>
                    <a:lstStyle/>
                    <a:p>
                      <a:pPr algn="l"/>
                      <a:r>
                        <a:rPr lang="es-CO" sz="1150" dirty="0" smtClean="0"/>
                        <a:t>Misión</a:t>
                      </a:r>
                      <a:r>
                        <a:rPr lang="es-CO" sz="1150" baseline="0" dirty="0" smtClean="0"/>
                        <a:t> mundial</a:t>
                      </a:r>
                      <a:endParaRPr lang="es-CO" sz="1150" dirty="0"/>
                    </a:p>
                  </a:txBody>
                  <a:tcPr/>
                </a:tc>
                <a:extLst>
                  <a:ext uri="{0D108BD9-81ED-4DB2-BD59-A6C34878D82A}">
                    <a16:rowId xmlns:a16="http://schemas.microsoft.com/office/drawing/2014/main" val="10011"/>
                  </a:ext>
                </a:extLst>
              </a:tr>
              <a:tr h="269083">
                <a:tc>
                  <a:txBody>
                    <a:bodyPr/>
                    <a:lstStyle/>
                    <a:p>
                      <a:pPr algn="ctr"/>
                      <a:r>
                        <a:rPr lang="es-CO" sz="1150" dirty="0" smtClean="0"/>
                        <a:t>9:56 – 10:36</a:t>
                      </a:r>
                      <a:endParaRPr lang="es-CO" sz="1150" dirty="0"/>
                    </a:p>
                  </a:txBody>
                  <a:tcPr/>
                </a:tc>
                <a:tc>
                  <a:txBody>
                    <a:bodyPr/>
                    <a:lstStyle/>
                    <a:p>
                      <a:pPr algn="l"/>
                      <a:r>
                        <a:rPr lang="es-CO" sz="1150" dirty="0" smtClean="0"/>
                        <a:t>División en clases</a:t>
                      </a:r>
                      <a:endParaRPr lang="es-CO" sz="1150" dirty="0"/>
                    </a:p>
                  </a:txBody>
                  <a:tcPr/>
                </a:tc>
                <a:extLst>
                  <a:ext uri="{0D108BD9-81ED-4DB2-BD59-A6C34878D82A}">
                    <a16:rowId xmlns:a16="http://schemas.microsoft.com/office/drawing/2014/main" val="10012"/>
                  </a:ext>
                </a:extLst>
              </a:tr>
              <a:tr h="627859">
                <a:tc>
                  <a:txBody>
                    <a:bodyPr/>
                    <a:lstStyle/>
                    <a:p>
                      <a:pPr algn="ctr"/>
                      <a:endParaRPr lang="es-CO" sz="1150"/>
                    </a:p>
                  </a:txBody>
                  <a:tcPr/>
                </a:tc>
                <a:tc>
                  <a:txBody>
                    <a:bodyPr/>
                    <a:lstStyle/>
                    <a:p>
                      <a:pPr algn="l"/>
                      <a:r>
                        <a:rPr lang="es-CO" sz="1150" dirty="0" smtClean="0"/>
                        <a:t>a. Ofrenda misionera</a:t>
                      </a:r>
                      <a:r>
                        <a:rPr lang="es-CO" sz="1150" baseline="0" dirty="0" smtClean="0"/>
                        <a:t>  y para el presupuesto local, registro de asistencia, evangelismo y visita</a:t>
                      </a:r>
                      <a:endParaRPr lang="es-CO" sz="1150" dirty="0"/>
                    </a:p>
                  </a:txBody>
                  <a:tcPr/>
                </a:tc>
                <a:extLst>
                  <a:ext uri="{0D108BD9-81ED-4DB2-BD59-A6C34878D82A}">
                    <a16:rowId xmlns:a16="http://schemas.microsoft.com/office/drawing/2014/main" val="10013"/>
                  </a:ext>
                </a:extLst>
              </a:tr>
              <a:tr h="269083">
                <a:tc>
                  <a:txBody>
                    <a:bodyPr/>
                    <a:lstStyle/>
                    <a:p>
                      <a:pPr algn="ctr"/>
                      <a:endParaRPr lang="es-CO" sz="1150" dirty="0"/>
                    </a:p>
                  </a:txBody>
                  <a:tcPr/>
                </a:tc>
                <a:tc>
                  <a:txBody>
                    <a:bodyPr/>
                    <a:lstStyle/>
                    <a:p>
                      <a:pPr algn="l"/>
                      <a:r>
                        <a:rPr lang="es-CO" sz="1150" dirty="0" smtClean="0"/>
                        <a:t>b.</a:t>
                      </a:r>
                      <a:r>
                        <a:rPr lang="es-CO" sz="1150" baseline="0" dirty="0" smtClean="0"/>
                        <a:t> </a:t>
                      </a:r>
                      <a:r>
                        <a:rPr lang="es-CO" sz="1150" dirty="0" smtClean="0"/>
                        <a:t>Tareas(Diez</a:t>
                      </a:r>
                      <a:r>
                        <a:rPr lang="es-CO" sz="1150" baseline="0" dirty="0" smtClean="0"/>
                        <a:t> minutos</a:t>
                      </a:r>
                      <a:r>
                        <a:rPr lang="es-CO" sz="1150" dirty="0" smtClean="0"/>
                        <a:t>)</a:t>
                      </a:r>
                      <a:endParaRPr lang="es-CO" sz="1150" dirty="0"/>
                    </a:p>
                  </a:txBody>
                  <a:tcPr/>
                </a:tc>
                <a:extLst>
                  <a:ext uri="{0D108BD9-81ED-4DB2-BD59-A6C34878D82A}">
                    <a16:rowId xmlns:a16="http://schemas.microsoft.com/office/drawing/2014/main" val="10014"/>
                  </a:ext>
                </a:extLst>
              </a:tr>
              <a:tr h="269083">
                <a:tc>
                  <a:txBody>
                    <a:bodyPr/>
                    <a:lstStyle/>
                    <a:p>
                      <a:pPr algn="ctr"/>
                      <a:endParaRPr lang="es-CO" sz="1150" dirty="0"/>
                    </a:p>
                  </a:txBody>
                  <a:tcPr/>
                </a:tc>
                <a:tc>
                  <a:txBody>
                    <a:bodyPr/>
                    <a:lstStyle/>
                    <a:p>
                      <a:pPr algn="l"/>
                      <a:r>
                        <a:rPr lang="es-CO" sz="1150" dirty="0" smtClean="0"/>
                        <a:t>c. Repaso de la lección(treinta minutos)</a:t>
                      </a:r>
                      <a:endParaRPr lang="es-CO" sz="1150" dirty="0"/>
                    </a:p>
                  </a:txBody>
                  <a:tcPr/>
                </a:tc>
                <a:extLst>
                  <a:ext uri="{0D108BD9-81ED-4DB2-BD59-A6C34878D82A}">
                    <a16:rowId xmlns:a16="http://schemas.microsoft.com/office/drawing/2014/main" val="10015"/>
                  </a:ext>
                </a:extLst>
              </a:tr>
              <a:tr h="448471">
                <a:tc>
                  <a:txBody>
                    <a:bodyPr/>
                    <a:lstStyle/>
                    <a:p>
                      <a:pPr algn="ctr"/>
                      <a:r>
                        <a:rPr lang="es-CO" sz="1150" dirty="0" smtClean="0"/>
                        <a:t>10:36 – 10:40</a:t>
                      </a:r>
                      <a:endParaRPr lang="es-CO" sz="1150" dirty="0"/>
                    </a:p>
                  </a:txBody>
                  <a:tcPr/>
                </a:tc>
                <a:tc>
                  <a:txBody>
                    <a:bodyPr/>
                    <a:lstStyle/>
                    <a:p>
                      <a:pPr algn="l"/>
                      <a:r>
                        <a:rPr lang="es-CO" sz="1150" dirty="0" smtClean="0"/>
                        <a:t>Adelanto</a:t>
                      </a:r>
                      <a:r>
                        <a:rPr lang="es-CO" sz="1150" baseline="0" dirty="0" smtClean="0"/>
                        <a:t> del programa de la siguiente semana y cierre</a:t>
                      </a:r>
                      <a:endParaRPr lang="es-CO" sz="1150"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9397964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83632" y="228600"/>
            <a:ext cx="7884368" cy="1328192"/>
          </a:xfrm>
        </p:spPr>
        <p:txBody>
          <a:bodyPr>
            <a:normAutofit/>
          </a:bodyPr>
          <a:lstStyle/>
          <a:p>
            <a:r>
              <a:rPr lang="es-CO" sz="3900" dirty="0"/>
              <a:t>El programa de la </a:t>
            </a:r>
            <a:r>
              <a:rPr lang="es-CO" sz="3900" dirty="0" smtClean="0"/>
              <a:t>Escuela Sabática</a:t>
            </a:r>
            <a:endParaRPr lang="es-CO" sz="3900" dirty="0"/>
          </a:p>
        </p:txBody>
      </p:sp>
      <p:graphicFrame>
        <p:nvGraphicFramePr>
          <p:cNvPr id="7" name="6 Marcador de contenido"/>
          <p:cNvGraphicFramePr>
            <a:graphicFrameLocks noGrp="1"/>
          </p:cNvGraphicFramePr>
          <p:nvPr>
            <p:ph idx="1"/>
            <p:extLst/>
          </p:nvPr>
        </p:nvGraphicFramePr>
        <p:xfrm>
          <a:off x="3071664" y="1196752"/>
          <a:ext cx="6480720" cy="4574409"/>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69083">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269083">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adoración y meditación </a:t>
                      </a:r>
                      <a:endParaRPr lang="es-CO" sz="1150" dirty="0"/>
                    </a:p>
                  </a:txBody>
                  <a:tcPr/>
                </a:tc>
                <a:extLst>
                  <a:ext uri="{0D108BD9-81ED-4DB2-BD59-A6C34878D82A}">
                    <a16:rowId xmlns:a16="http://schemas.microsoft.com/office/drawing/2014/main" val="10001"/>
                  </a:ext>
                </a:extLst>
              </a:tr>
              <a:tr h="269083">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269083">
                <a:tc>
                  <a:txBody>
                    <a:bodyPr/>
                    <a:lstStyle/>
                    <a:p>
                      <a:pPr algn="ctr"/>
                      <a:r>
                        <a:rPr lang="es-CO" sz="1150" dirty="0" smtClean="0"/>
                        <a:t>9:34 – 9:40</a:t>
                      </a:r>
                      <a:endParaRPr lang="es-CO" sz="1150" dirty="0"/>
                    </a:p>
                  </a:txBody>
                  <a:tcPr/>
                </a:tc>
                <a:tc>
                  <a:txBody>
                    <a:bodyPr/>
                    <a:lstStyle/>
                    <a:p>
                      <a:pPr algn="l"/>
                      <a:r>
                        <a:rPr lang="es-CO" sz="1150" dirty="0" smtClean="0"/>
                        <a:t>La marcha de la Escuela Sabática</a:t>
                      </a:r>
                      <a:endParaRPr lang="es-CO" sz="1150" dirty="0"/>
                    </a:p>
                  </a:txBody>
                  <a:tcPr/>
                </a:tc>
                <a:extLst>
                  <a:ext uri="{0D108BD9-81ED-4DB2-BD59-A6C34878D82A}">
                    <a16:rowId xmlns:a16="http://schemas.microsoft.com/office/drawing/2014/main" val="10003"/>
                  </a:ext>
                </a:extLst>
              </a:tr>
              <a:tr h="269083">
                <a:tc>
                  <a:txBody>
                    <a:bodyPr/>
                    <a:lstStyle/>
                    <a:p>
                      <a:pPr algn="ctr"/>
                      <a:endParaRPr lang="es-CO" sz="1150" dirty="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04"/>
                  </a:ext>
                </a:extLst>
              </a:tr>
              <a:tr h="269083">
                <a:tc>
                  <a:txBody>
                    <a:bodyPr/>
                    <a:lstStyle/>
                    <a:p>
                      <a:pPr algn="ct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05"/>
                  </a:ext>
                </a:extLst>
              </a:tr>
              <a:tr h="269083">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06"/>
                  </a:ext>
                </a:extLst>
              </a:tr>
              <a:tr h="269083">
                <a:tc>
                  <a:txBody>
                    <a:bodyPr/>
                    <a:lstStyle/>
                    <a:p>
                      <a:pPr algn="ctr"/>
                      <a:endParaRPr lang="es-CO" sz="1150" dirty="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07"/>
                  </a:ext>
                </a:extLst>
              </a:tr>
              <a:tr h="269083">
                <a:tc>
                  <a:txBody>
                    <a:bodyPr/>
                    <a:lstStyle/>
                    <a:p>
                      <a:pPr algn="ctr"/>
                      <a:endParaRPr lang="es-CO" sz="1150"/>
                    </a:p>
                  </a:txBody>
                  <a:tcPr/>
                </a:tc>
                <a:tc>
                  <a:txBody>
                    <a:bodyPr/>
                    <a:lstStyle/>
                    <a:p>
                      <a:pPr algn="l"/>
                      <a:r>
                        <a:rPr lang="es-CO" sz="1150" dirty="0" smtClean="0"/>
                        <a:t>e. mejoras</a:t>
                      </a:r>
                      <a:endParaRPr lang="es-CO" sz="1150" dirty="0"/>
                    </a:p>
                  </a:txBody>
                  <a:tcPr/>
                </a:tc>
                <a:extLst>
                  <a:ext uri="{0D108BD9-81ED-4DB2-BD59-A6C34878D82A}">
                    <a16:rowId xmlns:a16="http://schemas.microsoft.com/office/drawing/2014/main" val="10008"/>
                  </a:ext>
                </a:extLst>
              </a:tr>
              <a:tr h="269083">
                <a:tc>
                  <a:txBody>
                    <a:bodyPr/>
                    <a:lstStyle/>
                    <a:p>
                      <a:pPr algn="ctr"/>
                      <a:r>
                        <a:rPr lang="es-CO" sz="1150" dirty="0" smtClean="0"/>
                        <a:t>9:40 – 9:50</a:t>
                      </a:r>
                      <a:endParaRPr lang="es-CO" sz="1150" dirty="0"/>
                    </a:p>
                  </a:txBody>
                  <a:tcPr/>
                </a:tc>
                <a:tc>
                  <a:txBody>
                    <a:bodyPr/>
                    <a:lstStyle/>
                    <a:p>
                      <a:pPr algn="l"/>
                      <a:r>
                        <a:rPr lang="es-CO" sz="1150" dirty="0" smtClean="0"/>
                        <a:t>Misión Mundial</a:t>
                      </a:r>
                      <a:endParaRPr lang="es-CO" sz="1150" dirty="0"/>
                    </a:p>
                  </a:txBody>
                  <a:tcPr/>
                </a:tc>
                <a:extLst>
                  <a:ext uri="{0D108BD9-81ED-4DB2-BD59-A6C34878D82A}">
                    <a16:rowId xmlns:a16="http://schemas.microsoft.com/office/drawing/2014/main" val="10009"/>
                  </a:ext>
                </a:extLst>
              </a:tr>
              <a:tr h="269083">
                <a:tc>
                  <a:txBody>
                    <a:bodyPr/>
                    <a:lstStyle/>
                    <a:p>
                      <a:pPr algn="ctr"/>
                      <a:r>
                        <a:rPr lang="es-CO" sz="1150" dirty="0" smtClean="0"/>
                        <a:t>9:50– 10:30</a:t>
                      </a: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División en clases</a:t>
                      </a:r>
                    </a:p>
                  </a:txBody>
                  <a:tcPr/>
                </a:tc>
                <a:extLst>
                  <a:ext uri="{0D108BD9-81ED-4DB2-BD59-A6C34878D82A}">
                    <a16:rowId xmlns:a16="http://schemas.microsoft.com/office/drawing/2014/main" val="10010"/>
                  </a:ext>
                </a:extLst>
              </a:tr>
              <a:tr h="627859">
                <a:tc>
                  <a:txBody>
                    <a:bodyPr/>
                    <a:lstStyle/>
                    <a:p>
                      <a:pPr algn="ctr"/>
                      <a:endParaRPr lang="es-CO" sz="1150" dirty="0"/>
                    </a:p>
                  </a:txBody>
                  <a:tcPr/>
                </a:tc>
                <a:tc>
                  <a:txBody>
                    <a:bodyPr/>
                    <a:lstStyle/>
                    <a:p>
                      <a:pPr algn="l"/>
                      <a:r>
                        <a:rPr lang="es-CO" sz="1150" dirty="0" smtClean="0"/>
                        <a:t>a. Ofrenda misionera</a:t>
                      </a:r>
                      <a:r>
                        <a:rPr lang="es-CO" sz="1150" baseline="0" dirty="0" smtClean="0"/>
                        <a:t>  y para el presupuesto local, registro de asistencia, evangelismo y visita</a:t>
                      </a:r>
                      <a:endParaRPr lang="es-CO" sz="1150" dirty="0"/>
                    </a:p>
                  </a:txBody>
                  <a:tcPr/>
                </a:tc>
                <a:extLst>
                  <a:ext uri="{0D108BD9-81ED-4DB2-BD59-A6C34878D82A}">
                    <a16:rowId xmlns:a16="http://schemas.microsoft.com/office/drawing/2014/main" val="10011"/>
                  </a:ext>
                </a:extLst>
              </a:tr>
              <a:tr h="269083">
                <a:tc>
                  <a:txBody>
                    <a:bodyPr/>
                    <a:lstStyle/>
                    <a:p>
                      <a:pPr algn="ctr"/>
                      <a:endParaRPr lang="es-CO" sz="1150" dirty="0"/>
                    </a:p>
                  </a:txBody>
                  <a:tcPr/>
                </a:tc>
                <a:tc>
                  <a:txBody>
                    <a:bodyPr/>
                    <a:lstStyle/>
                    <a:p>
                      <a:pPr algn="l"/>
                      <a:r>
                        <a:rPr lang="es-CO" sz="1150" dirty="0" smtClean="0"/>
                        <a:t>Tareas(Diez</a:t>
                      </a:r>
                      <a:r>
                        <a:rPr lang="es-CO" sz="1150" baseline="0" dirty="0" smtClean="0"/>
                        <a:t> minutos</a:t>
                      </a:r>
                      <a:r>
                        <a:rPr lang="es-CO" sz="1150" dirty="0" smtClean="0"/>
                        <a:t>)</a:t>
                      </a:r>
                      <a:endParaRPr lang="es-CO" sz="1150" dirty="0"/>
                    </a:p>
                  </a:txBody>
                  <a:tcPr/>
                </a:tc>
                <a:extLst>
                  <a:ext uri="{0D108BD9-81ED-4DB2-BD59-A6C34878D82A}">
                    <a16:rowId xmlns:a16="http://schemas.microsoft.com/office/drawing/2014/main" val="10012"/>
                  </a:ext>
                </a:extLst>
              </a:tr>
              <a:tr h="269083">
                <a:tc>
                  <a:txBody>
                    <a:bodyPr/>
                    <a:lstStyle/>
                    <a:p>
                      <a:pPr algn="ctr"/>
                      <a:endParaRPr lang="es-CO" sz="1150" dirty="0"/>
                    </a:p>
                  </a:txBody>
                  <a:tcPr/>
                </a:tc>
                <a:tc>
                  <a:txBody>
                    <a:bodyPr/>
                    <a:lstStyle/>
                    <a:p>
                      <a:pPr algn="l"/>
                      <a:r>
                        <a:rPr lang="es-CO" sz="1150" dirty="0" smtClean="0"/>
                        <a:t>Repaso de la lección(treinta minutos)</a:t>
                      </a:r>
                      <a:endParaRPr lang="es-CO" sz="1150" dirty="0"/>
                    </a:p>
                  </a:txBody>
                  <a:tcPr/>
                </a:tc>
                <a:extLst>
                  <a:ext uri="{0D108BD9-81ED-4DB2-BD59-A6C34878D82A}">
                    <a16:rowId xmlns:a16="http://schemas.microsoft.com/office/drawing/2014/main" val="10013"/>
                  </a:ext>
                </a:extLst>
              </a:tr>
              <a:tr h="448471">
                <a:tc>
                  <a:txBody>
                    <a:bodyPr/>
                    <a:lstStyle/>
                    <a:p>
                      <a:pPr algn="ctr"/>
                      <a:r>
                        <a:rPr lang="es-CO" sz="1150" dirty="0" smtClean="0"/>
                        <a:t>10:30 – 10:40</a:t>
                      </a:r>
                      <a:endParaRPr lang="es-CO" sz="1150" dirty="0"/>
                    </a:p>
                  </a:txBody>
                  <a:tcPr/>
                </a:tc>
                <a:tc>
                  <a:txBody>
                    <a:bodyPr/>
                    <a:lstStyle/>
                    <a:p>
                      <a:pPr algn="l"/>
                      <a:r>
                        <a:rPr lang="es-CO" sz="1150" baseline="0" dirty="0" smtClean="0"/>
                        <a:t>Presentación especial y cierre</a:t>
                      </a:r>
                      <a:endParaRPr lang="es-CO" sz="1150"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1486996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783632" y="228600"/>
            <a:ext cx="7884368" cy="1328192"/>
          </a:xfrm>
        </p:spPr>
        <p:txBody>
          <a:bodyPr>
            <a:normAutofit/>
          </a:bodyPr>
          <a:lstStyle/>
          <a:p>
            <a:r>
              <a:rPr lang="es-CO" sz="3900" dirty="0"/>
              <a:t>El programa de la </a:t>
            </a:r>
            <a:r>
              <a:rPr lang="es-CO" sz="3900" dirty="0" smtClean="0"/>
              <a:t>Escuela Sabática</a:t>
            </a:r>
            <a:endParaRPr lang="es-CO" sz="3900" dirty="0"/>
          </a:p>
        </p:txBody>
      </p:sp>
      <p:graphicFrame>
        <p:nvGraphicFramePr>
          <p:cNvPr id="7" name="6 Marcador de contenido"/>
          <p:cNvGraphicFramePr>
            <a:graphicFrameLocks noGrp="1"/>
          </p:cNvGraphicFramePr>
          <p:nvPr>
            <p:ph idx="1"/>
            <p:extLst/>
          </p:nvPr>
        </p:nvGraphicFramePr>
        <p:xfrm>
          <a:off x="3143672" y="1196752"/>
          <a:ext cx="6480720" cy="483047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269083">
                <a:tc>
                  <a:txBody>
                    <a:bodyPr/>
                    <a:lstStyle/>
                    <a:p>
                      <a:pPr algn="ctr"/>
                      <a:r>
                        <a:rPr lang="es-CO" sz="1150" dirty="0" smtClean="0"/>
                        <a:t>HORA</a:t>
                      </a:r>
                      <a:endParaRPr lang="es-CO" sz="1150" dirty="0"/>
                    </a:p>
                  </a:txBody>
                  <a:tcPr/>
                </a:tc>
                <a:tc>
                  <a:txBody>
                    <a:bodyPr/>
                    <a:lstStyle/>
                    <a:p>
                      <a:pPr algn="ctr"/>
                      <a:r>
                        <a:rPr lang="es-CO" sz="1150" dirty="0" smtClean="0"/>
                        <a:t>ACTIVIDAD</a:t>
                      </a:r>
                      <a:endParaRPr lang="es-CO" sz="1150" dirty="0"/>
                    </a:p>
                  </a:txBody>
                  <a:tcPr/>
                </a:tc>
                <a:extLst>
                  <a:ext uri="{0D108BD9-81ED-4DB2-BD59-A6C34878D82A}">
                    <a16:rowId xmlns:a16="http://schemas.microsoft.com/office/drawing/2014/main" val="10000"/>
                  </a:ext>
                </a:extLst>
              </a:tr>
              <a:tr h="269083">
                <a:tc>
                  <a:txBody>
                    <a:bodyPr/>
                    <a:lstStyle/>
                    <a:p>
                      <a:pPr algn="ctr"/>
                      <a:r>
                        <a:rPr lang="es-CO" sz="1150" dirty="0" smtClean="0"/>
                        <a:t>9:15</a:t>
                      </a:r>
                      <a:r>
                        <a:rPr lang="es-CO" sz="1150" baseline="0" dirty="0" smtClean="0"/>
                        <a:t> - 9:30</a:t>
                      </a:r>
                      <a:endParaRPr lang="es-CO" sz="1150" dirty="0"/>
                    </a:p>
                  </a:txBody>
                  <a:tcPr/>
                </a:tc>
                <a:tc>
                  <a:txBody>
                    <a:bodyPr/>
                    <a:lstStyle/>
                    <a:p>
                      <a:pPr algn="l"/>
                      <a:r>
                        <a:rPr lang="es-CO" sz="1150" dirty="0" smtClean="0"/>
                        <a:t>Servicio</a:t>
                      </a:r>
                      <a:r>
                        <a:rPr lang="es-CO" sz="1150" baseline="0" dirty="0" smtClean="0"/>
                        <a:t> de adoración y meditación</a:t>
                      </a:r>
                      <a:endParaRPr lang="es-CO" sz="1150" dirty="0"/>
                    </a:p>
                  </a:txBody>
                  <a:tcPr/>
                </a:tc>
                <a:extLst>
                  <a:ext uri="{0D108BD9-81ED-4DB2-BD59-A6C34878D82A}">
                    <a16:rowId xmlns:a16="http://schemas.microsoft.com/office/drawing/2014/main" val="10001"/>
                  </a:ext>
                </a:extLst>
              </a:tr>
              <a:tr h="269083">
                <a:tc>
                  <a:txBody>
                    <a:bodyPr/>
                    <a:lstStyle/>
                    <a:p>
                      <a:pPr algn="ctr"/>
                      <a:r>
                        <a:rPr lang="es-CO" sz="1150" dirty="0" smtClean="0"/>
                        <a:t>9:30 – 9:34</a:t>
                      </a:r>
                      <a:endParaRPr lang="es-CO" sz="1150" dirty="0"/>
                    </a:p>
                  </a:txBody>
                  <a:tcPr/>
                </a:tc>
                <a:tc>
                  <a:txBody>
                    <a:bodyPr/>
                    <a:lstStyle/>
                    <a:p>
                      <a:pPr algn="l"/>
                      <a:r>
                        <a:rPr lang="es-CO" sz="1150" dirty="0" smtClean="0"/>
                        <a:t>Oración inicial y palabras del director</a:t>
                      </a:r>
                      <a:endParaRPr lang="es-CO" sz="1150" dirty="0"/>
                    </a:p>
                  </a:txBody>
                  <a:tcPr/>
                </a:tc>
                <a:extLst>
                  <a:ext uri="{0D108BD9-81ED-4DB2-BD59-A6C34878D82A}">
                    <a16:rowId xmlns:a16="http://schemas.microsoft.com/office/drawing/2014/main" val="10002"/>
                  </a:ext>
                </a:extLst>
              </a:tr>
              <a:tr h="269083">
                <a:tc>
                  <a:txBody>
                    <a:bodyPr/>
                    <a:lstStyle/>
                    <a:p>
                      <a:pPr algn="ctr"/>
                      <a:r>
                        <a:rPr lang="es-CO" sz="1150" dirty="0" smtClean="0"/>
                        <a:t>9:34 – 9:44</a:t>
                      </a:r>
                    </a:p>
                  </a:txBody>
                  <a:tcPr/>
                </a:tc>
                <a:tc>
                  <a:txBody>
                    <a:bodyPr/>
                    <a:lstStyle/>
                    <a:p>
                      <a:pPr algn="l"/>
                      <a:r>
                        <a:rPr lang="es-CO" sz="1150" dirty="0" smtClean="0"/>
                        <a:t>Misión</a:t>
                      </a:r>
                      <a:r>
                        <a:rPr lang="es-CO" sz="1150" baseline="0" dirty="0" smtClean="0"/>
                        <a:t> Mundial</a:t>
                      </a:r>
                      <a:endParaRPr lang="es-CO" sz="1150" dirty="0"/>
                    </a:p>
                  </a:txBody>
                  <a:tcPr/>
                </a:tc>
                <a:extLst>
                  <a:ext uri="{0D108BD9-81ED-4DB2-BD59-A6C34878D82A}">
                    <a16:rowId xmlns:a16="http://schemas.microsoft.com/office/drawing/2014/main" val="10003"/>
                  </a:ext>
                </a:extLst>
              </a:tr>
              <a:tr h="269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9:44 – 10:24</a:t>
                      </a:r>
                    </a:p>
                  </a:txBody>
                  <a:tcPr/>
                </a:tc>
                <a:tc>
                  <a:txBody>
                    <a:bodyPr/>
                    <a:lstStyle/>
                    <a:p>
                      <a:pPr algn="l"/>
                      <a:r>
                        <a:rPr lang="es-CO" sz="1150" dirty="0" smtClean="0"/>
                        <a:t>División en clases</a:t>
                      </a:r>
                      <a:endParaRPr lang="es-CO" sz="1150" dirty="0"/>
                    </a:p>
                  </a:txBody>
                  <a:tcPr/>
                </a:tc>
                <a:extLst>
                  <a:ext uri="{0D108BD9-81ED-4DB2-BD59-A6C34878D82A}">
                    <a16:rowId xmlns:a16="http://schemas.microsoft.com/office/drawing/2014/main" val="10004"/>
                  </a:ext>
                </a:extLst>
              </a:tr>
              <a:tr h="269083">
                <a:tc>
                  <a:txBody>
                    <a:bodyPr/>
                    <a:lstStyle/>
                    <a:p>
                      <a:pPr algn="ctr"/>
                      <a:endParaRPr lang="es-CO" sz="1150" dirty="0"/>
                    </a:p>
                  </a:txBody>
                  <a:tcPr/>
                </a:tc>
                <a:tc>
                  <a:txBody>
                    <a:bodyPr/>
                    <a:lstStyle/>
                    <a:p>
                      <a:pPr algn="l"/>
                      <a:r>
                        <a:rPr lang="es-CO" sz="1150" dirty="0" smtClean="0"/>
                        <a:t>a. Ofrenda misionera</a:t>
                      </a:r>
                      <a:r>
                        <a:rPr lang="es-CO" sz="1150" baseline="0" dirty="0" smtClean="0"/>
                        <a:t>  y para el presupuesto local, registro de asistencia, evangelismo y visita</a:t>
                      </a:r>
                      <a:endParaRPr lang="es-CO" sz="1150" dirty="0"/>
                    </a:p>
                  </a:txBody>
                  <a:tcPr/>
                </a:tc>
                <a:extLst>
                  <a:ext uri="{0D108BD9-81ED-4DB2-BD59-A6C34878D82A}">
                    <a16:rowId xmlns:a16="http://schemas.microsoft.com/office/drawing/2014/main" val="10005"/>
                  </a:ext>
                </a:extLst>
              </a:tr>
              <a:tr h="269083">
                <a:tc>
                  <a:txBody>
                    <a:bodyPr/>
                    <a:lstStyle/>
                    <a:p>
                      <a:pPr algn="ctr"/>
                      <a:endParaRPr lang="es-CO" sz="1150" dirty="0"/>
                    </a:p>
                  </a:txBody>
                  <a:tcPr/>
                </a:tc>
                <a:tc>
                  <a:txBody>
                    <a:bodyPr/>
                    <a:lstStyle/>
                    <a:p>
                      <a:pPr algn="l"/>
                      <a:r>
                        <a:rPr lang="es-CO" sz="1150" dirty="0" smtClean="0"/>
                        <a:t>b.</a:t>
                      </a:r>
                      <a:r>
                        <a:rPr lang="es-CO" sz="1150" baseline="0" dirty="0" smtClean="0"/>
                        <a:t> </a:t>
                      </a:r>
                      <a:r>
                        <a:rPr lang="es-CO" sz="1150" dirty="0" smtClean="0"/>
                        <a:t>Tareas(Diez</a:t>
                      </a:r>
                      <a:r>
                        <a:rPr lang="es-CO" sz="1150" baseline="0" dirty="0" smtClean="0"/>
                        <a:t> minutos</a:t>
                      </a:r>
                      <a:r>
                        <a:rPr lang="es-CO" sz="1150" dirty="0" smtClean="0"/>
                        <a:t>)</a:t>
                      </a:r>
                      <a:endParaRPr lang="es-CO" sz="1150" dirty="0"/>
                    </a:p>
                  </a:txBody>
                  <a:tcPr/>
                </a:tc>
                <a:extLst>
                  <a:ext uri="{0D108BD9-81ED-4DB2-BD59-A6C34878D82A}">
                    <a16:rowId xmlns:a16="http://schemas.microsoft.com/office/drawing/2014/main" val="10006"/>
                  </a:ext>
                </a:extLst>
              </a:tr>
              <a:tr h="269083">
                <a:tc>
                  <a:txBody>
                    <a:bodyPr/>
                    <a:lstStyle/>
                    <a:p>
                      <a:pPr algn="ctr"/>
                      <a:endParaRPr lang="es-CO" sz="1150" dirty="0"/>
                    </a:p>
                  </a:txBody>
                  <a:tcPr/>
                </a:tc>
                <a:tc>
                  <a:txBody>
                    <a:bodyPr/>
                    <a:lstStyle/>
                    <a:p>
                      <a:pPr algn="l"/>
                      <a:r>
                        <a:rPr lang="es-CO" sz="1150" dirty="0" smtClean="0"/>
                        <a:t>c. Repaso de la lección(treinta minutos)</a:t>
                      </a:r>
                      <a:endParaRPr lang="es-CO" sz="1150" dirty="0"/>
                    </a:p>
                  </a:txBody>
                  <a:tcPr/>
                </a:tc>
                <a:extLst>
                  <a:ext uri="{0D108BD9-81ED-4DB2-BD59-A6C34878D82A}">
                    <a16:rowId xmlns:a16="http://schemas.microsoft.com/office/drawing/2014/main" val="10007"/>
                  </a:ext>
                </a:extLst>
              </a:tr>
              <a:tr h="269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10:24 – 10:28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Parte</a:t>
                      </a:r>
                      <a:r>
                        <a:rPr lang="es-CO" sz="1150" baseline="0" dirty="0" smtClean="0"/>
                        <a:t> musical especial</a:t>
                      </a:r>
                      <a:endParaRPr lang="es-CO" sz="1150" dirty="0" smtClean="0"/>
                    </a:p>
                  </a:txBody>
                  <a:tcPr/>
                </a:tc>
                <a:extLst>
                  <a:ext uri="{0D108BD9-81ED-4DB2-BD59-A6C34878D82A}">
                    <a16:rowId xmlns:a16="http://schemas.microsoft.com/office/drawing/2014/main" val="10008"/>
                  </a:ext>
                </a:extLst>
              </a:tr>
              <a:tr h="269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50" dirty="0" smtClean="0"/>
                        <a:t>10:28 – 10:36</a:t>
                      </a:r>
                    </a:p>
                  </a:txBody>
                  <a:tcPr/>
                </a:tc>
                <a:tc>
                  <a:txBody>
                    <a:bodyPr/>
                    <a:lstStyle/>
                    <a:p>
                      <a:pPr algn="l"/>
                      <a:r>
                        <a:rPr lang="es-CO" sz="1150" dirty="0" smtClean="0"/>
                        <a:t>La marcha de la Escuela Sabática</a:t>
                      </a:r>
                      <a:endParaRPr lang="es-CO" sz="1150" dirty="0"/>
                    </a:p>
                  </a:txBody>
                  <a:tcPr/>
                </a:tc>
                <a:extLst>
                  <a:ext uri="{0D108BD9-81ED-4DB2-BD59-A6C34878D82A}">
                    <a16:rowId xmlns:a16="http://schemas.microsoft.com/office/drawing/2014/main" val="10009"/>
                  </a:ext>
                </a:extLst>
              </a:tr>
              <a:tr h="269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50" dirty="0" smtClean="0"/>
                    </a:p>
                  </a:txBody>
                  <a:tcPr/>
                </a:tc>
                <a:tc>
                  <a:txBody>
                    <a:bodyPr/>
                    <a:lstStyle/>
                    <a:p>
                      <a:pPr algn="l"/>
                      <a:r>
                        <a:rPr lang="es-CO" sz="1150" dirty="0" smtClean="0"/>
                        <a:t>a. Informe de progreso</a:t>
                      </a:r>
                      <a:endParaRPr lang="es-CO" sz="1150" dirty="0"/>
                    </a:p>
                  </a:txBody>
                  <a:tcPr/>
                </a:tc>
                <a:extLst>
                  <a:ext uri="{0D108BD9-81ED-4DB2-BD59-A6C34878D82A}">
                    <a16:rowId xmlns:a16="http://schemas.microsoft.com/office/drawing/2014/main" val="10010"/>
                  </a:ext>
                </a:extLst>
              </a:tr>
              <a:tr h="269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150" dirty="0"/>
                    </a:p>
                  </a:txBody>
                  <a:tcPr/>
                </a:tc>
                <a:tc>
                  <a:txBody>
                    <a:bodyPr/>
                    <a:lstStyle/>
                    <a:p>
                      <a:pPr algn="l"/>
                      <a:r>
                        <a:rPr lang="es-CO" sz="1150" dirty="0" smtClean="0"/>
                        <a:t>b. Evangelización</a:t>
                      </a:r>
                      <a:endParaRPr lang="es-CO" sz="1150" dirty="0"/>
                    </a:p>
                  </a:txBody>
                  <a:tcPr/>
                </a:tc>
                <a:extLst>
                  <a:ext uri="{0D108BD9-81ED-4DB2-BD59-A6C34878D82A}">
                    <a16:rowId xmlns:a16="http://schemas.microsoft.com/office/drawing/2014/main" val="10011"/>
                  </a:ext>
                </a:extLst>
              </a:tr>
              <a:tr h="225918">
                <a:tc>
                  <a:txBody>
                    <a:bodyPr/>
                    <a:lstStyle/>
                    <a:p>
                      <a:pPr algn="ctr"/>
                      <a:endParaRPr lang="es-CO" sz="1150" dirty="0"/>
                    </a:p>
                  </a:txBody>
                  <a:tcPr/>
                </a:tc>
                <a:tc>
                  <a:txBody>
                    <a:bodyPr/>
                    <a:lstStyle/>
                    <a:p>
                      <a:pPr algn="l"/>
                      <a:r>
                        <a:rPr lang="es-CO" sz="1150" dirty="0" smtClean="0"/>
                        <a:t>c. Inversión</a:t>
                      </a:r>
                      <a:endParaRPr lang="es-CO" sz="1150" dirty="0"/>
                    </a:p>
                  </a:txBody>
                  <a:tcPr/>
                </a:tc>
                <a:extLst>
                  <a:ext uri="{0D108BD9-81ED-4DB2-BD59-A6C34878D82A}">
                    <a16:rowId xmlns:a16="http://schemas.microsoft.com/office/drawing/2014/main" val="10012"/>
                  </a:ext>
                </a:extLst>
              </a:tr>
              <a:tr h="269083">
                <a:tc>
                  <a:txBody>
                    <a:bodyPr/>
                    <a:lstStyle/>
                    <a:p>
                      <a:pPr algn="ctr"/>
                      <a:endParaRPr lang="es-CO" sz="1150" dirty="0"/>
                    </a:p>
                  </a:txBody>
                  <a:tcPr/>
                </a:tc>
                <a:tc>
                  <a:txBody>
                    <a:bodyPr/>
                    <a:lstStyle/>
                    <a:p>
                      <a:pPr algn="l"/>
                      <a:r>
                        <a:rPr lang="es-CO" sz="1150" dirty="0" smtClean="0"/>
                        <a:t>d. Cumpleaños, ofrenda de agradecimiento</a:t>
                      </a:r>
                      <a:endParaRPr lang="es-CO" sz="1150" dirty="0"/>
                    </a:p>
                  </a:txBody>
                  <a:tcPr/>
                </a:tc>
                <a:extLst>
                  <a:ext uri="{0D108BD9-81ED-4DB2-BD59-A6C34878D82A}">
                    <a16:rowId xmlns:a16="http://schemas.microsoft.com/office/drawing/2014/main" val="10013"/>
                  </a:ext>
                </a:extLst>
              </a:tr>
              <a:tr h="269083">
                <a:tc>
                  <a:txBody>
                    <a:bodyPr/>
                    <a:lstStyle/>
                    <a:p>
                      <a:pPr algn="ctr"/>
                      <a:endParaRPr lang="es-CO" sz="11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50" dirty="0" smtClean="0"/>
                        <a:t>e. mejoras</a:t>
                      </a:r>
                    </a:p>
                  </a:txBody>
                  <a:tcPr/>
                </a:tc>
                <a:extLst>
                  <a:ext uri="{0D108BD9-81ED-4DB2-BD59-A6C34878D82A}">
                    <a16:rowId xmlns:a16="http://schemas.microsoft.com/office/drawing/2014/main" val="10014"/>
                  </a:ext>
                </a:extLst>
              </a:tr>
              <a:tr h="448471">
                <a:tc>
                  <a:txBody>
                    <a:bodyPr/>
                    <a:lstStyle/>
                    <a:p>
                      <a:pPr algn="ctr"/>
                      <a:r>
                        <a:rPr lang="es-CO" sz="1150" dirty="0" smtClean="0"/>
                        <a:t>10:36 – 10:40</a:t>
                      </a:r>
                      <a:endParaRPr lang="es-CO" sz="1150" dirty="0"/>
                    </a:p>
                  </a:txBody>
                  <a:tcPr/>
                </a:tc>
                <a:tc>
                  <a:txBody>
                    <a:bodyPr/>
                    <a:lstStyle/>
                    <a:p>
                      <a:pPr algn="l"/>
                      <a:r>
                        <a:rPr lang="es-CO" sz="1150" dirty="0" smtClean="0"/>
                        <a:t>Adelanto</a:t>
                      </a:r>
                      <a:r>
                        <a:rPr lang="es-CO" sz="1150" baseline="0" dirty="0" smtClean="0"/>
                        <a:t> del programa de la siguiente semana y cierre</a:t>
                      </a:r>
                      <a:endParaRPr lang="es-CO" sz="115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5356295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4583832" y="2466762"/>
            <a:ext cx="6840760" cy="3384376"/>
          </a:xfrm>
        </p:spPr>
        <p:txBody>
          <a:bodyPr/>
          <a:lstStyle/>
          <a:p>
            <a:pPr marL="0" indent="0">
              <a:buNone/>
            </a:pPr>
            <a:r>
              <a:rPr lang="es-CO" sz="2400" dirty="0" smtClean="0"/>
              <a:t>Cualquier programa establecido puede volverse rutinario. Incluso la rutina del servicio de la Escuela Sabática puede tornarse monótona e incluso aburrida, a menos que bajo la dirección divina se haga una planificación que le garantice novedad e interés. El programa puede verse inmensamente enriquecido sin necesidad de modificar el modelo establecido. </a:t>
            </a:r>
            <a:endParaRPr lang="es-CO" sz="2400" dirty="0"/>
          </a:p>
        </p:txBody>
      </p:sp>
      <p:sp>
        <p:nvSpPr>
          <p:cNvPr id="4" name="3 CuadroTexto"/>
          <p:cNvSpPr txBox="1"/>
          <p:nvPr/>
        </p:nvSpPr>
        <p:spPr>
          <a:xfrm>
            <a:off x="3431704" y="1577635"/>
            <a:ext cx="6768752" cy="430887"/>
          </a:xfrm>
          <a:prstGeom prst="rect">
            <a:avLst/>
          </a:prstGeom>
          <a:noFill/>
        </p:spPr>
        <p:txBody>
          <a:bodyPr wrap="square" rtlCol="0">
            <a:spAutoFit/>
          </a:bodyPr>
          <a:lstStyle/>
          <a:p>
            <a:pPr algn="ctr"/>
            <a:r>
              <a:rPr lang="es-CO" sz="2200" dirty="0"/>
              <a:t>INNOVAR </a:t>
            </a:r>
          </a:p>
        </p:txBody>
      </p:sp>
      <p:pic>
        <p:nvPicPr>
          <p:cNvPr id="31746" name="Picture 2" descr="4 áreas de oportunidad para innovar tu modelo de negocio | Grandes Pymes"/>
          <p:cNvPicPr>
            <a:picLocks noChangeAspect="1" noChangeArrowheads="1"/>
          </p:cNvPicPr>
          <p:nvPr/>
        </p:nvPicPr>
        <p:blipFill rotWithShape="1">
          <a:blip r:embed="rId2">
            <a:extLst>
              <a:ext uri="{28A0092B-C50C-407E-A947-70E740481C1C}">
                <a14:useLocalDpi xmlns:a14="http://schemas.microsoft.com/office/drawing/2010/main" val="0"/>
              </a:ext>
            </a:extLst>
          </a:blip>
          <a:srcRect l="20031" r="8906"/>
          <a:stretch/>
        </p:blipFill>
        <p:spPr bwMode="auto">
          <a:xfrm>
            <a:off x="263352" y="2708921"/>
            <a:ext cx="3816424" cy="290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620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3140968"/>
            <a:ext cx="6840760" cy="2664296"/>
          </a:xfrm>
        </p:spPr>
        <p:txBody>
          <a:bodyPr/>
          <a:lstStyle/>
          <a:p>
            <a:pPr marL="0" indent="0">
              <a:buNone/>
            </a:pPr>
            <a:r>
              <a:rPr lang="es-CO" sz="2400" dirty="0" smtClean="0"/>
              <a:t>Ninguna actividad ajena a la Escuela Sabática, como por ejemplo conciertos, reuniones, conferencias o actividades especiales tiene que sustituir o modificar el tiempo designado para el programa de la Escuela Sabática. El tiempo de la Escuela Sabática tiene que ser usado completamente para ese fin.</a:t>
            </a:r>
            <a:endParaRPr lang="es-CO" sz="2400" dirty="0"/>
          </a:p>
        </p:txBody>
      </p:sp>
      <p:sp>
        <p:nvSpPr>
          <p:cNvPr id="4" name="3 CuadroTexto"/>
          <p:cNvSpPr txBox="1"/>
          <p:nvPr/>
        </p:nvSpPr>
        <p:spPr>
          <a:xfrm>
            <a:off x="3647728" y="2348881"/>
            <a:ext cx="6768752" cy="430887"/>
          </a:xfrm>
          <a:prstGeom prst="rect">
            <a:avLst/>
          </a:prstGeom>
          <a:noFill/>
        </p:spPr>
        <p:txBody>
          <a:bodyPr wrap="square" rtlCol="0">
            <a:spAutoFit/>
          </a:bodyPr>
          <a:lstStyle/>
          <a:p>
            <a:pPr algn="ctr"/>
            <a:r>
              <a:rPr lang="es-CO" sz="2200" dirty="0"/>
              <a:t>PROTEGIENDO LA </a:t>
            </a:r>
            <a:r>
              <a:rPr lang="es-CO" sz="2200" dirty="0" smtClean="0"/>
              <a:t>ESCUELA SABÁTICA </a:t>
            </a:r>
            <a:endParaRPr lang="es-CO" sz="2200" dirty="0"/>
          </a:p>
        </p:txBody>
      </p:sp>
      <p:pic>
        <p:nvPicPr>
          <p:cNvPr id="33794" name="Picture 2" descr="Escuela Sab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0244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780929"/>
            <a:ext cx="7776864" cy="3840163"/>
          </a:xfrm>
        </p:spPr>
        <p:txBody>
          <a:bodyPr/>
          <a:lstStyle/>
          <a:p>
            <a:pPr marL="0" indent="0">
              <a:buNone/>
            </a:pPr>
            <a:r>
              <a:rPr lang="es-CO" sz="2400" dirty="0" smtClean="0"/>
              <a:t>La Escuela Sabática tiene que ser conducida con reverencia y dignidad, de manera que el programa sea en si mismo un culto de adoración de la iglesia. Como tal, puede ser llevado a cabo en el templo o en el auditorio de la escuela. </a:t>
            </a:r>
          </a:p>
          <a:p>
            <a:pPr marL="0" indent="0">
              <a:buNone/>
            </a:pPr>
            <a:r>
              <a:rPr lang="es-CO" sz="2400" dirty="0" smtClean="0"/>
              <a:t>Cuando se planifique la construcción de una iglesia, es necesario pensar en salones para las clases de la Escuela Sabática. Si es posible, tiene que hacerse la misma provisión en las iglesias ya establecidas.</a:t>
            </a:r>
            <a:endParaRPr lang="es-CO" sz="2400" dirty="0"/>
          </a:p>
        </p:txBody>
      </p:sp>
      <p:sp>
        <p:nvSpPr>
          <p:cNvPr id="4" name="3 CuadroTexto"/>
          <p:cNvSpPr txBox="1"/>
          <p:nvPr/>
        </p:nvSpPr>
        <p:spPr>
          <a:xfrm>
            <a:off x="3647728" y="2132857"/>
            <a:ext cx="6768752" cy="430887"/>
          </a:xfrm>
          <a:prstGeom prst="rect">
            <a:avLst/>
          </a:prstGeom>
          <a:noFill/>
        </p:spPr>
        <p:txBody>
          <a:bodyPr wrap="square" rtlCol="0">
            <a:spAutoFit/>
          </a:bodyPr>
          <a:lstStyle/>
          <a:p>
            <a:pPr algn="ctr"/>
            <a:r>
              <a:rPr lang="es-CO" sz="2200" dirty="0"/>
              <a:t>LA ORGANIZACIÓN DE LA </a:t>
            </a:r>
            <a:r>
              <a:rPr lang="es-CO" sz="2200" dirty="0" smtClean="0"/>
              <a:t>ESCUELA SABÁTICA </a:t>
            </a:r>
            <a:endParaRPr lang="es-CO" sz="2200" dirty="0"/>
          </a:p>
        </p:txBody>
      </p:sp>
      <p:pic>
        <p:nvPicPr>
          <p:cNvPr id="5" name="Picture 2" descr="Escuela Sab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08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51584" y="188640"/>
            <a:ext cx="10058400" cy="1609344"/>
          </a:xfrm>
        </p:spPr>
        <p:txBody>
          <a:bodyPr/>
          <a:lstStyle/>
          <a:p>
            <a:r>
              <a:rPr lang="es-CO" dirty="0" smtClean="0"/>
              <a:t>Secretos de su éxito</a:t>
            </a:r>
            <a:endParaRPr lang="es-CO" dirty="0"/>
          </a:p>
        </p:txBody>
      </p:sp>
      <p:sp>
        <p:nvSpPr>
          <p:cNvPr id="3" name="2 Marcador de contenido"/>
          <p:cNvSpPr>
            <a:spLocks noGrp="1"/>
          </p:cNvSpPr>
          <p:nvPr>
            <p:ph idx="1"/>
          </p:nvPr>
        </p:nvSpPr>
        <p:spPr>
          <a:xfrm>
            <a:off x="773629" y="1784603"/>
            <a:ext cx="8335294" cy="4050792"/>
          </a:xfrm>
        </p:spPr>
        <p:txBody>
          <a:bodyPr/>
          <a:lstStyle/>
          <a:p>
            <a:r>
              <a:rPr lang="es-CO" sz="2800" dirty="0" smtClean="0"/>
              <a:t>Los sacerdotes consultaban al Señor en el santuario.</a:t>
            </a:r>
          </a:p>
          <a:p>
            <a:r>
              <a:rPr lang="es-CO" sz="2800" dirty="0" smtClean="0"/>
              <a:t>Había jefes, príncipes, que gobernaban sobre las tribus y bajo estos jefes de mil, de cien, de cincuenta y de diez.</a:t>
            </a:r>
          </a:p>
          <a:p>
            <a:r>
              <a:rPr lang="es-CO" sz="2800" dirty="0" smtClean="0"/>
              <a:t>Tenían funcionarios para tareas especiales.</a:t>
            </a:r>
          </a:p>
          <a:p>
            <a:r>
              <a:rPr lang="es-CO" sz="2800" dirty="0" smtClean="0"/>
              <a:t>El campamento de los israelitas también estaba muy bien organizado y se dividía en tres secciones distribuidas alrededor del santuario.</a:t>
            </a:r>
          </a:p>
          <a:p>
            <a:endParaRPr lang="es-CO" sz="2800" dirty="0"/>
          </a:p>
        </p:txBody>
      </p:sp>
      <p:sp>
        <p:nvSpPr>
          <p:cNvPr id="5" name="4 CuadroTexto"/>
          <p:cNvSpPr txBox="1"/>
          <p:nvPr/>
        </p:nvSpPr>
        <p:spPr>
          <a:xfrm>
            <a:off x="4655841" y="5958550"/>
            <a:ext cx="4896544" cy="369332"/>
          </a:xfrm>
          <a:prstGeom prst="rect">
            <a:avLst/>
          </a:prstGeom>
          <a:noFill/>
        </p:spPr>
        <p:txBody>
          <a:bodyPr wrap="square" rtlCol="0">
            <a:spAutoFit/>
          </a:bodyPr>
          <a:lstStyle/>
          <a:p>
            <a:r>
              <a:rPr lang="es-CO" dirty="0"/>
              <a:t>Patriarcas y profetas Cap. 33, pp. 345,346</a:t>
            </a:r>
          </a:p>
        </p:txBody>
      </p:sp>
      <p:pic>
        <p:nvPicPr>
          <p:cNvPr id="6" name="Picture 2" descr="Por qué tienen que estar organizados los siervos de Dios? | Buenas notic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385" y="-45074"/>
            <a:ext cx="2639616" cy="69304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695400" y="313820"/>
            <a:ext cx="1381078" cy="1347628"/>
            <a:chOff x="544680" y="233110"/>
            <a:chExt cx="1381078" cy="1347628"/>
          </a:xfrm>
        </p:grpSpPr>
        <p:sp>
          <p:nvSpPr>
            <p:cNvPr id="8" name="Elipse 7"/>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extLst>
      <p:ext uri="{BB962C8B-B14F-4D97-AF65-F5344CB8AC3E}">
        <p14:creationId xmlns:p14="http://schemas.microsoft.com/office/powerpoint/2010/main" val="185566748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575720" y="2780928"/>
            <a:ext cx="6840760" cy="3168352"/>
          </a:xfrm>
        </p:spPr>
        <p:txBody>
          <a:bodyPr>
            <a:noAutofit/>
          </a:bodyPr>
          <a:lstStyle/>
          <a:p>
            <a:pPr marL="0" indent="0">
              <a:buNone/>
            </a:pPr>
            <a:r>
              <a:rPr lang="es-CO" sz="2400" dirty="0" smtClean="0"/>
              <a:t>Las clases pequeñas de cinco a siete miembros en las divisiones de los niños y de diez a doce miembros en las divisiones de jóvenes y adultos suelen dar los mejores resultados, tanto en lo que se refiere al orden como al aprendizaje. La efectividad de la Escuela Sabática puede ser mayor gracias a la buena relación entre el maestro y sus alumnos y aumenta la responsabilidad de asistir a las reuniones.</a:t>
            </a:r>
          </a:p>
        </p:txBody>
      </p:sp>
      <p:sp>
        <p:nvSpPr>
          <p:cNvPr id="4" name="3 CuadroTexto"/>
          <p:cNvSpPr txBox="1"/>
          <p:nvPr/>
        </p:nvSpPr>
        <p:spPr>
          <a:xfrm>
            <a:off x="3575720" y="2204865"/>
            <a:ext cx="6768752" cy="430887"/>
          </a:xfrm>
          <a:prstGeom prst="rect">
            <a:avLst/>
          </a:prstGeom>
          <a:noFill/>
        </p:spPr>
        <p:txBody>
          <a:bodyPr wrap="square" rtlCol="0">
            <a:spAutoFit/>
          </a:bodyPr>
          <a:lstStyle/>
          <a:p>
            <a:pPr algn="ctr"/>
            <a:r>
              <a:rPr lang="es-CO" sz="2200" dirty="0"/>
              <a:t>LAS CLASES</a:t>
            </a:r>
          </a:p>
        </p:txBody>
      </p:sp>
      <p:pic>
        <p:nvPicPr>
          <p:cNvPr id="6" name="Picture 2" descr="Escuela Sab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13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924944"/>
            <a:ext cx="6840760" cy="2520280"/>
          </a:xfrm>
        </p:spPr>
        <p:txBody>
          <a:bodyPr>
            <a:normAutofit fontScale="92500"/>
          </a:bodyPr>
          <a:lstStyle/>
          <a:p>
            <a:pPr marL="0" indent="0">
              <a:buNone/>
            </a:pPr>
            <a:r>
              <a:rPr lang="es-CO" sz="2400" dirty="0" smtClean="0"/>
              <a:t>Planifique la disposición de las clases de manera cuidadosa. Reduzca a un mínimo la necesidad de estar mudando las clases o las divisiones. Donde sea posible, todas las divisiones de niños, jóvenes y adultos en salones separados. Los niños debieran sentarse de espaldas a la ventana. Si la luz esta detrás del maestro, será difícil que los estudiantes puedan verlo.</a:t>
            </a:r>
          </a:p>
        </p:txBody>
      </p:sp>
      <p:sp>
        <p:nvSpPr>
          <p:cNvPr id="4" name="3 CuadroTexto"/>
          <p:cNvSpPr txBox="1"/>
          <p:nvPr/>
        </p:nvSpPr>
        <p:spPr>
          <a:xfrm>
            <a:off x="3647728" y="2204865"/>
            <a:ext cx="6768752" cy="430887"/>
          </a:xfrm>
          <a:prstGeom prst="rect">
            <a:avLst/>
          </a:prstGeom>
          <a:noFill/>
        </p:spPr>
        <p:txBody>
          <a:bodyPr wrap="square" rtlCol="0">
            <a:spAutoFit/>
          </a:bodyPr>
          <a:lstStyle/>
          <a:p>
            <a:pPr algn="ctr"/>
            <a:r>
              <a:rPr lang="es-CO" sz="2200" dirty="0"/>
              <a:t>LA UBICACIÓN DE LAS CLASES </a:t>
            </a:r>
          </a:p>
        </p:txBody>
      </p:sp>
      <p:pic>
        <p:nvPicPr>
          <p:cNvPr id="5" name="Picture 2" descr="Escuela Sabá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999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636913"/>
            <a:ext cx="6840760" cy="2664296"/>
          </a:xfrm>
        </p:spPr>
        <p:txBody>
          <a:bodyPr>
            <a:normAutofit lnSpcReduction="10000"/>
          </a:bodyPr>
          <a:lstStyle/>
          <a:p>
            <a:pPr marL="0" indent="0">
              <a:buNone/>
            </a:pPr>
            <a:r>
              <a:rPr lang="es-CO" sz="2400" dirty="0" smtClean="0"/>
              <a:t>Una persona de cada división debería estar encargada de tener todo en orden para el culto de la Escuela Sabática de cada sábado. Es decir tener todo lo que se vaya a utilizar en el programa debidamente ubicado.</a:t>
            </a:r>
          </a:p>
          <a:p>
            <a:pPr marL="0" indent="0">
              <a:buNone/>
            </a:pPr>
            <a:r>
              <a:rPr lang="es-CO" sz="2400" dirty="0" smtClean="0"/>
              <a:t>Los directores de las divisiones tienen que hacer una inspección final antes de comenzar las clases.</a:t>
            </a:r>
            <a:endParaRPr lang="es-CO" sz="2400" dirty="0"/>
          </a:p>
        </p:txBody>
      </p:sp>
      <p:sp>
        <p:nvSpPr>
          <p:cNvPr id="4" name="3 CuadroTexto"/>
          <p:cNvSpPr txBox="1"/>
          <p:nvPr/>
        </p:nvSpPr>
        <p:spPr>
          <a:xfrm>
            <a:off x="3647728" y="2060849"/>
            <a:ext cx="6768752" cy="430887"/>
          </a:xfrm>
          <a:prstGeom prst="rect">
            <a:avLst/>
          </a:prstGeom>
          <a:noFill/>
        </p:spPr>
        <p:txBody>
          <a:bodyPr wrap="square" rtlCol="0">
            <a:spAutoFit/>
          </a:bodyPr>
          <a:lstStyle/>
          <a:p>
            <a:pPr algn="ctr"/>
            <a:r>
              <a:rPr lang="es-CO" sz="2200" dirty="0"/>
              <a:t>EL ORDEN EN LOS SALONES </a:t>
            </a:r>
          </a:p>
        </p:txBody>
      </p:sp>
      <p:pic>
        <p:nvPicPr>
          <p:cNvPr id="5" name="Picture 2" descr="Escuela Sab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65831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708921"/>
            <a:ext cx="8064896" cy="3840163"/>
          </a:xfrm>
        </p:spPr>
        <p:txBody>
          <a:bodyPr/>
          <a:lstStyle/>
          <a:p>
            <a:pPr marL="0" indent="0">
              <a:buNone/>
            </a:pPr>
            <a:r>
              <a:rPr lang="es-CO" sz="2400" dirty="0" smtClean="0"/>
              <a:t>No es buena decisión recortar los fondos de los materiales necesarios para la Escuela Sabática. Todas las divisiones deben contar con materiales e instrumentos de trabajo.</a:t>
            </a:r>
          </a:p>
          <a:p>
            <a:pPr marL="0" indent="0">
              <a:buNone/>
            </a:pPr>
            <a:r>
              <a:rPr lang="es-CO" sz="2400" dirty="0" smtClean="0"/>
              <a:t>Esto suele incluirse en los gastos del presupuesto de la iglesia. </a:t>
            </a:r>
          </a:p>
          <a:p>
            <a:pPr marL="0" indent="0">
              <a:buNone/>
            </a:pPr>
            <a:r>
              <a:rPr lang="es-CO" sz="2400" dirty="0" smtClean="0"/>
              <a:t>El siguiente acuerdo fue tomado por la directiva de la asociación general en su concilio anual de 1961:</a:t>
            </a:r>
            <a:endParaRPr lang="es-CO" sz="2400" dirty="0"/>
          </a:p>
        </p:txBody>
      </p:sp>
      <p:sp>
        <p:nvSpPr>
          <p:cNvPr id="4" name="3 CuadroTexto"/>
          <p:cNvSpPr txBox="1"/>
          <p:nvPr/>
        </p:nvSpPr>
        <p:spPr>
          <a:xfrm>
            <a:off x="3647728" y="2060849"/>
            <a:ext cx="7632848" cy="432047"/>
          </a:xfrm>
          <a:prstGeom prst="rect">
            <a:avLst/>
          </a:prstGeom>
          <a:noFill/>
        </p:spPr>
        <p:txBody>
          <a:bodyPr wrap="square" rtlCol="0">
            <a:spAutoFit/>
          </a:bodyPr>
          <a:lstStyle/>
          <a:p>
            <a:pPr algn="ctr"/>
            <a:r>
              <a:rPr lang="es-CO" sz="2200" dirty="0"/>
              <a:t>LOS FONDOS PARA GASTOS DE LA </a:t>
            </a:r>
            <a:r>
              <a:rPr lang="es-CO" sz="2200" dirty="0" smtClean="0"/>
              <a:t>ESCUELA SABÁTICA</a:t>
            </a:r>
            <a:endParaRPr lang="es-CO" sz="2200" dirty="0"/>
          </a:p>
        </p:txBody>
      </p:sp>
      <p:pic>
        <p:nvPicPr>
          <p:cNvPr id="5" name="Picture 2" descr="Escuela Sabá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2080657"/>
            <a:ext cx="2880320" cy="411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5340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consejos y recomendaciones</a:t>
            </a:r>
            <a:endParaRPr lang="es-CO" dirty="0"/>
          </a:p>
        </p:txBody>
      </p:sp>
      <p:sp>
        <p:nvSpPr>
          <p:cNvPr id="3" name="2 Marcador de contenido"/>
          <p:cNvSpPr>
            <a:spLocks noGrp="1"/>
          </p:cNvSpPr>
          <p:nvPr>
            <p:ph idx="1"/>
          </p:nvPr>
        </p:nvSpPr>
        <p:spPr>
          <a:xfrm>
            <a:off x="3647728" y="2204864"/>
            <a:ext cx="8280920" cy="4176464"/>
          </a:xfrm>
        </p:spPr>
        <p:txBody>
          <a:bodyPr>
            <a:noAutofit/>
          </a:bodyPr>
          <a:lstStyle/>
          <a:p>
            <a:pPr marL="0" indent="0">
              <a:buNone/>
            </a:pPr>
            <a:r>
              <a:rPr lang="es-CO" sz="2400" dirty="0" smtClean="0"/>
              <a:t>«CONSIDERANDO que las ofrendas de Escuela Sabática son la mayor fuente de ingresos para nuestros fondos misioneros.</a:t>
            </a:r>
          </a:p>
          <a:p>
            <a:pPr marL="0" indent="0">
              <a:buNone/>
            </a:pPr>
            <a:r>
              <a:rPr lang="es-CO" sz="2400" dirty="0" smtClean="0"/>
              <a:t>RECOMENDAMOS: […] que las ofrendas tomadas durante la Escuela Sabática se limiten a las ofrendas misioneras de Escuela Sabática[…][las ofrendas acostumbradas de la Escuela Sabática, las ofrendas por cumpleaños y agradecimientos, los fondos de inversión y del décimo tercer sábado] y las ofrendas para gastos de la Escuela Sabática; y que no se apliquen los fondos misioneros para los gastos de la Escuela Sabática, proyectos de construcción o para cualquier otro propósito.»</a:t>
            </a:r>
            <a:endParaRPr lang="es-CO" sz="2400" dirty="0"/>
          </a:p>
        </p:txBody>
      </p:sp>
      <p:pic>
        <p:nvPicPr>
          <p:cNvPr id="34818"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09877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503712" y="2348880"/>
            <a:ext cx="7992888" cy="4509120"/>
          </a:xfrm>
        </p:spPr>
        <p:txBody>
          <a:bodyPr>
            <a:noAutofit/>
          </a:bodyPr>
          <a:lstStyle/>
          <a:p>
            <a:pPr marL="0" indent="0">
              <a:buNone/>
            </a:pPr>
            <a:r>
              <a:rPr lang="es-CO" sz="2400" dirty="0" smtClean="0"/>
              <a:t>«Todos hemos de trabajar en nuestro lugar como lo hizo Cristo con amor por los pecadores e impenitentes. Esto es lo que Cristo quisiera ver en la obra de la Escuela Sabática[…] Los ángeles de Dios, que ven el rostro del Padre que está en los cielos, están contemplando a los niños y jóvenes a quienes ustedes, como agentes vivos de Dios, están enseñando el camino de la salvación. Piensen en esto directores y maestros. Ustedes se hallan ante los ángeles celestiales, haciendo la obra cuyo carácter dará testimonio de su fidelidad o infidelidad a Cristo</a:t>
            </a:r>
            <a:r>
              <a:rPr lang="es-CO" sz="2400" i="1" dirty="0" smtClean="0"/>
              <a:t>.»(consejos sobre la obra de la Escuela Sabática, </a:t>
            </a:r>
            <a:r>
              <a:rPr lang="es-CO" sz="2400" dirty="0" smtClean="0"/>
              <a:t>sección 6 p. 143</a:t>
            </a:r>
            <a:r>
              <a:rPr lang="es-CO" sz="2400" i="1" dirty="0" smtClean="0"/>
              <a:t>).</a:t>
            </a:r>
            <a:endParaRPr lang="es-CO" sz="2400" i="1" dirty="0"/>
          </a:p>
        </p:txBody>
      </p:sp>
      <p:sp>
        <p:nvSpPr>
          <p:cNvPr id="4" name="3 CuadroTexto"/>
          <p:cNvSpPr txBox="1"/>
          <p:nvPr/>
        </p:nvSpPr>
        <p:spPr>
          <a:xfrm>
            <a:off x="3503712" y="1575098"/>
            <a:ext cx="6768752" cy="430887"/>
          </a:xfrm>
          <a:prstGeom prst="rect">
            <a:avLst/>
          </a:prstGeom>
          <a:noFill/>
        </p:spPr>
        <p:txBody>
          <a:bodyPr wrap="square" rtlCol="0">
            <a:spAutoFit/>
          </a:bodyPr>
          <a:lstStyle/>
          <a:p>
            <a:pPr algn="ctr"/>
            <a:r>
              <a:rPr lang="es-CO" sz="2200" dirty="0"/>
              <a:t>UN MINISTERIO PARA LA GANACIA DE ALMAS</a:t>
            </a:r>
          </a:p>
        </p:txBody>
      </p:sp>
      <p:pic>
        <p:nvPicPr>
          <p:cNvPr id="5" name="Picture 2" descr="CONSEJOS SOBRE LA OBRA DE LA ESCUELA SABATICA | sehs.com.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9498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464536" y="2314650"/>
            <a:ext cx="7992888" cy="4059832"/>
          </a:xfrm>
        </p:spPr>
        <p:txBody>
          <a:bodyPr>
            <a:noAutofit/>
          </a:bodyPr>
          <a:lstStyle/>
          <a:p>
            <a:pPr marL="0" indent="0">
              <a:buNone/>
            </a:pPr>
            <a:r>
              <a:rPr lang="es-CO" sz="2400" dirty="0" smtClean="0"/>
              <a:t>La comisión directiva de la Escuela Sabática tiene que reunirse periódicamente para planificar los aspectos de la Escuela Sabática. Todo es esencial para el éxito en el objetivo de la Escuela Sabática, que es la ganancia de almas. Se ve con demasiada frecuencia que la obra se hace de manera descuidada, con una planificación escasa o nula. Se debe apartar un tiempo cada día perfeccionando los detalles para que el programa este organizado de la mejor manera posible.</a:t>
            </a:r>
          </a:p>
          <a:p>
            <a:pPr marL="0" indent="0">
              <a:buNone/>
            </a:pPr>
            <a:r>
              <a:rPr lang="es-CO" sz="2400" dirty="0" smtClean="0"/>
              <a:t>¡Maldito el que haga con indolencia la obra de Jehová! (</a:t>
            </a:r>
            <a:r>
              <a:rPr lang="es-CO" sz="2400" dirty="0" err="1" smtClean="0"/>
              <a:t>Jer.</a:t>
            </a:r>
            <a:r>
              <a:rPr lang="es-CO" sz="2400" dirty="0" smtClean="0"/>
              <a:t> 48:10)</a:t>
            </a:r>
          </a:p>
        </p:txBody>
      </p:sp>
      <p:sp>
        <p:nvSpPr>
          <p:cNvPr id="4" name="3 CuadroTexto"/>
          <p:cNvSpPr txBox="1"/>
          <p:nvPr/>
        </p:nvSpPr>
        <p:spPr>
          <a:xfrm>
            <a:off x="3364305" y="1705421"/>
            <a:ext cx="6768752" cy="430887"/>
          </a:xfrm>
          <a:prstGeom prst="rect">
            <a:avLst/>
          </a:prstGeom>
          <a:noFill/>
        </p:spPr>
        <p:txBody>
          <a:bodyPr wrap="square" rtlCol="0">
            <a:spAutoFit/>
          </a:bodyPr>
          <a:lstStyle/>
          <a:p>
            <a:pPr algn="ctr"/>
            <a:r>
              <a:rPr lang="es-CO" sz="2200" dirty="0"/>
              <a:t>LOS LÍDERES</a:t>
            </a:r>
          </a:p>
        </p:txBody>
      </p:sp>
      <p:pic>
        <p:nvPicPr>
          <p:cNvPr id="5"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55751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3717032"/>
            <a:ext cx="7704856" cy="1872207"/>
          </a:xfrm>
        </p:spPr>
        <p:txBody>
          <a:bodyPr>
            <a:noAutofit/>
          </a:bodyPr>
          <a:lstStyle/>
          <a:p>
            <a:pPr marL="0" indent="0">
              <a:lnSpc>
                <a:spcPct val="110000"/>
              </a:lnSpc>
              <a:buNone/>
            </a:pPr>
            <a:r>
              <a:rPr lang="es-CO" sz="2400" dirty="0" smtClean="0"/>
              <a:t>Este llamado sagrado a la enseñanza solo puede ser atendido por miembros consagrados y activos que sean ejemplo en su conducta, apariencia y fidelidad en sus deberes cristianos. </a:t>
            </a:r>
          </a:p>
          <a:p>
            <a:pPr marL="0" indent="0">
              <a:lnSpc>
                <a:spcPct val="110000"/>
              </a:lnSpc>
              <a:buNone/>
            </a:pPr>
            <a:endParaRPr lang="es-CO" sz="2400" dirty="0"/>
          </a:p>
        </p:txBody>
      </p:sp>
      <p:sp>
        <p:nvSpPr>
          <p:cNvPr id="4" name="3 CuadroTexto"/>
          <p:cNvSpPr txBox="1"/>
          <p:nvPr/>
        </p:nvSpPr>
        <p:spPr>
          <a:xfrm>
            <a:off x="3342134" y="2412082"/>
            <a:ext cx="7992888" cy="432047"/>
          </a:xfrm>
          <a:prstGeom prst="rect">
            <a:avLst/>
          </a:prstGeom>
          <a:noFill/>
        </p:spPr>
        <p:txBody>
          <a:bodyPr wrap="square" rtlCol="0">
            <a:spAutoFit/>
          </a:bodyPr>
          <a:lstStyle/>
          <a:p>
            <a:pPr algn="ctr"/>
            <a:r>
              <a:rPr lang="es-CO" sz="2200" dirty="0"/>
              <a:t>EL MAESTRO O PERSONA ENCARGADA DE DAR LA CLASE</a:t>
            </a:r>
          </a:p>
        </p:txBody>
      </p:sp>
      <p:pic>
        <p:nvPicPr>
          <p:cNvPr id="7"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601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575720" y="2780929"/>
            <a:ext cx="6840760" cy="720079"/>
          </a:xfrm>
        </p:spPr>
        <p:txBody>
          <a:bodyPr>
            <a:normAutofit/>
          </a:bodyPr>
          <a:lstStyle/>
          <a:p>
            <a:pPr marL="0" indent="0">
              <a:lnSpc>
                <a:spcPct val="110000"/>
              </a:lnSpc>
              <a:buNone/>
            </a:pPr>
            <a:r>
              <a:rPr lang="es-CO" sz="2400" dirty="0" smtClean="0"/>
              <a:t>Sus tareas incluyen:</a:t>
            </a:r>
          </a:p>
          <a:p>
            <a:pPr marL="0" indent="0">
              <a:lnSpc>
                <a:spcPct val="110000"/>
              </a:lnSpc>
              <a:buNone/>
            </a:pPr>
            <a:endParaRPr lang="es-CO" dirty="0"/>
          </a:p>
        </p:txBody>
      </p:sp>
      <p:sp>
        <p:nvSpPr>
          <p:cNvPr id="4" name="3 CuadroTexto"/>
          <p:cNvSpPr txBox="1"/>
          <p:nvPr/>
        </p:nvSpPr>
        <p:spPr>
          <a:xfrm>
            <a:off x="3143672" y="1839300"/>
            <a:ext cx="8136904" cy="430887"/>
          </a:xfrm>
          <a:prstGeom prst="rect">
            <a:avLst/>
          </a:prstGeom>
          <a:noFill/>
        </p:spPr>
        <p:txBody>
          <a:bodyPr wrap="square" rtlCol="0">
            <a:spAutoFit/>
          </a:bodyPr>
          <a:lstStyle/>
          <a:p>
            <a:pPr algn="ctr"/>
            <a:r>
              <a:rPr lang="es-CO" sz="2200" dirty="0"/>
              <a:t>EL MAESTRO O PERSONA ENCARGADA DE DAR LA CLASE</a:t>
            </a:r>
          </a:p>
        </p:txBody>
      </p:sp>
      <p:sp>
        <p:nvSpPr>
          <p:cNvPr id="6" name="2 Marcador de contenido"/>
          <p:cNvSpPr txBox="1">
            <a:spLocks/>
          </p:cNvSpPr>
          <p:nvPr/>
        </p:nvSpPr>
        <p:spPr>
          <a:xfrm>
            <a:off x="3503712" y="3573016"/>
            <a:ext cx="8064896" cy="2232248"/>
          </a:xfrm>
          <a:prstGeom prst="rect">
            <a:avLst/>
          </a:prstGeom>
        </p:spPr>
        <p:txBody>
          <a:bodyPr vert="horz" lIns="91440" tIns="45720" rIns="91440" bIns="45720" numCol="2" rtlCol="0">
            <a:normAutofit fontScale="92500" lnSpcReduction="10000"/>
          </a:bodyPr>
          <a:lstStyle/>
          <a:p>
            <a:pPr marL="457200" indent="-457200">
              <a:spcBef>
                <a:spcPts val="1800"/>
              </a:spcBef>
              <a:buClr>
                <a:schemeClr val="accent1"/>
              </a:buClr>
              <a:buSzPct val="80000"/>
              <a:buFont typeface="Wingdings" pitchFamily="2" charset="2"/>
              <a:buChar char=""/>
              <a:defRPr/>
            </a:pPr>
            <a:r>
              <a:rPr lang="es-CO" sz="2600" dirty="0"/>
              <a:t>Permanecer con la clase en la E.S.</a:t>
            </a:r>
          </a:p>
          <a:p>
            <a:pPr marL="457200" indent="-457200">
              <a:spcBef>
                <a:spcPts val="1800"/>
              </a:spcBef>
              <a:buClr>
                <a:schemeClr val="accent1"/>
              </a:buClr>
              <a:buSzPct val="80000"/>
              <a:buFont typeface="Wingdings" pitchFamily="2" charset="2"/>
              <a:buChar char=""/>
              <a:defRPr/>
            </a:pPr>
            <a:r>
              <a:rPr lang="es-CO" sz="2600" dirty="0"/>
              <a:t>Enseñar la lección.</a:t>
            </a:r>
          </a:p>
          <a:p>
            <a:pPr marL="457200" indent="-457200">
              <a:spcBef>
                <a:spcPts val="1800"/>
              </a:spcBef>
              <a:buClr>
                <a:schemeClr val="accent1"/>
              </a:buClr>
              <a:buSzPct val="80000"/>
              <a:buFont typeface="Wingdings" pitchFamily="2" charset="2"/>
              <a:buChar char=""/>
              <a:defRPr/>
            </a:pPr>
            <a:r>
              <a:rPr lang="es-CO" sz="2600" dirty="0"/>
              <a:t>Recibir las ofrendas.</a:t>
            </a:r>
          </a:p>
          <a:p>
            <a:pPr marL="457200" indent="-457200">
              <a:spcBef>
                <a:spcPts val="1800"/>
              </a:spcBef>
              <a:buClr>
                <a:schemeClr val="accent1"/>
              </a:buClr>
              <a:buSzPct val="80000"/>
              <a:buFont typeface="Wingdings" pitchFamily="2" charset="2"/>
              <a:buChar char=""/>
              <a:defRPr/>
            </a:pPr>
            <a:r>
              <a:rPr lang="es-CO" sz="2600" dirty="0"/>
              <a:t>Registro de asistencia y ofrendas.</a:t>
            </a:r>
          </a:p>
          <a:p>
            <a:pPr marL="457200" indent="-457200">
              <a:spcBef>
                <a:spcPts val="1800"/>
              </a:spcBef>
              <a:buClr>
                <a:schemeClr val="accent1"/>
              </a:buClr>
              <a:buSzPct val="80000"/>
              <a:buFont typeface="Wingdings" pitchFamily="2" charset="2"/>
              <a:buChar char=""/>
              <a:defRPr/>
            </a:pPr>
            <a:r>
              <a:rPr lang="es-CO" sz="2600" dirty="0"/>
              <a:t>Distribuir materiales</a:t>
            </a:r>
          </a:p>
          <a:p>
            <a:pPr marL="457200" indent="-457200">
              <a:spcBef>
                <a:spcPts val="1800"/>
              </a:spcBef>
              <a:buClr>
                <a:schemeClr val="accent1"/>
              </a:buClr>
              <a:buSzPct val="80000"/>
              <a:buFont typeface="Wingdings" pitchFamily="2" charset="2"/>
              <a:buChar char=""/>
              <a:defRPr/>
            </a:pPr>
            <a:r>
              <a:rPr lang="es-CO" sz="2600" dirty="0"/>
              <a:t>Programar visitas a los miembros</a:t>
            </a:r>
            <a:r>
              <a:rPr lang="es-CO" sz="2200" dirty="0"/>
              <a:t>.</a:t>
            </a:r>
          </a:p>
        </p:txBody>
      </p:sp>
      <p:pic>
        <p:nvPicPr>
          <p:cNvPr id="7"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3644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996952"/>
            <a:ext cx="6840760" cy="2232248"/>
          </a:xfrm>
        </p:spPr>
        <p:txBody>
          <a:bodyPr>
            <a:normAutofit/>
          </a:bodyPr>
          <a:lstStyle/>
          <a:p>
            <a:pPr marL="0" indent="0">
              <a:buNone/>
            </a:pPr>
            <a:r>
              <a:rPr lang="es-CO" sz="2400" dirty="0"/>
              <a:t>E</a:t>
            </a:r>
            <a:r>
              <a:rPr lang="es-CO" sz="2400" dirty="0" smtClean="0"/>
              <a:t>n las unidades de acción de la Escuela Sabática el coordinador comparte esta responsabilidad. El maestro tiene que asistir a las reuniones de maestros no solo a impartir si no también a recibir instrucciones e información.</a:t>
            </a:r>
          </a:p>
        </p:txBody>
      </p:sp>
      <p:sp>
        <p:nvSpPr>
          <p:cNvPr id="4" name="3 CuadroTexto"/>
          <p:cNvSpPr txBox="1"/>
          <p:nvPr/>
        </p:nvSpPr>
        <p:spPr>
          <a:xfrm>
            <a:off x="3647728" y="2276873"/>
            <a:ext cx="8280920" cy="430887"/>
          </a:xfrm>
          <a:prstGeom prst="rect">
            <a:avLst/>
          </a:prstGeom>
          <a:noFill/>
        </p:spPr>
        <p:txBody>
          <a:bodyPr wrap="square" rtlCol="0">
            <a:spAutoFit/>
          </a:bodyPr>
          <a:lstStyle/>
          <a:p>
            <a:pPr algn="ctr"/>
            <a:r>
              <a:rPr lang="es-CO" sz="2200" dirty="0"/>
              <a:t>EL MAESTRO O PERSONA ENCARGADA DE DAR LA CLASE</a:t>
            </a:r>
          </a:p>
        </p:txBody>
      </p:sp>
      <p:pic>
        <p:nvPicPr>
          <p:cNvPr id="6"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326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127449" y="1797984"/>
            <a:ext cx="7733924" cy="3970318"/>
          </a:xfrm>
          <a:prstGeom prst="rect">
            <a:avLst/>
          </a:prstGeom>
          <a:noFill/>
        </p:spPr>
        <p:txBody>
          <a:bodyPr wrap="square" rtlCol="0">
            <a:spAutoFit/>
          </a:bodyPr>
          <a:lstStyle/>
          <a:p>
            <a:endParaRPr lang="es-CO" sz="2800" dirty="0"/>
          </a:p>
          <a:p>
            <a:r>
              <a:rPr lang="es-CO" sz="2800" dirty="0"/>
              <a:t>Estas lecciones de organización fueron útiles para la batalla de </a:t>
            </a:r>
            <a:r>
              <a:rPr lang="es-CO" sz="2800" dirty="0" smtClean="0"/>
              <a:t>Jericó.</a:t>
            </a:r>
            <a:endParaRPr lang="es-CO" sz="2800" dirty="0"/>
          </a:p>
          <a:p>
            <a:endParaRPr lang="es-CO" sz="2800" dirty="0"/>
          </a:p>
          <a:p>
            <a:r>
              <a:rPr lang="es-CO" sz="2800" dirty="0"/>
              <a:t>En primer lugar venían los guerreros, luego el arca de Dios, rodeada de una aureola divina, seguía el ejércitos de Israel, con cada tribu bajo su </a:t>
            </a:r>
            <a:r>
              <a:rPr lang="es-CO" sz="2800" dirty="0" smtClean="0"/>
              <a:t>estandarte(Ibíd., </a:t>
            </a:r>
            <a:r>
              <a:rPr lang="es-CO" sz="2800" dirty="0"/>
              <a:t>cap. 45, p. 464). </a:t>
            </a:r>
          </a:p>
          <a:p>
            <a:endParaRPr lang="es-CO" sz="2800" dirty="0"/>
          </a:p>
        </p:txBody>
      </p:sp>
      <p:sp>
        <p:nvSpPr>
          <p:cNvPr id="818178" name="AutoShape 2" descr="http://ateoyagnostico.com/wp-content/uploads/2010/10/20101012_182451.jpg"/>
          <p:cNvSpPr>
            <a:spLocks noChangeAspect="1" noChangeArrowheads="1"/>
          </p:cNvSpPr>
          <p:nvPr/>
        </p:nvSpPr>
        <p:spPr bwMode="auto">
          <a:xfrm>
            <a:off x="1587500" y="-136525"/>
            <a:ext cx="3429000" cy="4572000"/>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sp>
        <p:nvSpPr>
          <p:cNvPr id="5" name="1 Título"/>
          <p:cNvSpPr txBox="1">
            <a:spLocks/>
          </p:cNvSpPr>
          <p:nvPr/>
        </p:nvSpPr>
        <p:spPr>
          <a:xfrm>
            <a:off x="2458300" y="509315"/>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CO" dirty="0" smtClean="0"/>
              <a:t>Secretos de su éxito</a:t>
            </a:r>
            <a:endParaRPr lang="es-CO" dirty="0"/>
          </a:p>
        </p:txBody>
      </p:sp>
      <p:grpSp>
        <p:nvGrpSpPr>
          <p:cNvPr id="6" name="Grupo 5"/>
          <p:cNvGrpSpPr/>
          <p:nvPr/>
        </p:nvGrpSpPr>
        <p:grpSpPr>
          <a:xfrm>
            <a:off x="695400" y="313820"/>
            <a:ext cx="1381078" cy="1347628"/>
            <a:chOff x="544680" y="233110"/>
            <a:chExt cx="1381078" cy="1347628"/>
          </a:xfrm>
        </p:grpSpPr>
        <p:sp>
          <p:nvSpPr>
            <p:cNvPr id="8" name="Elipse 7"/>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2050" name="Picture 2" descr="Manualidades muros de jerico - Imagui"/>
          <p:cNvPicPr>
            <a:picLocks noChangeAspect="1" noChangeArrowheads="1"/>
          </p:cNvPicPr>
          <p:nvPr/>
        </p:nvPicPr>
        <p:blipFill rotWithShape="1">
          <a:blip r:embed="rId6">
            <a:extLst>
              <a:ext uri="{28A0092B-C50C-407E-A947-70E740481C1C}">
                <a14:useLocalDpi xmlns:a14="http://schemas.microsoft.com/office/drawing/2010/main" val="0"/>
              </a:ext>
            </a:extLst>
          </a:blip>
          <a:srcRect l="16807" r="37064"/>
          <a:stretch/>
        </p:blipFill>
        <p:spPr bwMode="auto">
          <a:xfrm>
            <a:off x="9136479" y="0"/>
            <a:ext cx="309337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89055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575720" y="3068960"/>
            <a:ext cx="7552528" cy="2376264"/>
          </a:xfrm>
        </p:spPr>
        <p:txBody>
          <a:bodyPr>
            <a:noAutofit/>
          </a:bodyPr>
          <a:lstStyle/>
          <a:p>
            <a:pPr marL="0" indent="0">
              <a:buNone/>
            </a:pPr>
            <a:r>
              <a:rPr lang="es-CO" sz="2400" dirty="0" smtClean="0"/>
              <a:t>«Cuando los maestros de la Escuela Sabática hayan enseñado las lecciones de la revelación externa, su obra apenas a comenzado, y no debería cesar en su labor hasta tener evidencia de que los preceptos del cielo no solo han sido asumidos intelectualmente, si no que se hallan escrito en el corazón.»(Ibíd., sección 2, p.40).</a:t>
            </a:r>
          </a:p>
        </p:txBody>
      </p:sp>
      <p:sp>
        <p:nvSpPr>
          <p:cNvPr id="4" name="3 CuadroTexto"/>
          <p:cNvSpPr txBox="1"/>
          <p:nvPr/>
        </p:nvSpPr>
        <p:spPr>
          <a:xfrm>
            <a:off x="3337987" y="2196058"/>
            <a:ext cx="8064896" cy="432047"/>
          </a:xfrm>
          <a:prstGeom prst="rect">
            <a:avLst/>
          </a:prstGeom>
          <a:noFill/>
        </p:spPr>
        <p:txBody>
          <a:bodyPr wrap="square" rtlCol="0">
            <a:spAutoFit/>
          </a:bodyPr>
          <a:lstStyle/>
          <a:p>
            <a:pPr algn="ctr"/>
            <a:r>
              <a:rPr lang="es-CO" sz="2200" dirty="0"/>
              <a:t>EL MAESTRO O PERSONA ENCARGADA DE DAR LA CLASE</a:t>
            </a:r>
          </a:p>
        </p:txBody>
      </p:sp>
      <p:pic>
        <p:nvPicPr>
          <p:cNvPr id="5"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1644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852936"/>
            <a:ext cx="7632848" cy="2736304"/>
          </a:xfrm>
        </p:spPr>
        <p:txBody>
          <a:bodyPr>
            <a:noAutofit/>
          </a:bodyPr>
          <a:lstStyle/>
          <a:p>
            <a:pPr marL="0" indent="0">
              <a:buNone/>
            </a:pPr>
            <a:r>
              <a:rPr lang="es-CO" sz="2400" dirty="0" smtClean="0"/>
              <a:t>La asociación general, el departamento de la Escuela Sabática y los ministerios personales han preparado diversas herramientas de ayuda que pueden ser aprovechadas por los que colaboran con la Escuela Sabática. Entre ellos hay folletos de la Escuela Sabática y curso de enseñanza y aprendizaje. </a:t>
            </a:r>
          </a:p>
        </p:txBody>
      </p:sp>
      <p:sp>
        <p:nvSpPr>
          <p:cNvPr id="4" name="3 CuadroTexto"/>
          <p:cNvSpPr txBox="1"/>
          <p:nvPr/>
        </p:nvSpPr>
        <p:spPr>
          <a:xfrm>
            <a:off x="3647728" y="2276873"/>
            <a:ext cx="6768752" cy="430887"/>
          </a:xfrm>
          <a:prstGeom prst="rect">
            <a:avLst/>
          </a:prstGeom>
          <a:noFill/>
        </p:spPr>
        <p:txBody>
          <a:bodyPr wrap="square" rtlCol="0">
            <a:spAutoFit/>
          </a:bodyPr>
          <a:lstStyle/>
          <a:p>
            <a:pPr algn="ctr"/>
            <a:r>
              <a:rPr lang="es-CO" sz="2200" dirty="0"/>
              <a:t>HERRAMIENTAS DE APRENDIZAJE</a:t>
            </a:r>
          </a:p>
        </p:txBody>
      </p:sp>
      <p:pic>
        <p:nvPicPr>
          <p:cNvPr id="6"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88439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Recomendaciones y sugerencias</a:t>
            </a:r>
            <a:endParaRPr lang="es-CO" dirty="0"/>
          </a:p>
        </p:txBody>
      </p:sp>
      <p:sp>
        <p:nvSpPr>
          <p:cNvPr id="3" name="2 Marcador de contenido"/>
          <p:cNvSpPr>
            <a:spLocks noGrp="1"/>
          </p:cNvSpPr>
          <p:nvPr>
            <p:ph idx="1"/>
          </p:nvPr>
        </p:nvSpPr>
        <p:spPr>
          <a:xfrm>
            <a:off x="3647728" y="2852936"/>
            <a:ext cx="6840760" cy="3672408"/>
          </a:xfrm>
        </p:spPr>
        <p:txBody>
          <a:bodyPr>
            <a:normAutofit/>
          </a:bodyPr>
          <a:lstStyle/>
          <a:p>
            <a:pPr marL="0" indent="0">
              <a:buNone/>
            </a:pPr>
            <a:r>
              <a:rPr lang="es-CO" sz="2400" dirty="0" smtClean="0"/>
              <a:t>Para maestros y directores se encuentran: Consejos sobre la obra de la Escuela Sabática. </a:t>
            </a:r>
          </a:p>
          <a:p>
            <a:pPr marL="0" indent="0">
              <a:buNone/>
            </a:pPr>
            <a:r>
              <a:rPr lang="es-CO" sz="2400" dirty="0" smtClean="0"/>
              <a:t>El manual de la Escuela Sabática.</a:t>
            </a:r>
          </a:p>
          <a:p>
            <a:pPr marL="0" indent="0">
              <a:buNone/>
            </a:pPr>
            <a:r>
              <a:rPr lang="es-CO" sz="2400" dirty="0" smtClean="0"/>
              <a:t>Manual de Liderazgo, Discipulado y Esperanza de la Escuela Sabática de la Unión Colombiana del Sur</a:t>
            </a:r>
            <a:endParaRPr lang="es-CO" sz="2400" dirty="0"/>
          </a:p>
        </p:txBody>
      </p:sp>
      <p:sp>
        <p:nvSpPr>
          <p:cNvPr id="4" name="3 CuadroTexto"/>
          <p:cNvSpPr txBox="1"/>
          <p:nvPr/>
        </p:nvSpPr>
        <p:spPr>
          <a:xfrm>
            <a:off x="3336499" y="1822142"/>
            <a:ext cx="6768752" cy="430887"/>
          </a:xfrm>
          <a:prstGeom prst="rect">
            <a:avLst/>
          </a:prstGeom>
          <a:noFill/>
        </p:spPr>
        <p:txBody>
          <a:bodyPr wrap="square" rtlCol="0">
            <a:spAutoFit/>
          </a:bodyPr>
          <a:lstStyle/>
          <a:p>
            <a:pPr algn="ctr"/>
            <a:r>
              <a:rPr lang="es-CO" sz="2200" dirty="0"/>
              <a:t>HERRAMIENTAS DE APRENDIZAJE</a:t>
            </a:r>
          </a:p>
        </p:txBody>
      </p:sp>
      <p:pic>
        <p:nvPicPr>
          <p:cNvPr id="5" name="Picture 2" descr="CONSEJOS SOBRE LA OBRA DE LA ESCUELA SABATICA | sehs.com.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2412082"/>
            <a:ext cx="314515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067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984052" y="1688986"/>
            <a:ext cx="8064895" cy="4832092"/>
          </a:xfrm>
          <a:prstGeom prst="rect">
            <a:avLst/>
          </a:prstGeom>
          <a:noFill/>
        </p:spPr>
        <p:txBody>
          <a:bodyPr wrap="square" rtlCol="0">
            <a:spAutoFit/>
          </a:bodyPr>
          <a:lstStyle/>
          <a:p>
            <a:endParaRPr lang="es-CO" sz="2800" dirty="0"/>
          </a:p>
          <a:p>
            <a:r>
              <a:rPr lang="es-CO" sz="2800" dirty="0" smtClean="0"/>
              <a:t>Las </a:t>
            </a:r>
            <a:r>
              <a:rPr lang="es-CO" sz="2800" dirty="0"/>
              <a:t>murallas de Jericó finalmente cayeron, pero esto no ocurrió por las habilidades de los israelitas. </a:t>
            </a:r>
          </a:p>
          <a:p>
            <a:endParaRPr lang="es-CO" sz="2800" dirty="0"/>
          </a:p>
          <a:p>
            <a:r>
              <a:rPr lang="es-CO" sz="2800" dirty="0"/>
              <a:t>Únicamente con la garantía de una fuerza que no era suya, podían alentar los israelitas la esperanza de obtener éxito en el conflicto inminente.</a:t>
            </a:r>
          </a:p>
          <a:p>
            <a:endParaRPr lang="es-CO" sz="2800" dirty="0"/>
          </a:p>
          <a:p>
            <a:endParaRPr lang="es-CO" sz="2800" dirty="0"/>
          </a:p>
        </p:txBody>
      </p:sp>
      <p:sp>
        <p:nvSpPr>
          <p:cNvPr id="818178" name="AutoShape 2" descr="http://ateoyagnostico.com/wp-content/uploads/2010/10/20101012_182451.jpg"/>
          <p:cNvSpPr>
            <a:spLocks noChangeAspect="1" noChangeArrowheads="1"/>
          </p:cNvSpPr>
          <p:nvPr/>
        </p:nvSpPr>
        <p:spPr bwMode="auto">
          <a:xfrm>
            <a:off x="1587500" y="-136525"/>
            <a:ext cx="3429000" cy="4572000"/>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sp>
        <p:nvSpPr>
          <p:cNvPr id="5" name="1 Título"/>
          <p:cNvSpPr txBox="1">
            <a:spLocks/>
          </p:cNvSpPr>
          <p:nvPr/>
        </p:nvSpPr>
        <p:spPr>
          <a:xfrm>
            <a:off x="2351584" y="188640"/>
            <a:ext cx="1005840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CO" dirty="0" smtClean="0"/>
              <a:t>Secretos de su éxito</a:t>
            </a:r>
            <a:endParaRPr lang="es-CO" dirty="0"/>
          </a:p>
        </p:txBody>
      </p:sp>
      <p:grpSp>
        <p:nvGrpSpPr>
          <p:cNvPr id="6" name="Grupo 5"/>
          <p:cNvGrpSpPr/>
          <p:nvPr/>
        </p:nvGrpSpPr>
        <p:grpSpPr>
          <a:xfrm>
            <a:off x="695400" y="313820"/>
            <a:ext cx="1381078" cy="1347628"/>
            <a:chOff x="544680" y="233110"/>
            <a:chExt cx="1381078" cy="1347628"/>
          </a:xfrm>
        </p:grpSpPr>
        <p:sp>
          <p:nvSpPr>
            <p:cNvPr id="8" name="Elipse 7"/>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pic>
        <p:nvPicPr>
          <p:cNvPr id="3074" name="Picture 2" descr="KLEUTERDIENST 7 JUNI A.S. KOMT ALLEN!! - Protestantse gemeente te Vroomshoop"/>
          <p:cNvPicPr>
            <a:picLocks noChangeAspect="1" noChangeArrowheads="1"/>
          </p:cNvPicPr>
          <p:nvPr/>
        </p:nvPicPr>
        <p:blipFill rotWithShape="1">
          <a:blip r:embed="rId6">
            <a:extLst>
              <a:ext uri="{28A0092B-C50C-407E-A947-70E740481C1C}">
                <a14:useLocalDpi xmlns:a14="http://schemas.microsoft.com/office/drawing/2010/main" val="0"/>
              </a:ext>
            </a:extLst>
          </a:blip>
          <a:srcRect l="6420" r="55456"/>
          <a:stretch/>
        </p:blipFill>
        <p:spPr bwMode="auto">
          <a:xfrm>
            <a:off x="9551005" y="8910"/>
            <a:ext cx="2640995" cy="68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402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ganización - Qué es, definición y concepto | 2021 | Econom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2" y="1953986"/>
            <a:ext cx="5336647" cy="394912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es-CO" dirty="0" smtClean="0"/>
              <a:t>El éxito en la Escuela Sabática</a:t>
            </a:r>
            <a:endParaRPr lang="es-CO" dirty="0"/>
          </a:p>
        </p:txBody>
      </p:sp>
      <p:sp>
        <p:nvSpPr>
          <p:cNvPr id="4" name="3 CuadroTexto"/>
          <p:cNvSpPr txBox="1"/>
          <p:nvPr/>
        </p:nvSpPr>
        <p:spPr>
          <a:xfrm>
            <a:off x="2207568" y="1984578"/>
            <a:ext cx="4716759" cy="3539430"/>
          </a:xfrm>
          <a:prstGeom prst="rect">
            <a:avLst/>
          </a:prstGeom>
          <a:noFill/>
        </p:spPr>
        <p:txBody>
          <a:bodyPr wrap="square" rtlCol="0">
            <a:spAutoFit/>
          </a:bodyPr>
          <a:lstStyle/>
          <a:p>
            <a:r>
              <a:rPr lang="es-CO" sz="2800" dirty="0"/>
              <a:t>Una buena organización, combinada con el poder dado por Dios, </a:t>
            </a:r>
            <a:r>
              <a:rPr lang="es-CO" sz="2800" dirty="0" smtClean="0"/>
              <a:t>aumentará </a:t>
            </a:r>
            <a:r>
              <a:rPr lang="es-CO" sz="2800" dirty="0"/>
              <a:t>su vitalidad, promoverá su crecimiento, </a:t>
            </a:r>
            <a:r>
              <a:rPr lang="es-CO" sz="2800" dirty="0" smtClean="0"/>
              <a:t>multiplicará </a:t>
            </a:r>
            <a:r>
              <a:rPr lang="es-CO" sz="2800" dirty="0"/>
              <a:t>su poder para impartir el bien y le </a:t>
            </a:r>
            <a:r>
              <a:rPr lang="es-CO" sz="2800" dirty="0" smtClean="0"/>
              <a:t>garantizará </a:t>
            </a:r>
            <a:r>
              <a:rPr lang="es-CO" sz="2800" dirty="0"/>
              <a:t>su permanencia en el tiempo,</a:t>
            </a:r>
          </a:p>
        </p:txBody>
      </p:sp>
      <p:grpSp>
        <p:nvGrpSpPr>
          <p:cNvPr id="7" name="Grupo 6"/>
          <p:cNvGrpSpPr/>
          <p:nvPr/>
        </p:nvGrpSpPr>
        <p:grpSpPr>
          <a:xfrm>
            <a:off x="379309" y="2636912"/>
            <a:ext cx="1381078" cy="1347628"/>
            <a:chOff x="544680" y="233110"/>
            <a:chExt cx="1381078" cy="1347628"/>
          </a:xfrm>
        </p:grpSpPr>
        <p:sp>
          <p:nvSpPr>
            <p:cNvPr id="8" name="Elipse 7"/>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Imagen 8"/>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extLst>
      <p:ext uri="{BB962C8B-B14F-4D97-AF65-F5344CB8AC3E}">
        <p14:creationId xmlns:p14="http://schemas.microsoft.com/office/powerpoint/2010/main" val="403822542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Mirando al pasado</a:t>
            </a:r>
            <a:endParaRPr lang="es-CO" dirty="0"/>
          </a:p>
        </p:txBody>
      </p:sp>
      <p:sp>
        <p:nvSpPr>
          <p:cNvPr id="3" name="2 Marcador de contenido"/>
          <p:cNvSpPr>
            <a:spLocks noGrp="1"/>
          </p:cNvSpPr>
          <p:nvPr>
            <p:ph idx="1"/>
          </p:nvPr>
        </p:nvSpPr>
        <p:spPr>
          <a:xfrm>
            <a:off x="2639616" y="2064458"/>
            <a:ext cx="8784976" cy="3840163"/>
          </a:xfrm>
        </p:spPr>
        <p:txBody>
          <a:bodyPr/>
          <a:lstStyle/>
          <a:p>
            <a:r>
              <a:rPr lang="es-CO" sz="2800" dirty="0" smtClean="0"/>
              <a:t>Cuando Moisés siguió el consejo de Jetro, nombró líderes sobre grupos de diez y de cincuenta personas, estaba creando un grupo primitivo de Escuela Sabática.</a:t>
            </a:r>
          </a:p>
          <a:p>
            <a:r>
              <a:rPr lang="es-CO" sz="2800" dirty="0" smtClean="0"/>
              <a:t>Después del pentecostés la iglesia primitiva creció con rapidez por medio de pequeños grupos de creyentes promovidos por los discípulos bajo la influencia del Espíritu Santo para estudiar la biblia, orar y ministrar.(Hechos 2).</a:t>
            </a:r>
            <a:endParaRPr lang="es-CO" sz="2800" dirty="0"/>
          </a:p>
        </p:txBody>
      </p:sp>
      <p:grpSp>
        <p:nvGrpSpPr>
          <p:cNvPr id="4" name="Grupo 3"/>
          <p:cNvGrpSpPr/>
          <p:nvPr/>
        </p:nvGrpSpPr>
        <p:grpSpPr>
          <a:xfrm>
            <a:off x="379309" y="2636912"/>
            <a:ext cx="1381078" cy="1347628"/>
            <a:chOff x="544680" y="233110"/>
            <a:chExt cx="1381078" cy="1347628"/>
          </a:xfrm>
        </p:grpSpPr>
        <p:sp>
          <p:nvSpPr>
            <p:cNvPr id="5" name="Elipse 4"/>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extLst>
      <p:ext uri="{BB962C8B-B14F-4D97-AF65-F5344CB8AC3E}">
        <p14:creationId xmlns:p14="http://schemas.microsoft.com/office/powerpoint/2010/main" val="2410593570"/>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Letras en madera</Template>
  <TotalTime>22</TotalTime>
  <Words>4033</Words>
  <Application>Microsoft Office PowerPoint</Application>
  <PresentationFormat>Panorámica</PresentationFormat>
  <Paragraphs>307</Paragraphs>
  <Slides>62</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62</vt:i4>
      </vt:variant>
    </vt:vector>
  </HeadingPairs>
  <TitlesOfParts>
    <vt:vector size="68" baseType="lpstr">
      <vt:lpstr>Arial</vt:lpstr>
      <vt:lpstr>Calibri</vt:lpstr>
      <vt:lpstr>Rockwell</vt:lpstr>
      <vt:lpstr>Rockwell Condensed</vt:lpstr>
      <vt:lpstr>Wingdings</vt:lpstr>
      <vt:lpstr>Tipo de madera</vt:lpstr>
      <vt:lpstr>Presentación de PowerPoint</vt:lpstr>
      <vt:lpstr>La organización de la Escuela Sabática</vt:lpstr>
      <vt:lpstr>La organización de la Escuela Sabática</vt:lpstr>
      <vt:lpstr>Secretos de su éxito</vt:lpstr>
      <vt:lpstr>Secretos de su éxito</vt:lpstr>
      <vt:lpstr>Presentación de PowerPoint</vt:lpstr>
      <vt:lpstr>Presentación de PowerPoint</vt:lpstr>
      <vt:lpstr>El éxito en la Escuela Sabática</vt:lpstr>
      <vt:lpstr>Mirando al pasado</vt:lpstr>
      <vt:lpstr>Mirando al pasado</vt:lpstr>
      <vt:lpstr>Mirando al pasado</vt:lpstr>
      <vt:lpstr>Mirando al pasado</vt:lpstr>
      <vt:lpstr>Las publicaciones</vt:lpstr>
      <vt:lpstr>Estructura sencilla de la Escuela Sabática</vt:lpstr>
      <vt:lpstr>Estructura sencilla de la Escuela Sabática</vt:lpstr>
      <vt:lpstr>Elección de los lideres de la Escuela Sabática</vt:lpstr>
      <vt:lpstr>Elección de los lideres de la Escuela Sabática</vt:lpstr>
      <vt:lpstr>Elección de los lideres de la Escuela Sabática</vt:lpstr>
      <vt:lpstr>Selección de maestros</vt:lpstr>
      <vt:lpstr>Los diferentes cargos de la Escuela Sabática</vt:lpstr>
      <vt:lpstr>Los diferentes cargos de la Escuela Sabática</vt:lpstr>
      <vt:lpstr>Los diferentes cargos de la Escuela Sabática</vt:lpstr>
      <vt:lpstr>Objetivos del responsable de los miembros</vt:lpstr>
      <vt:lpstr>Objetivos del responsable de los miembros</vt:lpstr>
      <vt:lpstr>Responsabilidades del director asociado de evangelización </vt:lpstr>
      <vt:lpstr>Responsabilidades del director asociado de evangelización </vt:lpstr>
      <vt:lpstr>Los diferentes cargos de la Escuela Sabática</vt:lpstr>
      <vt:lpstr>Los diferentes cargos de la Escuela Sabática</vt:lpstr>
      <vt:lpstr>Los diferentes cargos de la Escuela Sabática</vt:lpstr>
      <vt:lpstr>Los diferentes cargos de la Escuela Sabática</vt:lpstr>
      <vt:lpstr>Los diferentes cargos de la Escuela Sabática</vt:lpstr>
      <vt:lpstr>Los diferentes cargos de la Escuela Sabática</vt:lpstr>
      <vt:lpstr>Los diferentes cargos de la Escuela Sabática</vt:lpstr>
      <vt:lpstr>las divisiones y las clases</vt:lpstr>
      <vt:lpstr>las divisiones y las clases</vt:lpstr>
      <vt:lpstr>las divisiones y las clases</vt:lpstr>
      <vt:lpstr>las divisiones y las clases</vt:lpstr>
      <vt:lpstr>las divisiones y las clases</vt:lpstr>
      <vt:lpstr>las divisiones y las clases</vt:lpstr>
      <vt:lpstr>las divisiones y las clases</vt:lpstr>
      <vt:lpstr>El programa de la Escuela Sabática de los adultos jóvenes</vt:lpstr>
      <vt:lpstr>las divisiones y las clases</vt:lpstr>
      <vt:lpstr>las divisiones y las clases</vt:lpstr>
      <vt:lpstr>El programa de la Escuela Sabática</vt:lpstr>
      <vt:lpstr>El programa de la Escuela Sabática</vt:lpstr>
      <vt:lpstr>El programa de la Escuela Sabática</vt:lpstr>
      <vt:lpstr>Recomendaciones y sugerencias</vt:lpstr>
      <vt:lpstr>Recomendaciones y sugerencias</vt:lpstr>
      <vt:lpstr>Recomendaciones y sugerencias</vt:lpstr>
      <vt:lpstr>Recomendaciones y sugerencias</vt:lpstr>
      <vt:lpstr>Recomendaciones y sugerencias</vt:lpstr>
      <vt:lpstr>Recomendaciones y sugerencias</vt:lpstr>
      <vt:lpstr>Recomendaciones y sugerencias</vt:lpstr>
      <vt:lpstr>consejos y recomendaciones</vt:lpstr>
      <vt:lpstr>Recomendaciones y sugerencias</vt:lpstr>
      <vt:lpstr>Recomendaciones y sugerencias</vt:lpstr>
      <vt:lpstr>Recomendaciones y sugerencias</vt:lpstr>
      <vt:lpstr>Recomendaciones y sugerencias</vt:lpstr>
      <vt:lpstr>Recomendaciones y sugerencias</vt:lpstr>
      <vt:lpstr>Recomendaciones y sugerencias</vt:lpstr>
      <vt:lpstr>Recomendaciones y sugerencias</vt:lpstr>
      <vt:lpstr>Recomendaciones y sugerencias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Moises Prieto Sierra</dc:creator>
  <cp:lastModifiedBy>Moises Prieto Sierra</cp:lastModifiedBy>
  <cp:revision>3</cp:revision>
  <dcterms:created xsi:type="dcterms:W3CDTF">2021-04-14T14:37:40Z</dcterms:created>
  <dcterms:modified xsi:type="dcterms:W3CDTF">2021-04-14T15:00:25Z</dcterms:modified>
</cp:coreProperties>
</file>