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BB4D4-D4F3-428C-BEF9-8E95DAFCA653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20F41C-F45B-46C5-83CE-DEA59BFC7717}">
      <dgm:prSet phldrT="[Texto]" custT="1"/>
      <dgm:spPr/>
      <dgm:t>
        <a:bodyPr/>
        <a:lstStyle/>
        <a:p>
          <a:r>
            <a:rPr lang="es-ES" sz="54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El Estudio de la Biblia </a:t>
          </a:r>
          <a:endParaRPr lang="es-ES" sz="5400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19C3C6-EC91-4A74-8961-ED082192A9D2}" type="parTrans" cxnId="{D3CB6495-F201-464C-92FF-FE73DD402890}">
      <dgm:prSet/>
      <dgm:spPr/>
      <dgm:t>
        <a:bodyPr/>
        <a:lstStyle/>
        <a:p>
          <a:endParaRPr lang="es-ES"/>
        </a:p>
      </dgm:t>
    </dgm:pt>
    <dgm:pt modelId="{89315683-98B0-40AF-AE98-493133A16E4A}" type="sibTrans" cxnId="{D3CB6495-F201-464C-92FF-FE73DD402890}">
      <dgm:prSet/>
      <dgm:spPr/>
      <dgm:t>
        <a:bodyPr/>
        <a:lstStyle/>
        <a:p>
          <a:endParaRPr lang="es-ES"/>
        </a:p>
      </dgm:t>
    </dgm:pt>
    <dgm:pt modelId="{82AE11B1-7C04-4C53-A563-F6719FD6BA11}">
      <dgm:prSet phldrT="[Texto]" custT="1"/>
      <dgm:spPr/>
      <dgm:t>
        <a:bodyPr/>
        <a:lstStyle/>
        <a:p>
          <a:r>
            <a:rPr lang="es-ES" sz="2400" dirty="0"/>
            <a:t>Conocer el carácter de Dios </a:t>
          </a:r>
        </a:p>
      </dgm:t>
    </dgm:pt>
    <dgm:pt modelId="{E4A4DFF9-8454-462A-A11D-9B8D52890C29}" type="parTrans" cxnId="{10CBF212-5B27-4B6B-8020-D9BC0478A99E}">
      <dgm:prSet/>
      <dgm:spPr/>
      <dgm:t>
        <a:bodyPr/>
        <a:lstStyle/>
        <a:p>
          <a:endParaRPr lang="es-ES"/>
        </a:p>
      </dgm:t>
    </dgm:pt>
    <dgm:pt modelId="{039B4D07-7878-4A21-BA08-716F39FAC5C7}" type="sibTrans" cxnId="{10CBF212-5B27-4B6B-8020-D9BC0478A99E}">
      <dgm:prSet/>
      <dgm:spPr/>
      <dgm:t>
        <a:bodyPr/>
        <a:lstStyle/>
        <a:p>
          <a:endParaRPr lang="es-ES"/>
        </a:p>
      </dgm:t>
    </dgm:pt>
    <dgm:pt modelId="{AF9B33DA-C774-4CBF-A021-7DF88C439AB3}">
      <dgm:prSet phldrT="[Texto]" custT="1"/>
      <dgm:spPr/>
      <dgm:t>
        <a:bodyPr/>
        <a:lstStyle/>
        <a:p>
          <a:r>
            <a:rPr lang="es-ES" sz="2400" dirty="0"/>
            <a:t>Revela los planes de Dios para nuestras vidas</a:t>
          </a:r>
        </a:p>
      </dgm:t>
    </dgm:pt>
    <dgm:pt modelId="{771CFD54-5BB8-4E20-B711-3C1A7FCCC7CF}" type="parTrans" cxnId="{5DCA072E-D6FE-462E-8E72-5299F6D7B652}">
      <dgm:prSet/>
      <dgm:spPr/>
      <dgm:t>
        <a:bodyPr/>
        <a:lstStyle/>
        <a:p>
          <a:endParaRPr lang="es-ES"/>
        </a:p>
      </dgm:t>
    </dgm:pt>
    <dgm:pt modelId="{97D86C5B-AD1C-4A1C-B5A4-50C43CD05C64}" type="sibTrans" cxnId="{5DCA072E-D6FE-462E-8E72-5299F6D7B652}">
      <dgm:prSet/>
      <dgm:spPr/>
      <dgm:t>
        <a:bodyPr/>
        <a:lstStyle/>
        <a:p>
          <a:endParaRPr lang="es-ES"/>
        </a:p>
      </dgm:t>
    </dgm:pt>
    <dgm:pt modelId="{908FB678-C648-46E2-A5BE-E340BDDCD756}">
      <dgm:prSet phldrT="[Texto]" custT="1"/>
      <dgm:spPr/>
      <dgm:t>
        <a:bodyPr/>
        <a:lstStyle/>
        <a:p>
          <a:r>
            <a:rPr lang="es-ES" sz="2400" dirty="0"/>
            <a:t>Reconocemos nuestras luchas y sentimos la necesidad de Dios en nuestra vida</a:t>
          </a:r>
        </a:p>
      </dgm:t>
    </dgm:pt>
    <dgm:pt modelId="{2B9B1D11-B3BD-4C79-909F-A264EB49B224}" type="parTrans" cxnId="{61FFB9FE-B03C-4A66-9D6C-629E62D74528}">
      <dgm:prSet/>
      <dgm:spPr/>
      <dgm:t>
        <a:bodyPr/>
        <a:lstStyle/>
        <a:p>
          <a:endParaRPr lang="es-ES"/>
        </a:p>
      </dgm:t>
    </dgm:pt>
    <dgm:pt modelId="{01023EAC-72EF-4E33-842B-C4A23635F715}" type="sibTrans" cxnId="{61FFB9FE-B03C-4A66-9D6C-629E62D74528}">
      <dgm:prSet/>
      <dgm:spPr/>
      <dgm:t>
        <a:bodyPr/>
        <a:lstStyle/>
        <a:p>
          <a:endParaRPr lang="es-ES"/>
        </a:p>
      </dgm:t>
    </dgm:pt>
    <dgm:pt modelId="{A2FA0AF7-3A15-4B74-A181-A4CC7BA18AB4}" type="pres">
      <dgm:prSet presAssocID="{EA3BB4D4-D4F3-428C-BEF9-8E95DAFCA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DE4A40-0254-4088-9BDA-A33543104C07}" type="pres">
      <dgm:prSet presAssocID="{2620F41C-F45B-46C5-83CE-DEA59BFC7717}" presName="boxAndChildren" presStyleCnt="0"/>
      <dgm:spPr/>
      <dgm:t>
        <a:bodyPr/>
        <a:lstStyle/>
        <a:p>
          <a:endParaRPr lang="es-ES"/>
        </a:p>
      </dgm:t>
    </dgm:pt>
    <dgm:pt modelId="{77FB5F4F-A12D-484E-B787-79B015A68BAF}" type="pres">
      <dgm:prSet presAssocID="{2620F41C-F45B-46C5-83CE-DEA59BFC7717}" presName="parentTextBox" presStyleLbl="node1" presStyleIdx="0" presStyleCnt="1"/>
      <dgm:spPr/>
      <dgm:t>
        <a:bodyPr/>
        <a:lstStyle/>
        <a:p>
          <a:endParaRPr lang="es-ES"/>
        </a:p>
      </dgm:t>
    </dgm:pt>
    <dgm:pt modelId="{35876128-8001-41DC-9076-0E9F72688929}" type="pres">
      <dgm:prSet presAssocID="{2620F41C-F45B-46C5-83CE-DEA59BFC7717}" presName="entireBox" presStyleLbl="node1" presStyleIdx="0" presStyleCnt="1" custLinFactNeighborY="33929"/>
      <dgm:spPr/>
      <dgm:t>
        <a:bodyPr/>
        <a:lstStyle/>
        <a:p>
          <a:endParaRPr lang="es-ES"/>
        </a:p>
      </dgm:t>
    </dgm:pt>
    <dgm:pt modelId="{9F62A5E7-4063-4E1E-BF62-9A7971EFD84C}" type="pres">
      <dgm:prSet presAssocID="{2620F41C-F45B-46C5-83CE-DEA59BFC7717}" presName="descendantBox" presStyleCnt="0"/>
      <dgm:spPr/>
      <dgm:t>
        <a:bodyPr/>
        <a:lstStyle/>
        <a:p>
          <a:endParaRPr lang="es-ES"/>
        </a:p>
      </dgm:t>
    </dgm:pt>
    <dgm:pt modelId="{0C369044-752D-4319-B61B-76FA80B9952B}" type="pres">
      <dgm:prSet presAssocID="{82AE11B1-7C04-4C53-A563-F6719FD6BA1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CCF63-BE24-49AF-99DB-32EA234A3397}" type="pres">
      <dgm:prSet presAssocID="{AF9B33DA-C774-4CBF-A021-7DF88C439AB3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3AC7C-1DEE-4A08-8420-251F7EE9B785}" type="pres">
      <dgm:prSet presAssocID="{908FB678-C648-46E2-A5BE-E340BDDCD756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D9C334-B6F8-4FBC-B39D-EF2DC2CE0782}" type="presOf" srcId="{908FB678-C648-46E2-A5BE-E340BDDCD756}" destId="{3B53AC7C-1DEE-4A08-8420-251F7EE9B785}" srcOrd="0" destOrd="0" presId="urn:microsoft.com/office/officeart/2005/8/layout/process4"/>
    <dgm:cxn modelId="{8920BF03-A541-4680-8FDA-B4CF1709DDB4}" type="presOf" srcId="{EA3BB4D4-D4F3-428C-BEF9-8E95DAFCA653}" destId="{A2FA0AF7-3A15-4B74-A181-A4CC7BA18AB4}" srcOrd="0" destOrd="0" presId="urn:microsoft.com/office/officeart/2005/8/layout/process4"/>
    <dgm:cxn modelId="{AE77C2CF-D54B-4DEF-860B-D61EEBE3511C}" type="presOf" srcId="{2620F41C-F45B-46C5-83CE-DEA59BFC7717}" destId="{35876128-8001-41DC-9076-0E9F72688929}" srcOrd="1" destOrd="0" presId="urn:microsoft.com/office/officeart/2005/8/layout/process4"/>
    <dgm:cxn modelId="{D3CB6495-F201-464C-92FF-FE73DD402890}" srcId="{EA3BB4D4-D4F3-428C-BEF9-8E95DAFCA653}" destId="{2620F41C-F45B-46C5-83CE-DEA59BFC7717}" srcOrd="0" destOrd="0" parTransId="{4919C3C6-EC91-4A74-8961-ED082192A9D2}" sibTransId="{89315683-98B0-40AF-AE98-493133A16E4A}"/>
    <dgm:cxn modelId="{A7E3964B-91D2-4C5B-9A15-637A703CEC7D}" type="presOf" srcId="{82AE11B1-7C04-4C53-A563-F6719FD6BA11}" destId="{0C369044-752D-4319-B61B-76FA80B9952B}" srcOrd="0" destOrd="0" presId="urn:microsoft.com/office/officeart/2005/8/layout/process4"/>
    <dgm:cxn modelId="{61FFB9FE-B03C-4A66-9D6C-629E62D74528}" srcId="{2620F41C-F45B-46C5-83CE-DEA59BFC7717}" destId="{908FB678-C648-46E2-A5BE-E340BDDCD756}" srcOrd="2" destOrd="0" parTransId="{2B9B1D11-B3BD-4C79-909F-A264EB49B224}" sibTransId="{01023EAC-72EF-4E33-842B-C4A23635F715}"/>
    <dgm:cxn modelId="{5DCA072E-D6FE-462E-8E72-5299F6D7B652}" srcId="{2620F41C-F45B-46C5-83CE-DEA59BFC7717}" destId="{AF9B33DA-C774-4CBF-A021-7DF88C439AB3}" srcOrd="1" destOrd="0" parTransId="{771CFD54-5BB8-4E20-B711-3C1A7FCCC7CF}" sibTransId="{97D86C5B-AD1C-4A1C-B5A4-50C43CD05C64}"/>
    <dgm:cxn modelId="{B9D94708-A691-4A4C-AABE-65A7E4EBDE72}" type="presOf" srcId="{AF9B33DA-C774-4CBF-A021-7DF88C439AB3}" destId="{4D4CCF63-BE24-49AF-99DB-32EA234A3397}" srcOrd="0" destOrd="0" presId="urn:microsoft.com/office/officeart/2005/8/layout/process4"/>
    <dgm:cxn modelId="{B69A96BA-097F-4663-8148-D2247FCA36E4}" type="presOf" srcId="{2620F41C-F45B-46C5-83CE-DEA59BFC7717}" destId="{77FB5F4F-A12D-484E-B787-79B015A68BAF}" srcOrd="0" destOrd="0" presId="urn:microsoft.com/office/officeart/2005/8/layout/process4"/>
    <dgm:cxn modelId="{10CBF212-5B27-4B6B-8020-D9BC0478A99E}" srcId="{2620F41C-F45B-46C5-83CE-DEA59BFC7717}" destId="{82AE11B1-7C04-4C53-A563-F6719FD6BA11}" srcOrd="0" destOrd="0" parTransId="{E4A4DFF9-8454-462A-A11D-9B8D52890C29}" sibTransId="{039B4D07-7878-4A21-BA08-716F39FAC5C7}"/>
    <dgm:cxn modelId="{FE513913-ADB3-41EE-BB10-8E023EE9FA09}" type="presParOf" srcId="{A2FA0AF7-3A15-4B74-A181-A4CC7BA18AB4}" destId="{84DE4A40-0254-4088-9BDA-A33543104C07}" srcOrd="0" destOrd="0" presId="urn:microsoft.com/office/officeart/2005/8/layout/process4"/>
    <dgm:cxn modelId="{58B7E2D4-1396-48F3-8B0E-7AC5870C3B0A}" type="presParOf" srcId="{84DE4A40-0254-4088-9BDA-A33543104C07}" destId="{77FB5F4F-A12D-484E-B787-79B015A68BAF}" srcOrd="0" destOrd="0" presId="urn:microsoft.com/office/officeart/2005/8/layout/process4"/>
    <dgm:cxn modelId="{3BC52B19-9707-4D1A-BD21-DD534AF85F6D}" type="presParOf" srcId="{84DE4A40-0254-4088-9BDA-A33543104C07}" destId="{35876128-8001-41DC-9076-0E9F72688929}" srcOrd="1" destOrd="0" presId="urn:microsoft.com/office/officeart/2005/8/layout/process4"/>
    <dgm:cxn modelId="{F7B4C6B2-1FE4-4CCE-8F4C-DF8E59DAC5DD}" type="presParOf" srcId="{84DE4A40-0254-4088-9BDA-A33543104C07}" destId="{9F62A5E7-4063-4E1E-BF62-9A7971EFD84C}" srcOrd="2" destOrd="0" presId="urn:microsoft.com/office/officeart/2005/8/layout/process4"/>
    <dgm:cxn modelId="{DD0794E4-CF20-49A4-A20E-CEB935937A8D}" type="presParOf" srcId="{9F62A5E7-4063-4E1E-BF62-9A7971EFD84C}" destId="{0C369044-752D-4319-B61B-76FA80B9952B}" srcOrd="0" destOrd="0" presId="urn:microsoft.com/office/officeart/2005/8/layout/process4"/>
    <dgm:cxn modelId="{0448B4CD-A4B6-4DBC-8994-3BE83A4A74AB}" type="presParOf" srcId="{9F62A5E7-4063-4E1E-BF62-9A7971EFD84C}" destId="{4D4CCF63-BE24-49AF-99DB-32EA234A3397}" srcOrd="1" destOrd="0" presId="urn:microsoft.com/office/officeart/2005/8/layout/process4"/>
    <dgm:cxn modelId="{6FD2A4A6-C9D0-421D-AB56-A9F783F26CA5}" type="presParOf" srcId="{9F62A5E7-4063-4E1E-BF62-9A7971EFD84C}" destId="{3B53AC7C-1DEE-4A08-8420-251F7EE9B785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BB4D4-D4F3-428C-BEF9-8E95DAFCA653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E5F82C-B820-41E6-A53E-DDD886CDAF50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Fomenta el compañerismo</a:t>
          </a:r>
        </a:p>
      </dgm:t>
    </dgm:pt>
    <dgm:pt modelId="{123A0EFE-F140-48FF-91C5-84C86545B0D0}" type="parTrans" cxnId="{C817FFCD-BEC9-4313-B5ED-6543486C031F}">
      <dgm:prSet/>
      <dgm:spPr/>
      <dgm:t>
        <a:bodyPr/>
        <a:lstStyle/>
        <a:p>
          <a:endParaRPr lang="es-ES"/>
        </a:p>
      </dgm:t>
    </dgm:pt>
    <dgm:pt modelId="{AD755703-CCC6-4AD8-81FF-5A66CD6DBB9C}" type="sibTrans" cxnId="{C817FFCD-BEC9-4313-B5ED-6543486C031F}">
      <dgm:prSet/>
      <dgm:spPr/>
      <dgm:t>
        <a:bodyPr/>
        <a:lstStyle/>
        <a:p>
          <a:endParaRPr lang="es-ES"/>
        </a:p>
      </dgm:t>
    </dgm:pt>
    <dgm:pt modelId="{0079BA34-3DA2-4AAC-9030-0DA23844C409}">
      <dgm:prSet phldrT="[Texto]"/>
      <dgm:spPr/>
      <dgm:t>
        <a:bodyPr/>
        <a:lstStyle/>
        <a:p>
          <a:r>
            <a:rPr lang="es-ES" dirty="0"/>
            <a:t>Nos permite relacionarnos con Dios y nuestros hermanos como un solo núcleo (cuerpo). </a:t>
          </a:r>
        </a:p>
      </dgm:t>
    </dgm:pt>
    <dgm:pt modelId="{B1238B68-6B40-4CAA-929B-21DAE65B1330}" type="sibTrans" cxnId="{AE06183A-6594-4319-8D9A-BF8C4C50B23F}">
      <dgm:prSet/>
      <dgm:spPr/>
      <dgm:t>
        <a:bodyPr/>
        <a:lstStyle/>
        <a:p>
          <a:endParaRPr lang="es-ES"/>
        </a:p>
      </dgm:t>
    </dgm:pt>
    <dgm:pt modelId="{FBDF41B3-12F9-45EF-AECC-5ABE51A9D550}" type="parTrans" cxnId="{AE06183A-6594-4319-8D9A-BF8C4C50B23F}">
      <dgm:prSet/>
      <dgm:spPr/>
      <dgm:t>
        <a:bodyPr/>
        <a:lstStyle/>
        <a:p>
          <a:endParaRPr lang="es-ES"/>
        </a:p>
      </dgm:t>
    </dgm:pt>
    <dgm:pt modelId="{BBD2AA43-9E9B-46FB-9517-9E0ADF7EE255}">
      <dgm:prSet phldrT="[Texto]"/>
      <dgm:spPr/>
      <dgm:t>
        <a:bodyPr/>
        <a:lstStyle/>
        <a:p>
          <a:r>
            <a:rPr lang="es-ES" dirty="0"/>
            <a:t>Fomenta la unidad, apoyo emocional, estudio personalizado, seguridad.</a:t>
          </a:r>
        </a:p>
      </dgm:t>
    </dgm:pt>
    <dgm:pt modelId="{4501BBD4-4B58-4D2B-8205-482FA05F48C7}" type="sibTrans" cxnId="{2C815557-BD8F-43C7-AB14-AA8430C80326}">
      <dgm:prSet/>
      <dgm:spPr/>
      <dgm:t>
        <a:bodyPr/>
        <a:lstStyle/>
        <a:p>
          <a:endParaRPr lang="es-ES"/>
        </a:p>
      </dgm:t>
    </dgm:pt>
    <dgm:pt modelId="{E313A1A1-EA1F-4F3D-8696-361A01137C62}" type="parTrans" cxnId="{2C815557-BD8F-43C7-AB14-AA8430C80326}">
      <dgm:prSet/>
      <dgm:spPr/>
      <dgm:t>
        <a:bodyPr/>
        <a:lstStyle/>
        <a:p>
          <a:endParaRPr lang="es-ES"/>
        </a:p>
      </dgm:t>
    </dgm:pt>
    <dgm:pt modelId="{49A09786-6B76-42F6-9FF1-7FAAC5C27EB3}">
      <dgm:prSet phldrT="[Texto]"/>
      <dgm:spPr/>
      <dgm:t>
        <a:bodyPr/>
        <a:lstStyle/>
        <a:p>
          <a:r>
            <a:rPr lang="es-ES" dirty="0"/>
            <a:t>Compartir es el corazón de la escuela sabática </a:t>
          </a:r>
        </a:p>
      </dgm:t>
    </dgm:pt>
    <dgm:pt modelId="{8E7A27A5-396F-4F18-96FC-EE5635A1E5D4}" type="parTrans" cxnId="{4A984D5B-B78D-4662-B311-B7BFE6AE1137}">
      <dgm:prSet/>
      <dgm:spPr/>
      <dgm:t>
        <a:bodyPr/>
        <a:lstStyle/>
        <a:p>
          <a:endParaRPr lang="es-ES"/>
        </a:p>
      </dgm:t>
    </dgm:pt>
    <dgm:pt modelId="{2195373F-EF7C-4EAF-BFB3-F256BD34C868}" type="sibTrans" cxnId="{4A984D5B-B78D-4662-B311-B7BFE6AE1137}">
      <dgm:prSet/>
      <dgm:spPr/>
      <dgm:t>
        <a:bodyPr/>
        <a:lstStyle/>
        <a:p>
          <a:endParaRPr lang="es-ES"/>
        </a:p>
      </dgm:t>
    </dgm:pt>
    <dgm:pt modelId="{A2FA0AF7-3A15-4B74-A181-A4CC7BA18AB4}" type="pres">
      <dgm:prSet presAssocID="{EA3BB4D4-D4F3-428C-BEF9-8E95DAFCA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3983AAA-F784-4558-8B07-48707442A6EC}" type="pres">
      <dgm:prSet presAssocID="{71E5F82C-B820-41E6-A53E-DDD886CDAF50}" presName="boxAndChildren" presStyleCnt="0"/>
      <dgm:spPr/>
    </dgm:pt>
    <dgm:pt modelId="{823FC544-F39D-45E0-9C86-75AE37C0630E}" type="pres">
      <dgm:prSet presAssocID="{71E5F82C-B820-41E6-A53E-DDD886CDAF50}" presName="parentTextBox" presStyleLbl="node1" presStyleIdx="0" presStyleCnt="1"/>
      <dgm:spPr/>
      <dgm:t>
        <a:bodyPr/>
        <a:lstStyle/>
        <a:p>
          <a:endParaRPr lang="es-ES"/>
        </a:p>
      </dgm:t>
    </dgm:pt>
    <dgm:pt modelId="{57351B77-78B8-4C06-9CB6-35D13AE9C286}" type="pres">
      <dgm:prSet presAssocID="{71E5F82C-B820-41E6-A53E-DDD886CDAF50}" presName="entireBox" presStyleLbl="node1" presStyleIdx="0" presStyleCnt="1"/>
      <dgm:spPr/>
      <dgm:t>
        <a:bodyPr/>
        <a:lstStyle/>
        <a:p>
          <a:endParaRPr lang="es-ES"/>
        </a:p>
      </dgm:t>
    </dgm:pt>
    <dgm:pt modelId="{1A23DE37-00F4-454F-85D8-B5969A34BD04}" type="pres">
      <dgm:prSet presAssocID="{71E5F82C-B820-41E6-A53E-DDD886CDAF50}" presName="descendantBox" presStyleCnt="0"/>
      <dgm:spPr/>
    </dgm:pt>
    <dgm:pt modelId="{0C4423F1-1F31-4D39-8B71-1E23BF1376DF}" type="pres">
      <dgm:prSet presAssocID="{0079BA34-3DA2-4AAC-9030-0DA23844C409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74DF2C-A136-498F-9A5E-2F07C99C247C}" type="pres">
      <dgm:prSet presAssocID="{BBD2AA43-9E9B-46FB-9517-9E0ADF7EE255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B06FF-55AC-4C84-A061-6B69EC0E694A}" type="pres">
      <dgm:prSet presAssocID="{49A09786-6B76-42F6-9FF1-7FAAC5C27EB3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A20C0D-95D5-418C-B71C-01A1D67EECF5}" type="presOf" srcId="{71E5F82C-B820-41E6-A53E-DDD886CDAF50}" destId="{57351B77-78B8-4C06-9CB6-35D13AE9C286}" srcOrd="1" destOrd="0" presId="urn:microsoft.com/office/officeart/2005/8/layout/process4"/>
    <dgm:cxn modelId="{AE06183A-6594-4319-8D9A-BF8C4C50B23F}" srcId="{71E5F82C-B820-41E6-A53E-DDD886CDAF50}" destId="{0079BA34-3DA2-4AAC-9030-0DA23844C409}" srcOrd="0" destOrd="0" parTransId="{FBDF41B3-12F9-45EF-AECC-5ABE51A9D550}" sibTransId="{B1238B68-6B40-4CAA-929B-21DAE65B1330}"/>
    <dgm:cxn modelId="{F99A821F-D9A9-4494-98F1-65F4E1D35C3B}" type="presOf" srcId="{49A09786-6B76-42F6-9FF1-7FAAC5C27EB3}" destId="{CF8B06FF-55AC-4C84-A061-6B69EC0E694A}" srcOrd="0" destOrd="0" presId="urn:microsoft.com/office/officeart/2005/8/layout/process4"/>
    <dgm:cxn modelId="{8920BF03-A541-4680-8FDA-B4CF1709DDB4}" type="presOf" srcId="{EA3BB4D4-D4F3-428C-BEF9-8E95DAFCA653}" destId="{A2FA0AF7-3A15-4B74-A181-A4CC7BA18AB4}" srcOrd="0" destOrd="0" presId="urn:microsoft.com/office/officeart/2005/8/layout/process4"/>
    <dgm:cxn modelId="{4C996902-AA22-4D55-A79D-54235955ECA8}" type="presOf" srcId="{71E5F82C-B820-41E6-A53E-DDD886CDAF50}" destId="{823FC544-F39D-45E0-9C86-75AE37C0630E}" srcOrd="0" destOrd="0" presId="urn:microsoft.com/office/officeart/2005/8/layout/process4"/>
    <dgm:cxn modelId="{61AED49E-B3B4-4948-BBA1-3B213D8C0394}" type="presOf" srcId="{BBD2AA43-9E9B-46FB-9517-9E0ADF7EE255}" destId="{D674DF2C-A136-498F-9A5E-2F07C99C247C}" srcOrd="0" destOrd="0" presId="urn:microsoft.com/office/officeart/2005/8/layout/process4"/>
    <dgm:cxn modelId="{C817FFCD-BEC9-4313-B5ED-6543486C031F}" srcId="{EA3BB4D4-D4F3-428C-BEF9-8E95DAFCA653}" destId="{71E5F82C-B820-41E6-A53E-DDD886CDAF50}" srcOrd="0" destOrd="0" parTransId="{123A0EFE-F140-48FF-91C5-84C86545B0D0}" sibTransId="{AD755703-CCC6-4AD8-81FF-5A66CD6DBB9C}"/>
    <dgm:cxn modelId="{2C815557-BD8F-43C7-AB14-AA8430C80326}" srcId="{71E5F82C-B820-41E6-A53E-DDD886CDAF50}" destId="{BBD2AA43-9E9B-46FB-9517-9E0ADF7EE255}" srcOrd="1" destOrd="0" parTransId="{E313A1A1-EA1F-4F3D-8696-361A01137C62}" sibTransId="{4501BBD4-4B58-4D2B-8205-482FA05F48C7}"/>
    <dgm:cxn modelId="{4A984D5B-B78D-4662-B311-B7BFE6AE1137}" srcId="{71E5F82C-B820-41E6-A53E-DDD886CDAF50}" destId="{49A09786-6B76-42F6-9FF1-7FAAC5C27EB3}" srcOrd="2" destOrd="0" parTransId="{8E7A27A5-396F-4F18-96FC-EE5635A1E5D4}" sibTransId="{2195373F-EF7C-4EAF-BFB3-F256BD34C868}"/>
    <dgm:cxn modelId="{16140FB2-7521-47F1-8FB8-F5098296FC26}" type="presOf" srcId="{0079BA34-3DA2-4AAC-9030-0DA23844C409}" destId="{0C4423F1-1F31-4D39-8B71-1E23BF1376DF}" srcOrd="0" destOrd="0" presId="urn:microsoft.com/office/officeart/2005/8/layout/process4"/>
    <dgm:cxn modelId="{DAC77B71-4931-4F20-9732-784F61FF71E5}" type="presParOf" srcId="{A2FA0AF7-3A15-4B74-A181-A4CC7BA18AB4}" destId="{03983AAA-F784-4558-8B07-48707442A6EC}" srcOrd="0" destOrd="0" presId="urn:microsoft.com/office/officeart/2005/8/layout/process4"/>
    <dgm:cxn modelId="{0E11A094-3EB8-4AAF-82B4-F3B7FEF4D9EA}" type="presParOf" srcId="{03983AAA-F784-4558-8B07-48707442A6EC}" destId="{823FC544-F39D-45E0-9C86-75AE37C0630E}" srcOrd="0" destOrd="0" presId="urn:microsoft.com/office/officeart/2005/8/layout/process4"/>
    <dgm:cxn modelId="{6A7C1E2A-72AB-478D-AB09-07E3CFE4317F}" type="presParOf" srcId="{03983AAA-F784-4558-8B07-48707442A6EC}" destId="{57351B77-78B8-4C06-9CB6-35D13AE9C286}" srcOrd="1" destOrd="0" presId="urn:microsoft.com/office/officeart/2005/8/layout/process4"/>
    <dgm:cxn modelId="{3768247C-7060-4D2E-91F3-C573FBB8C09D}" type="presParOf" srcId="{03983AAA-F784-4558-8B07-48707442A6EC}" destId="{1A23DE37-00F4-454F-85D8-B5969A34BD04}" srcOrd="2" destOrd="0" presId="urn:microsoft.com/office/officeart/2005/8/layout/process4"/>
    <dgm:cxn modelId="{9820A6DF-347A-4C44-A687-943E80C27BB9}" type="presParOf" srcId="{1A23DE37-00F4-454F-85D8-B5969A34BD04}" destId="{0C4423F1-1F31-4D39-8B71-1E23BF1376DF}" srcOrd="0" destOrd="0" presId="urn:microsoft.com/office/officeart/2005/8/layout/process4"/>
    <dgm:cxn modelId="{8DFFFBA1-7D4F-4612-ADEF-13A414701E6D}" type="presParOf" srcId="{1A23DE37-00F4-454F-85D8-B5969A34BD04}" destId="{D674DF2C-A136-498F-9A5E-2F07C99C247C}" srcOrd="1" destOrd="0" presId="urn:microsoft.com/office/officeart/2005/8/layout/process4"/>
    <dgm:cxn modelId="{1E9892A1-B689-4995-9B9E-F519BBBAF9BE}" type="presParOf" srcId="{1A23DE37-00F4-454F-85D8-B5969A34BD04}" destId="{CF8B06FF-55AC-4C84-A061-6B69EC0E694A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BB4D4-D4F3-428C-BEF9-8E95DAFCA653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82EB8AA-3C7C-41CB-9E28-B68001FC3691}" type="pres">
      <dgm:prSet presAssocID="{EA3BB4D4-D4F3-428C-BEF9-8E95DAFCA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AEE5885-B74B-4331-B38A-652CA13F46B0}" type="presOf" srcId="{EA3BB4D4-D4F3-428C-BEF9-8E95DAFCA653}" destId="{182EB8AA-3C7C-41CB-9E28-B68001FC36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BB4D4-D4F3-428C-BEF9-8E95DAFCA653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82EB8AA-3C7C-41CB-9E28-B68001FC3691}" type="pres">
      <dgm:prSet presAssocID="{EA3BB4D4-D4F3-428C-BEF9-8E95DAFCA6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2AEE5885-B74B-4331-B38A-652CA13F46B0}" type="presOf" srcId="{EA3BB4D4-D4F3-428C-BEF9-8E95DAFCA653}" destId="{182EB8AA-3C7C-41CB-9E28-B68001FC369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76128-8001-41DC-9076-0E9F72688929}">
      <dsp:nvSpPr>
        <dsp:cNvPr id="0" name=""/>
        <dsp:cNvSpPr/>
      </dsp:nvSpPr>
      <dsp:spPr>
        <a:xfrm>
          <a:off x="0" y="0"/>
          <a:ext cx="10273926" cy="4074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El Estudio de la Biblia </a:t>
          </a:r>
          <a:endParaRPr lang="es-ES" sz="54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0273926" cy="2200336"/>
      </dsp:txXfrm>
    </dsp:sp>
    <dsp:sp modelId="{0C369044-752D-4319-B61B-76FA80B9952B}">
      <dsp:nvSpPr>
        <dsp:cNvPr id="0" name=""/>
        <dsp:cNvSpPr/>
      </dsp:nvSpPr>
      <dsp:spPr>
        <a:xfrm>
          <a:off x="5016" y="2118842"/>
          <a:ext cx="3421297" cy="18743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Conocer el carácter de Dios </a:t>
          </a:r>
        </a:p>
      </dsp:txBody>
      <dsp:txXfrm>
        <a:off x="5016" y="2118842"/>
        <a:ext cx="3421297" cy="1874360"/>
      </dsp:txXfrm>
    </dsp:sp>
    <dsp:sp modelId="{4D4CCF63-BE24-49AF-99DB-32EA234A3397}">
      <dsp:nvSpPr>
        <dsp:cNvPr id="0" name=""/>
        <dsp:cNvSpPr/>
      </dsp:nvSpPr>
      <dsp:spPr>
        <a:xfrm>
          <a:off x="3426314" y="2118842"/>
          <a:ext cx="3421297" cy="18743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Revela los planes de Dios para nuestras vidas</a:t>
          </a:r>
        </a:p>
      </dsp:txBody>
      <dsp:txXfrm>
        <a:off x="3426314" y="2118842"/>
        <a:ext cx="3421297" cy="1874360"/>
      </dsp:txXfrm>
    </dsp:sp>
    <dsp:sp modelId="{3B53AC7C-1DEE-4A08-8420-251F7EE9B785}">
      <dsp:nvSpPr>
        <dsp:cNvPr id="0" name=""/>
        <dsp:cNvSpPr/>
      </dsp:nvSpPr>
      <dsp:spPr>
        <a:xfrm>
          <a:off x="6847611" y="2118842"/>
          <a:ext cx="3421297" cy="18743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/>
            <a:t>Reconocemos nuestras luchas y sentimos la necesidad de Dios en nuestra vida</a:t>
          </a:r>
        </a:p>
      </dsp:txBody>
      <dsp:txXfrm>
        <a:off x="6847611" y="2118842"/>
        <a:ext cx="3421297" cy="1874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1B77-78B8-4C06-9CB6-35D13AE9C286}">
      <dsp:nvSpPr>
        <dsp:cNvPr id="0" name=""/>
        <dsp:cNvSpPr/>
      </dsp:nvSpPr>
      <dsp:spPr>
        <a:xfrm>
          <a:off x="0" y="0"/>
          <a:ext cx="10273926" cy="416237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Fomenta el compañerismo</a:t>
          </a:r>
        </a:p>
      </dsp:txBody>
      <dsp:txXfrm>
        <a:off x="0" y="0"/>
        <a:ext cx="10273926" cy="2247680"/>
      </dsp:txXfrm>
    </dsp:sp>
    <dsp:sp modelId="{0C4423F1-1F31-4D39-8B71-1E23BF1376DF}">
      <dsp:nvSpPr>
        <dsp:cNvPr id="0" name=""/>
        <dsp:cNvSpPr/>
      </dsp:nvSpPr>
      <dsp:spPr>
        <a:xfrm>
          <a:off x="5016" y="2164432"/>
          <a:ext cx="3421297" cy="19146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Nos permite relacionarnos con Dios y nuestros hermanos como un solo núcleo (cuerpo). </a:t>
          </a:r>
        </a:p>
      </dsp:txBody>
      <dsp:txXfrm>
        <a:off x="5016" y="2164432"/>
        <a:ext cx="3421297" cy="1914690"/>
      </dsp:txXfrm>
    </dsp:sp>
    <dsp:sp modelId="{D674DF2C-A136-498F-9A5E-2F07C99C247C}">
      <dsp:nvSpPr>
        <dsp:cNvPr id="0" name=""/>
        <dsp:cNvSpPr/>
      </dsp:nvSpPr>
      <dsp:spPr>
        <a:xfrm>
          <a:off x="3426314" y="2164432"/>
          <a:ext cx="3421297" cy="19146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Fomenta la unidad, apoyo emocional, estudio personalizado, seguridad.</a:t>
          </a:r>
        </a:p>
      </dsp:txBody>
      <dsp:txXfrm>
        <a:off x="3426314" y="2164432"/>
        <a:ext cx="3421297" cy="1914690"/>
      </dsp:txXfrm>
    </dsp:sp>
    <dsp:sp modelId="{CF8B06FF-55AC-4C84-A061-6B69EC0E694A}">
      <dsp:nvSpPr>
        <dsp:cNvPr id="0" name=""/>
        <dsp:cNvSpPr/>
      </dsp:nvSpPr>
      <dsp:spPr>
        <a:xfrm>
          <a:off x="6847611" y="2164432"/>
          <a:ext cx="3421297" cy="19146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/>
            <a:t>Compartir es el corazón de la escuela sabática </a:t>
          </a:r>
        </a:p>
      </dsp:txBody>
      <dsp:txXfrm>
        <a:off x="6847611" y="2164432"/>
        <a:ext cx="3421297" cy="1914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5E5B9-0A44-48AA-8CB2-A1E3B2A3DE9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7AE1-D72D-4613-8563-2409141BB8F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imagen de diapositiva 1">
            <a:extLst>
              <a:ext uri="{FF2B5EF4-FFF2-40B4-BE49-F238E27FC236}">
                <a16:creationId xmlns:a16="http://schemas.microsoft.com/office/drawing/2014/main" id="{0BFB3CBE-C115-294A-86EE-BE39385E1B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Marcador de notas 2">
            <a:extLst>
              <a:ext uri="{FF2B5EF4-FFF2-40B4-BE49-F238E27FC236}">
                <a16:creationId xmlns:a16="http://schemas.microsoft.com/office/drawing/2014/main" id="{97D607EA-ABB7-D745-820B-7A16B5C7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n-US">
              <a:latin typeface="Arial" panose="020B0604020202020204" pitchFamily="34" charset="0"/>
            </a:endParaRPr>
          </a:p>
        </p:txBody>
      </p:sp>
      <p:sp>
        <p:nvSpPr>
          <p:cNvPr id="24579" name="Marcador de número de diapositiva 3">
            <a:extLst>
              <a:ext uri="{FF2B5EF4-FFF2-40B4-BE49-F238E27FC236}">
                <a16:creationId xmlns:a16="http://schemas.microsoft.com/office/drawing/2014/main" id="{B074403D-4481-B34E-9645-BA39E1788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BD943B-3014-5047-B9AE-3826484788C6}" type="slidenum">
              <a:rPr lang="es-ES" altLang="en-US"/>
              <a:pPr/>
              <a:t>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232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6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1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9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FB71B-9129-4560-801B-1A56E1CAB03D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15325-1101-4790-A4D7-0B93E0BBE7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8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2">
            <a:extLst>
              <a:ext uri="{FF2B5EF4-FFF2-40B4-BE49-F238E27FC236}">
                <a16:creationId xmlns:a16="http://schemas.microsoft.com/office/drawing/2014/main" id="{DB845141-62F1-3B41-AA0D-8E146B873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1898650"/>
            <a:ext cx="51139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 3" pitchFamily="2" charset="2"/>
              <a:buNone/>
            </a:pPr>
            <a:r>
              <a:rPr lang="fr-FR" altLang="en-US" sz="4000" b="1" dirty="0"/>
              <a:t>EL MARCO </a:t>
            </a:r>
            <a:r>
              <a:rPr lang="fr-FR" altLang="en-US" sz="4000" b="1" dirty="0" smtClean="0"/>
              <a:t>BÍBLICO</a:t>
            </a:r>
            <a:endParaRPr lang="fr-FR" altLang="en-US" sz="4000" b="1" dirty="0"/>
          </a:p>
          <a:p>
            <a:pPr>
              <a:buFont typeface="Wingdings 3" pitchFamily="2" charset="2"/>
              <a:buNone/>
            </a:pPr>
            <a:r>
              <a:rPr lang="fr-FR" altLang="en-US" sz="4000" b="1" dirty="0" smtClean="0"/>
              <a:t>Y MISIONOLÓGICO </a:t>
            </a:r>
            <a:endParaRPr lang="en-US" altLang="en-US" sz="4000" dirty="0"/>
          </a:p>
          <a:p>
            <a:pPr>
              <a:buFont typeface="Wingdings 3" pitchFamily="2" charset="2"/>
              <a:buNone/>
            </a:pPr>
            <a:r>
              <a:rPr lang="fr-FR" altLang="en-US" sz="4000" b="1" dirty="0"/>
              <a:t>DE LA ESCUELA </a:t>
            </a:r>
          </a:p>
          <a:p>
            <a:pPr>
              <a:buFont typeface="Wingdings 3" pitchFamily="2" charset="2"/>
              <a:buNone/>
            </a:pPr>
            <a:r>
              <a:rPr lang="fr-FR" altLang="en-US" sz="4000" b="1" dirty="0"/>
              <a:t>SABÁTICA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217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607" y="1275865"/>
            <a:ext cx="5948198" cy="48474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r-FR" sz="3200" dirty="0" smtClean="0">
                <a:latin typeface="Bahnschrift" panose="020B0502040204020203" pitchFamily="34" charset="0"/>
              </a:rPr>
              <a:t>La testificación, y los </a:t>
            </a:r>
            <a:r>
              <a:rPr lang="fr-FR" sz="3200" dirty="0">
                <a:latin typeface="Bahnschrift" panose="020B0502040204020203" pitchFamily="34" charset="0"/>
              </a:rPr>
              <a:t>estudios bíblicos fomentan la misión. </a:t>
            </a:r>
            <a:endParaRPr lang="fr-FR" sz="3200" dirty="0" smtClean="0">
              <a:latin typeface="Bahnschrift" panose="020B0502040204020203" pitchFamily="34" charset="0"/>
            </a:endParaRPr>
          </a:p>
          <a:p>
            <a:endParaRPr lang="fr-FR" sz="3200" dirty="0" smtClean="0">
              <a:latin typeface="Bahnschrift" panose="020B0502040204020203" pitchFamily="34" charset="0"/>
            </a:endParaRPr>
          </a:p>
          <a:p>
            <a:r>
              <a:rPr lang="fr-FR" sz="3200" dirty="0" smtClean="0">
                <a:latin typeface="Bahnschrift" panose="020B0502040204020203" pitchFamily="34" charset="0"/>
              </a:rPr>
              <a:t>La misión </a:t>
            </a:r>
            <a:r>
              <a:rPr lang="fr-FR" sz="3200" dirty="0">
                <a:latin typeface="Bahnschrift" panose="020B0502040204020203" pitchFamily="34" charset="0"/>
              </a:rPr>
              <a:t>da claridad y accesibilidad a los estudios bíblicos en las comunidades, hogares y mentes.</a:t>
            </a:r>
            <a:endParaRPr lang="en-US" sz="3200" dirty="0">
              <a:latin typeface="Bahnschrift" panose="020B0502040204020203" pitchFamily="34" charset="0"/>
            </a:endParaRPr>
          </a:p>
          <a:p>
            <a:endParaRPr lang="es-ES" altLang="en-US" sz="2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73736" name="Picture 8" descr="Sveto pismo za suvremenog čitatelja - Večernji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67" y="771503"/>
            <a:ext cx="4558928" cy="60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0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ángulo 2">
            <a:extLst>
              <a:ext uri="{FF2B5EF4-FFF2-40B4-BE49-F238E27FC236}">
                <a16:creationId xmlns:a16="http://schemas.microsoft.com/office/drawing/2014/main" id="{AEBBB06E-064C-3C4D-84C2-8F680DB0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422" y="247421"/>
            <a:ext cx="948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800" b="1" dirty="0" smtClean="0">
                <a:solidFill>
                  <a:srgbClr val="C00000"/>
                </a:solidFill>
                <a:latin typeface="Bahnschrift" pitchFamily="34" charset="0"/>
              </a:rPr>
              <a:t>Énfasis </a:t>
            </a:r>
            <a:r>
              <a:rPr lang="es-ES" altLang="en-US" sz="4800" b="1" dirty="0">
                <a:solidFill>
                  <a:srgbClr val="C00000"/>
                </a:solidFill>
                <a:latin typeface="Bahnschrift" pitchFamily="34" charset="0"/>
              </a:rPr>
              <a:t>de la escuela sabática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14C51A-532D-1045-A97C-7573AC51CC65}"/>
              </a:ext>
            </a:extLst>
          </p:cNvPr>
          <p:cNvGraphicFramePr/>
          <p:nvPr/>
        </p:nvGraphicFramePr>
        <p:xfrm>
          <a:off x="1115734" y="1392020"/>
          <a:ext cx="10273926" cy="461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rma libre 9">
            <a:extLst>
              <a:ext uri="{FF2B5EF4-FFF2-40B4-BE49-F238E27FC236}">
                <a16:creationId xmlns:a16="http://schemas.microsoft.com/office/drawing/2014/main" id="{296DBE87-45EF-8C42-94E0-382EEE72A385}"/>
              </a:ext>
            </a:extLst>
          </p:cNvPr>
          <p:cNvSpPr/>
          <p:nvPr/>
        </p:nvSpPr>
        <p:spPr bwMode="auto">
          <a:xfrm>
            <a:off x="1189378" y="1872311"/>
            <a:ext cx="10274300" cy="1829117"/>
          </a:xfrm>
          <a:custGeom>
            <a:avLst/>
            <a:gdLst>
              <a:gd name="connsiteX0" fmla="*/ 0 w 10273926"/>
              <a:gd name="connsiteY0" fmla="*/ 0 h 1829033"/>
              <a:gd name="connsiteX1" fmla="*/ 10273926 w 10273926"/>
              <a:gd name="connsiteY1" fmla="*/ 0 h 1829033"/>
              <a:gd name="connsiteX2" fmla="*/ 10273926 w 10273926"/>
              <a:gd name="connsiteY2" fmla="*/ 1829033 h 1829033"/>
              <a:gd name="connsiteX3" fmla="*/ 0 w 10273926"/>
              <a:gd name="connsiteY3" fmla="*/ 1829033 h 1829033"/>
              <a:gd name="connsiteX4" fmla="*/ 0 w 10273926"/>
              <a:gd name="connsiteY4" fmla="*/ 0 h 182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3926" h="1829033">
                <a:moveTo>
                  <a:pt x="0" y="0"/>
                </a:moveTo>
                <a:lnTo>
                  <a:pt x="10273926" y="0"/>
                </a:lnTo>
                <a:lnTo>
                  <a:pt x="10273926" y="1829033"/>
                </a:lnTo>
                <a:lnTo>
                  <a:pt x="0" y="18290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1808" tIns="241808" rIns="241808" bIns="1083164" spcCol="1270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endParaRPr lang="es-E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La Oración </a:t>
            </a:r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D28F1453-68D4-0A4E-85F5-567343CE1F8B}"/>
              </a:ext>
            </a:extLst>
          </p:cNvPr>
          <p:cNvSpPr/>
          <p:nvPr/>
        </p:nvSpPr>
        <p:spPr bwMode="auto">
          <a:xfrm>
            <a:off x="1199038" y="3701428"/>
            <a:ext cx="3421422" cy="841393"/>
          </a:xfrm>
          <a:custGeom>
            <a:avLst/>
            <a:gdLst>
              <a:gd name="connsiteX0" fmla="*/ 0 w 3421297"/>
              <a:gd name="connsiteY0" fmla="*/ 0 h 841355"/>
              <a:gd name="connsiteX1" fmla="*/ 3421297 w 3421297"/>
              <a:gd name="connsiteY1" fmla="*/ 0 h 841355"/>
              <a:gd name="connsiteX2" fmla="*/ 3421297 w 3421297"/>
              <a:gd name="connsiteY2" fmla="*/ 841355 h 841355"/>
              <a:gd name="connsiteX3" fmla="*/ 0 w 3421297"/>
              <a:gd name="connsiteY3" fmla="*/ 841355 h 841355"/>
              <a:gd name="connsiteX4" fmla="*/ 0 w 3421297"/>
              <a:gd name="connsiteY4" fmla="*/ 0 h 8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355">
                <a:moveTo>
                  <a:pt x="0" y="0"/>
                </a:moveTo>
                <a:lnTo>
                  <a:pt x="3421297" y="0"/>
                </a:lnTo>
                <a:lnTo>
                  <a:pt x="3421297" y="841355"/>
                </a:lnTo>
                <a:lnTo>
                  <a:pt x="0" y="84135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Da acceso al poder divino</a:t>
            </a:r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1491C942-A598-4142-B264-2A1F3DCC23A2}"/>
              </a:ext>
            </a:extLst>
          </p:cNvPr>
          <p:cNvSpPr/>
          <p:nvPr/>
        </p:nvSpPr>
        <p:spPr bwMode="auto">
          <a:xfrm>
            <a:off x="4620461" y="3701428"/>
            <a:ext cx="3421422" cy="841393"/>
          </a:xfrm>
          <a:custGeom>
            <a:avLst/>
            <a:gdLst>
              <a:gd name="connsiteX0" fmla="*/ 0 w 3421297"/>
              <a:gd name="connsiteY0" fmla="*/ 0 h 841355"/>
              <a:gd name="connsiteX1" fmla="*/ 3421297 w 3421297"/>
              <a:gd name="connsiteY1" fmla="*/ 0 h 841355"/>
              <a:gd name="connsiteX2" fmla="*/ 3421297 w 3421297"/>
              <a:gd name="connsiteY2" fmla="*/ 841355 h 841355"/>
              <a:gd name="connsiteX3" fmla="*/ 0 w 3421297"/>
              <a:gd name="connsiteY3" fmla="*/ 841355 h 841355"/>
              <a:gd name="connsiteX4" fmla="*/ 0 w 3421297"/>
              <a:gd name="connsiteY4" fmla="*/ 0 h 8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355">
                <a:moveTo>
                  <a:pt x="0" y="0"/>
                </a:moveTo>
                <a:lnTo>
                  <a:pt x="3421297" y="0"/>
                </a:lnTo>
                <a:lnTo>
                  <a:pt x="3421297" y="841355"/>
                </a:lnTo>
                <a:lnTo>
                  <a:pt x="0" y="84135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70466"/>
              <a:satOff val="-4904"/>
              <a:lumOff val="-486"/>
              <a:alphaOff val="0"/>
            </a:schemeClr>
          </a:fillRef>
          <a:effectRef idx="0">
            <a:schemeClr val="accent5">
              <a:tint val="40000"/>
              <a:alpha val="90000"/>
              <a:hueOff val="-170466"/>
              <a:satOff val="-4904"/>
              <a:lumOff val="-48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Fomenta la relación con Dios</a:t>
            </a:r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0FF2868A-8C1B-3142-AB1A-CD36F0995A9A}"/>
              </a:ext>
            </a:extLst>
          </p:cNvPr>
          <p:cNvSpPr/>
          <p:nvPr/>
        </p:nvSpPr>
        <p:spPr bwMode="auto">
          <a:xfrm>
            <a:off x="8041882" y="3701428"/>
            <a:ext cx="3421422" cy="841393"/>
          </a:xfrm>
          <a:custGeom>
            <a:avLst/>
            <a:gdLst>
              <a:gd name="connsiteX0" fmla="*/ 0 w 3421297"/>
              <a:gd name="connsiteY0" fmla="*/ 0 h 841355"/>
              <a:gd name="connsiteX1" fmla="*/ 3421297 w 3421297"/>
              <a:gd name="connsiteY1" fmla="*/ 0 h 841355"/>
              <a:gd name="connsiteX2" fmla="*/ 3421297 w 3421297"/>
              <a:gd name="connsiteY2" fmla="*/ 841355 h 841355"/>
              <a:gd name="connsiteX3" fmla="*/ 0 w 3421297"/>
              <a:gd name="connsiteY3" fmla="*/ 841355 h 841355"/>
              <a:gd name="connsiteX4" fmla="*/ 0 w 3421297"/>
              <a:gd name="connsiteY4" fmla="*/ 0 h 84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355">
                <a:moveTo>
                  <a:pt x="0" y="0"/>
                </a:moveTo>
                <a:lnTo>
                  <a:pt x="3421297" y="0"/>
                </a:lnTo>
                <a:lnTo>
                  <a:pt x="3421297" y="841355"/>
                </a:lnTo>
                <a:lnTo>
                  <a:pt x="0" y="84135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340932"/>
              <a:satOff val="-9807"/>
              <a:lumOff val="-971"/>
              <a:alphaOff val="0"/>
            </a:schemeClr>
          </a:fillRef>
          <a:effectRef idx="0">
            <a:schemeClr val="accent5">
              <a:tint val="40000"/>
              <a:alpha val="90000"/>
              <a:hueOff val="-340932"/>
              <a:satOff val="-9807"/>
              <a:lumOff val="-971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Nos prepara para la segunda venida</a:t>
            </a:r>
          </a:p>
        </p:txBody>
      </p:sp>
    </p:spTree>
    <p:extLst>
      <p:ext uri="{BB962C8B-B14F-4D97-AF65-F5344CB8AC3E}">
        <p14:creationId xmlns:p14="http://schemas.microsoft.com/office/powerpoint/2010/main" val="37225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508" y="1235033"/>
            <a:ext cx="6982691" cy="42883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r-FR" sz="3200" dirty="0">
                <a:latin typeface="Bahnschrift" panose="020B0502040204020203" pitchFamily="34" charset="0"/>
              </a:rPr>
              <a:t>La oración les da a los miembros de la escuela sabática acceso a la sanidad, el perdón, el discernimiento, la comprensión, la sabiduría y al poder divino</a:t>
            </a:r>
            <a:r>
              <a:rPr lang="fr-FR" sz="3200" dirty="0" smtClean="0">
                <a:latin typeface="Bahnschrift" panose="020B0502040204020203" pitchFamily="34" charset="0"/>
              </a:rPr>
              <a:t>.</a:t>
            </a:r>
          </a:p>
          <a:p>
            <a:endParaRPr lang="fr-FR" sz="3200" dirty="0">
              <a:latin typeface="Bahnschrift" panose="020B0502040204020203" pitchFamily="34" charset="0"/>
            </a:endParaRPr>
          </a:p>
          <a:p>
            <a:r>
              <a:rPr lang="fr-FR" sz="3200" dirty="0">
                <a:latin typeface="Bahnschrift" panose="020B0502040204020203" pitchFamily="34" charset="0"/>
              </a:rPr>
              <a:t>La oración nos da acceso al Espíritu Santo.</a:t>
            </a:r>
            <a:r>
              <a:rPr lang="fr-FR" sz="3200" dirty="0" smtClean="0">
                <a:latin typeface="Bahnschrift" panose="020B0502040204020203" pitchFamily="34" charset="0"/>
              </a:rPr>
              <a:t> </a:t>
            </a: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72706" name="Picture 2" descr="Oración a San Benito para alejar los enemigos y las envid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6" r="7335"/>
          <a:stretch/>
        </p:blipFill>
        <p:spPr bwMode="auto">
          <a:xfrm flipH="1">
            <a:off x="1116278" y="1235033"/>
            <a:ext cx="3287255" cy="495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2">
            <a:extLst>
              <a:ext uri="{FF2B5EF4-FFF2-40B4-BE49-F238E27FC236}">
                <a16:creationId xmlns:a16="http://schemas.microsoft.com/office/drawing/2014/main" id="{C8CD9FD3-E7E9-3944-B5C1-D6FFF6EF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265" y="1753012"/>
            <a:ext cx="48764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3600" b="1" dirty="0">
                <a:solidFill>
                  <a:srgbClr val="002060"/>
                </a:solidFill>
                <a:latin typeface="Bahnschrift" pitchFamily="34" charset="0"/>
              </a:rPr>
              <a:t>“La escuela sabática existe para preparar al pueblo de Dios para vivir preparados para la gloriosa venida de Jesús”. </a:t>
            </a:r>
          </a:p>
        </p:txBody>
      </p:sp>
      <p:sp>
        <p:nvSpPr>
          <p:cNvPr id="2" name="AutoShape 2" descr="Estamos preparados para su venida ? — Steem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684" name="Picture 4" descr="Sorprendentemente, entre los musulmanes, la creencia en la segunda venida  literal de Cristo alcanza los ni… | Imagen de cristo, Imágenes de jesus,  Cuadros de cris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9" r="33050"/>
          <a:stretch/>
        </p:blipFill>
        <p:spPr bwMode="auto">
          <a:xfrm>
            <a:off x="7439444" y="838611"/>
            <a:ext cx="4115003" cy="545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ángulo 2">
            <a:extLst>
              <a:ext uri="{FF2B5EF4-FFF2-40B4-BE49-F238E27FC236}">
                <a16:creationId xmlns:a16="http://schemas.microsoft.com/office/drawing/2014/main" id="{B4B5664E-461E-5A42-A513-90FB7A9E1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345643"/>
            <a:ext cx="9480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400" b="1" dirty="0">
                <a:solidFill>
                  <a:srgbClr val="C00000"/>
                </a:solidFill>
                <a:latin typeface="Bahnschrift" pitchFamily="34" charset="0"/>
              </a:rPr>
              <a:t>3. Objetivos de la escuela sabática</a:t>
            </a:r>
          </a:p>
        </p:txBody>
      </p:sp>
      <p:pic>
        <p:nvPicPr>
          <p:cNvPr id="28675" name="Imagen 6">
            <a:extLst>
              <a:ext uri="{FF2B5EF4-FFF2-40B4-BE49-F238E27FC236}">
                <a16:creationId xmlns:a16="http://schemas.microsoft.com/office/drawing/2014/main" id="{FCCC168F-4FD5-DC4B-930E-72A8F9002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31250" r="47981" b="53110"/>
          <a:stretch>
            <a:fillRect/>
          </a:stretch>
        </p:blipFill>
        <p:spPr bwMode="auto">
          <a:xfrm>
            <a:off x="1492250" y="1483632"/>
            <a:ext cx="35258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n 8">
            <a:extLst>
              <a:ext uri="{FF2B5EF4-FFF2-40B4-BE49-F238E27FC236}">
                <a16:creationId xmlns:a16="http://schemas.microsoft.com/office/drawing/2014/main" id="{2489AACB-9828-8E44-AB1A-D76D69F4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3" t="47783" r="47147" b="20013"/>
          <a:stretch>
            <a:fillRect/>
          </a:stretch>
        </p:blipFill>
        <p:spPr bwMode="auto">
          <a:xfrm>
            <a:off x="1492250" y="2948101"/>
            <a:ext cx="3667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n 9">
            <a:extLst>
              <a:ext uri="{FF2B5EF4-FFF2-40B4-BE49-F238E27FC236}">
                <a16:creationId xmlns:a16="http://schemas.microsoft.com/office/drawing/2014/main" id="{3BF03B88-5D92-1145-A5C6-73859C18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5" t="31250" r="30919" b="52948"/>
          <a:stretch>
            <a:fillRect/>
          </a:stretch>
        </p:blipFill>
        <p:spPr bwMode="auto">
          <a:xfrm>
            <a:off x="5003800" y="1483632"/>
            <a:ext cx="28844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n 11">
            <a:extLst>
              <a:ext uri="{FF2B5EF4-FFF2-40B4-BE49-F238E27FC236}">
                <a16:creationId xmlns:a16="http://schemas.microsoft.com/office/drawing/2014/main" id="{F5495173-F284-5B44-BC16-7849EAF7C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31250" r="13863" b="52808"/>
          <a:stretch>
            <a:fillRect/>
          </a:stretch>
        </p:blipFill>
        <p:spPr bwMode="auto">
          <a:xfrm>
            <a:off x="7923212" y="1483632"/>
            <a:ext cx="2833688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n 12">
            <a:extLst>
              <a:ext uri="{FF2B5EF4-FFF2-40B4-BE49-F238E27FC236}">
                <a16:creationId xmlns:a16="http://schemas.microsoft.com/office/drawing/2014/main" id="{12BB659E-199C-2F46-BFA1-15E34D07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9" t="47914" r="13863" b="22066"/>
          <a:stretch>
            <a:fillRect/>
          </a:stretch>
        </p:blipFill>
        <p:spPr bwMode="auto">
          <a:xfrm>
            <a:off x="7923212" y="2990170"/>
            <a:ext cx="283368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5116512" y="2977470"/>
            <a:ext cx="2687638" cy="3067050"/>
            <a:chOff x="5116512" y="2977470"/>
            <a:chExt cx="2687638" cy="3067050"/>
          </a:xfrm>
        </p:grpSpPr>
        <p:pic>
          <p:nvPicPr>
            <p:cNvPr id="28678" name="Imagen 10">
              <a:extLst>
                <a:ext uri="{FF2B5EF4-FFF2-40B4-BE49-F238E27FC236}">
                  <a16:creationId xmlns:a16="http://schemas.microsoft.com/office/drawing/2014/main" id="{C9F0D652-9C91-494D-BF04-EDA212CD5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5" t="47485" r="31421" b="20084"/>
            <a:stretch>
              <a:fillRect/>
            </a:stretch>
          </p:blipFill>
          <p:spPr bwMode="auto">
            <a:xfrm>
              <a:off x="5116512" y="2977470"/>
              <a:ext cx="2687638" cy="306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>
              <a:off x="5704528" y="4718304"/>
              <a:ext cx="1638605" cy="965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640852" y="4652467"/>
              <a:ext cx="17659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+mj-lt"/>
                </a:rPr>
                <a:t>Formación de un madurez en Cristo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5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ángulo 2">
            <a:extLst>
              <a:ext uri="{FF2B5EF4-FFF2-40B4-BE49-F238E27FC236}">
                <a16:creationId xmlns:a16="http://schemas.microsoft.com/office/drawing/2014/main" id="{9E900525-2109-144B-816A-462D6E4AC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672" y="1115951"/>
            <a:ext cx="9607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en-US" sz="3600" dirty="0">
                <a:solidFill>
                  <a:schemeClr val="tx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La escuela sabática recuerda a los miembros su origen, significado y destino a través de su énfasis en estudios bíblicos, compañerismo, evangelismo y misión. </a:t>
            </a:r>
          </a:p>
        </p:txBody>
      </p:sp>
      <p:sp>
        <p:nvSpPr>
          <p:cNvPr id="29700" name="Rectángulo 3">
            <a:extLst>
              <a:ext uri="{FF2B5EF4-FFF2-40B4-BE49-F238E27FC236}">
                <a16:creationId xmlns:a16="http://schemas.microsoft.com/office/drawing/2014/main" id="{A11D73B2-3969-524F-B7B6-2E38B1C6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372" y="3944876"/>
            <a:ext cx="9609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fr-FR" altLang="en-US" sz="3600" dirty="0">
                <a:solidFill>
                  <a:schemeClr val="tx1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Estos énfasis se apoyan en tres objetivos: entrenar, ganar y retener. </a:t>
            </a:r>
            <a:endParaRPr lang="es-CO" altLang="en-US" sz="3600" dirty="0">
              <a:solidFill>
                <a:schemeClr val="tx1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n 2">
            <a:extLst>
              <a:ext uri="{FF2B5EF4-FFF2-40B4-BE49-F238E27FC236}">
                <a16:creationId xmlns:a16="http://schemas.microsoft.com/office/drawing/2014/main" id="{6D102AFD-939E-9D4A-A696-DAD2894DE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00" y="1420487"/>
            <a:ext cx="4370911" cy="437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F3C5B5-446B-4BF8-AD14-7E392DFF23A7}"/>
              </a:ext>
            </a:extLst>
          </p:cNvPr>
          <p:cNvSpPr txBox="1"/>
          <p:nvPr/>
        </p:nvSpPr>
        <p:spPr>
          <a:xfrm>
            <a:off x="2155371" y="2117116"/>
            <a:ext cx="12191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                                                             Créditos:</a:t>
            </a:r>
          </a:p>
          <a:p>
            <a:pPr algn="ctr"/>
            <a:endParaRPr lang="es-419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s-419" sz="2000" dirty="0" smtClean="0">
                <a:ea typeface="Calibri" panose="020F0502020204030204" pitchFamily="34" charset="0"/>
              </a:rPr>
              <a:t>Texto principal: Pr Samuel </a:t>
            </a:r>
            <a:r>
              <a:rPr lang="es-419" sz="2000" dirty="0" err="1" smtClean="0">
                <a:ea typeface="Calibri" panose="020F0502020204030204" pitchFamily="34" charset="0"/>
              </a:rPr>
              <a:t>Telemaque</a:t>
            </a:r>
            <a:endParaRPr lang="es-419" sz="2000" dirty="0">
              <a:ea typeface="Calibri" panose="020F0502020204030204" pitchFamily="34" charset="0"/>
            </a:endParaRPr>
          </a:p>
          <a:p>
            <a:pPr algn="ctr"/>
            <a:r>
              <a:rPr lang="es-419" sz="2000" dirty="0" smtClean="0">
                <a:ea typeface="Calibri" panose="020F0502020204030204" pitchFamily="34" charset="0"/>
              </a:rPr>
              <a:t>Diapositivas: Pr </a:t>
            </a:r>
            <a:r>
              <a:rPr lang="es-419" sz="2000" dirty="0" err="1" smtClean="0">
                <a:ea typeface="Calibri" panose="020F0502020204030204" pitchFamily="34" charset="0"/>
              </a:rPr>
              <a:t>Daruwin</a:t>
            </a:r>
            <a:r>
              <a:rPr lang="es-419" sz="2000" dirty="0" smtClean="0">
                <a:ea typeface="Calibri" panose="020F0502020204030204" pitchFamily="34" charset="0"/>
              </a:rPr>
              <a:t>  González</a:t>
            </a:r>
          </a:p>
          <a:p>
            <a:pPr algn="ctr"/>
            <a:r>
              <a:rPr lang="es-419" sz="2000" dirty="0">
                <a:ea typeface="Calibri" panose="020F0502020204030204" pitchFamily="34" charset="0"/>
              </a:rPr>
              <a:t>R</a:t>
            </a:r>
            <a:r>
              <a:rPr lang="es-419" sz="2000" dirty="0" smtClean="0">
                <a:ea typeface="Calibri" panose="020F0502020204030204" pitchFamily="34" charset="0"/>
              </a:rPr>
              <a:t>evisión y edición  Pr Moisés Prieto</a:t>
            </a:r>
            <a:endParaRPr lang="es-419" sz="2000" dirty="0">
              <a:ea typeface="Calibri" panose="020F0502020204030204" pitchFamily="34" charset="0"/>
            </a:endParaRPr>
          </a:p>
          <a:p>
            <a:pPr algn="ctr"/>
            <a:r>
              <a:rPr lang="es-419" sz="2000" dirty="0" smtClean="0">
                <a:ea typeface="Calibri" panose="020F0502020204030204" pitchFamily="34" charset="0"/>
              </a:rPr>
              <a:t>Imágenes Diversas, UCS, Google.</a:t>
            </a:r>
            <a:endParaRPr lang="es-419" sz="2000" dirty="0">
              <a:ea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64777" y="1494014"/>
            <a:ext cx="45719" cy="4223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080" y="1052052"/>
            <a:ext cx="948055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s-ES" altLang="en-US" sz="5400" b="1" dirty="0">
                <a:solidFill>
                  <a:srgbClr val="C00000"/>
                </a:solidFill>
                <a:latin typeface="Bahnschrift" panose="020B0502040204020203" pitchFamily="34" charset="0"/>
              </a:rPr>
              <a:t>Contenido	</a:t>
            </a:r>
            <a:endParaRPr lang="es-ES" altLang="en-US" sz="5400" b="1" dirty="0" smtClean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514350" indent="-514350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es-ES" altLang="en-US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Raíces de la escuela sabática</a:t>
            </a:r>
          </a:p>
          <a:p>
            <a:pPr marL="514350" indent="-514350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es-ES" altLang="en-US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Énfasis de la escuela sabática</a:t>
            </a:r>
          </a:p>
          <a:p>
            <a:pPr marL="514350" indent="-514350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r>
              <a:rPr lang="es-ES" altLang="en-US" sz="3200" b="1" dirty="0">
                <a:solidFill>
                  <a:srgbClr val="002060"/>
                </a:solidFill>
                <a:latin typeface="Bahnschrift" panose="020B0502040204020203" pitchFamily="34" charset="0"/>
              </a:rPr>
              <a:t>Objetivos de la escuela sabática</a:t>
            </a:r>
          </a:p>
          <a:p>
            <a:pPr marL="514350" indent="-514350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endParaRPr lang="es-ES" altLang="en-US" sz="24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514350" indent="-514350" algn="ctr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74754" name="Picture 2" descr="Contenido digital artículos par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659082"/>
            <a:ext cx="41719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ángulo 2">
            <a:extLst>
              <a:ext uri="{FF2B5EF4-FFF2-40B4-BE49-F238E27FC236}">
                <a16:creationId xmlns:a16="http://schemas.microsoft.com/office/drawing/2014/main" id="{E95F9CCE-3C4A-294F-A2C2-FD498285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297375"/>
            <a:ext cx="9883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800" b="1" dirty="0" smtClean="0">
                <a:solidFill>
                  <a:srgbClr val="C00000"/>
                </a:solidFill>
                <a:latin typeface="Bahnschrift" pitchFamily="34" charset="0"/>
              </a:rPr>
              <a:t>1. Raíces </a:t>
            </a:r>
            <a:r>
              <a:rPr lang="es-ES" altLang="en-US" sz="4800" b="1" dirty="0">
                <a:solidFill>
                  <a:srgbClr val="C00000"/>
                </a:solidFill>
                <a:latin typeface="Bahnschrift" pitchFamily="34" charset="0"/>
              </a:rPr>
              <a:t>de la escuela sabática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CA46CD4-4279-2345-8464-3D2AC5A4526C}"/>
              </a:ext>
            </a:extLst>
          </p:cNvPr>
          <p:cNvCxnSpPr/>
          <p:nvPr/>
        </p:nvCxnSpPr>
        <p:spPr>
          <a:xfrm>
            <a:off x="2208543" y="1219653"/>
            <a:ext cx="0" cy="80645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6" name="Rectángulo 2">
            <a:extLst>
              <a:ext uri="{FF2B5EF4-FFF2-40B4-BE49-F238E27FC236}">
                <a16:creationId xmlns:a16="http://schemas.microsoft.com/office/drawing/2014/main" id="{ACFF1D96-76C5-3D45-8D57-2D2B8B7BB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1895475"/>
            <a:ext cx="23764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3200" b="1">
                <a:solidFill>
                  <a:srgbClr val="002060"/>
                </a:solidFill>
                <a:latin typeface="Bahnschrift" pitchFamily="34" charset="0"/>
              </a:rPr>
              <a:t>La creación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6166A68-FB02-5A42-BDF8-E85B5984FB9E}"/>
              </a:ext>
            </a:extLst>
          </p:cNvPr>
          <p:cNvCxnSpPr/>
          <p:nvPr/>
        </p:nvCxnSpPr>
        <p:spPr>
          <a:xfrm>
            <a:off x="3335338" y="2189163"/>
            <a:ext cx="99536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Rectángulo 2">
            <a:extLst>
              <a:ext uri="{FF2B5EF4-FFF2-40B4-BE49-F238E27FC236}">
                <a16:creationId xmlns:a16="http://schemas.microsoft.com/office/drawing/2014/main" id="{DBEE027C-BE46-4A4B-A3BB-0FFFECC0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1895475"/>
            <a:ext cx="26622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3200" b="1">
                <a:solidFill>
                  <a:srgbClr val="002060"/>
                </a:solidFill>
                <a:latin typeface="Bahnschrift" pitchFamily="34" charset="0"/>
              </a:rPr>
              <a:t>La redención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498326A9-F902-C74F-9ACC-E3BEB2004E60}"/>
              </a:ext>
            </a:extLst>
          </p:cNvPr>
          <p:cNvCxnSpPr/>
          <p:nvPr/>
        </p:nvCxnSpPr>
        <p:spPr>
          <a:xfrm>
            <a:off x="6992938" y="2189163"/>
            <a:ext cx="995362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Rectángulo 2">
            <a:extLst>
              <a:ext uri="{FF2B5EF4-FFF2-40B4-BE49-F238E27FC236}">
                <a16:creationId xmlns:a16="http://schemas.microsoft.com/office/drawing/2014/main" id="{AEA68542-A730-0F4F-8942-A113E230D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00" y="1895475"/>
            <a:ext cx="298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3200" b="1">
                <a:solidFill>
                  <a:srgbClr val="002060"/>
                </a:solidFill>
                <a:latin typeface="Bahnschrift" pitchFamily="34" charset="0"/>
              </a:rPr>
              <a:t>La escatología</a:t>
            </a:r>
          </a:p>
        </p:txBody>
      </p:sp>
      <p:pic>
        <p:nvPicPr>
          <p:cNvPr id="23561" name="Picture 5" descr="LA CREACIÓN DEL MUNDO – Día 1 y 2 | Caminando con Yeshua (Jesús) –  Historias bíblicas para los Niños">
            <a:extLst>
              <a:ext uri="{FF2B5EF4-FFF2-40B4-BE49-F238E27FC236}">
                <a16:creationId xmlns:a16="http://schemas.microsoft.com/office/drawing/2014/main" id="{510E308C-1B86-B147-9A89-4AB41A1B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663825"/>
            <a:ext cx="255270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ángulo 5">
            <a:extLst>
              <a:ext uri="{FF2B5EF4-FFF2-40B4-BE49-F238E27FC236}">
                <a16:creationId xmlns:a16="http://schemas.microsoft.com/office/drawing/2014/main" id="{0835B773-E144-2E49-AB50-48EA61202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4738688"/>
            <a:ext cx="3201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 dirty="0">
                <a:solidFill>
                  <a:srgbClr val="000000"/>
                </a:solidFill>
                <a:latin typeface="system-ui"/>
              </a:rPr>
              <a:t>“Entonces Dios miró todo lo que había hecho, ¡y vio que era </a:t>
            </a:r>
            <a:r>
              <a:rPr lang="es-ES" altLang="en-US" dirty="0">
                <a:solidFill>
                  <a:srgbClr val="FF0000"/>
                </a:solidFill>
                <a:latin typeface="system-ui"/>
              </a:rPr>
              <a:t>muy bueno</a:t>
            </a:r>
            <a:r>
              <a:rPr lang="es-ES" altLang="en-US" dirty="0">
                <a:solidFill>
                  <a:srgbClr val="000000"/>
                </a:solidFill>
                <a:latin typeface="system-ui"/>
              </a:rPr>
              <a:t>!”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 dirty="0">
                <a:solidFill>
                  <a:srgbClr val="000000"/>
                </a:solidFill>
                <a:latin typeface="system-ui"/>
              </a:rPr>
              <a:t>Génesis 1:31 (NTV)</a:t>
            </a:r>
            <a:endParaRPr lang="es-CO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63" name="Rectángulo 14">
            <a:extLst>
              <a:ext uri="{FF2B5EF4-FFF2-40B4-BE49-F238E27FC236}">
                <a16:creationId xmlns:a16="http://schemas.microsoft.com/office/drawing/2014/main" id="{104D5750-9961-6A48-B769-228512F2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4659313"/>
            <a:ext cx="3275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>
                <a:solidFill>
                  <a:srgbClr val="000000"/>
                </a:solidFill>
                <a:latin typeface="system-ui"/>
              </a:rPr>
              <a:t>“Somos rescatados de nuestra vana forma de vivir por la sangre de Cristo Jesus y </a:t>
            </a:r>
            <a:r>
              <a:rPr lang="es-ES" altLang="en-US">
                <a:solidFill>
                  <a:srgbClr val="FF0000"/>
                </a:solidFill>
                <a:latin typeface="system-ui"/>
              </a:rPr>
              <a:t>renacidos para salvación</a:t>
            </a:r>
            <a:r>
              <a:rPr lang="es-ES" altLang="en-US">
                <a:solidFill>
                  <a:srgbClr val="000000"/>
                </a:solidFill>
                <a:latin typeface="system-ui"/>
              </a:rPr>
              <a:t>”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>
                <a:solidFill>
                  <a:srgbClr val="000000"/>
                </a:solidFill>
                <a:latin typeface="system-ui"/>
              </a:rPr>
              <a:t>1 pedro 1:18-23 (NTV)</a:t>
            </a:r>
            <a:endParaRPr lang="es-CO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564" name="Picture 7" descr="MUERTE, RESURRECCIÓN DE JESÚS Y FIDELIDAD DE DIOS">
            <a:extLst>
              <a:ext uri="{FF2B5EF4-FFF2-40B4-BE49-F238E27FC236}">
                <a16:creationId xmlns:a16="http://schemas.microsoft.com/office/drawing/2014/main" id="{D56C3BD1-6835-5B4F-B880-889F82C8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2663825"/>
            <a:ext cx="26622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9" descr="10 Versículos sobre la vida eterna">
            <a:extLst>
              <a:ext uri="{FF2B5EF4-FFF2-40B4-BE49-F238E27FC236}">
                <a16:creationId xmlns:a16="http://schemas.microsoft.com/office/drawing/2014/main" id="{863C02E9-66FE-9E46-9B4E-1D532682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2663825"/>
            <a:ext cx="32321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Rectángulo 8">
            <a:extLst>
              <a:ext uri="{FF2B5EF4-FFF2-40B4-BE49-F238E27FC236}">
                <a16:creationId xmlns:a16="http://schemas.microsoft.com/office/drawing/2014/main" id="{73278F18-DF9B-7A49-90E0-CA9C923A8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4738688"/>
            <a:ext cx="369093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>
                <a:solidFill>
                  <a:srgbClr val="000000"/>
                </a:solidFill>
                <a:latin typeface="system-ui"/>
              </a:rPr>
              <a:t>Porque la paga del pecado es muerte, mientras que la </a:t>
            </a:r>
            <a:r>
              <a:rPr lang="es-ES" altLang="en-US">
                <a:solidFill>
                  <a:srgbClr val="FF0000"/>
                </a:solidFill>
                <a:latin typeface="system-ui"/>
              </a:rPr>
              <a:t>dádiva de Dios</a:t>
            </a:r>
            <a:r>
              <a:rPr lang="es-ES" altLang="en-US">
                <a:solidFill>
                  <a:srgbClr val="000000"/>
                </a:solidFill>
                <a:latin typeface="system-ui"/>
              </a:rPr>
              <a:t> es </a:t>
            </a:r>
            <a:r>
              <a:rPr lang="es-ES" altLang="en-US">
                <a:solidFill>
                  <a:srgbClr val="FF0000"/>
                </a:solidFill>
                <a:latin typeface="system-ui"/>
              </a:rPr>
              <a:t>vida eterna </a:t>
            </a:r>
            <a:r>
              <a:rPr lang="es-ES" altLang="en-US">
                <a:solidFill>
                  <a:srgbClr val="000000"/>
                </a:solidFill>
                <a:latin typeface="system-ui"/>
              </a:rPr>
              <a:t>en Cristo Jesús, </a:t>
            </a:r>
            <a:r>
              <a:rPr lang="es-ES" altLang="en-US">
                <a:solidFill>
                  <a:srgbClr val="FF0000"/>
                </a:solidFill>
                <a:latin typeface="system-ui"/>
              </a:rPr>
              <a:t>nuestro Señor</a:t>
            </a:r>
            <a:r>
              <a:rPr lang="es-ES" altLang="en-US">
                <a:solidFill>
                  <a:srgbClr val="000000"/>
                </a:solidFill>
                <a:latin typeface="system-ui"/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n-US">
                <a:solidFill>
                  <a:srgbClr val="000000"/>
                </a:solidFill>
                <a:latin typeface="system-ui"/>
              </a:rPr>
              <a:t>Romanos 6:23 (NVI)</a:t>
            </a:r>
            <a:endParaRPr lang="es-CO" altLang="en-US">
              <a:solidFill>
                <a:schemeClr val="tx1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7575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  <p:bldP spid="23560" grpId="0"/>
      <p:bldP spid="23562" grpId="0"/>
      <p:bldP spid="23563" grpId="0"/>
      <p:bldP spid="235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5721" y="1101213"/>
            <a:ext cx="7846406" cy="5509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fr-FR" sz="3200" dirty="0">
                <a:latin typeface="Bahnschrift" panose="020B0502040204020203" pitchFamily="34" charset="0"/>
              </a:rPr>
              <a:t>Estos temas bíblicos describen quién es Dios y qué ha hecho. </a:t>
            </a:r>
            <a:endParaRPr lang="fr-FR" sz="3200" dirty="0" smtClean="0">
              <a:latin typeface="Bahnschrift" panose="020B05020402040202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endParaRPr lang="fr-FR" sz="3200" dirty="0">
              <a:latin typeface="Bahnschrift" panose="020B05020402040202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fr-FR" sz="3200" dirty="0" smtClean="0">
                <a:latin typeface="Bahnschrift" panose="020B0502040204020203" pitchFamily="34" charset="0"/>
              </a:rPr>
              <a:t>Él </a:t>
            </a:r>
            <a:r>
              <a:rPr lang="fr-FR" sz="3200" dirty="0">
                <a:latin typeface="Bahnschrift" panose="020B0502040204020203" pitchFamily="34" charset="0"/>
              </a:rPr>
              <a:t>nos hizo. Él nos redimió. Nos asegura un futuro mejor</a:t>
            </a:r>
            <a:r>
              <a:rPr lang="fr-FR" sz="3200" dirty="0" smtClean="0">
                <a:latin typeface="Bahnschrift" panose="020B0502040204020203" pitchFamily="34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endParaRPr lang="fr-FR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defRPr/>
            </a:pPr>
            <a:r>
              <a:rPr lang="fr-FR" sz="3200" dirty="0">
                <a:latin typeface="Bahnschrift" panose="020B0502040204020203" pitchFamily="34" charset="0"/>
              </a:rPr>
              <a:t>Esta visión teísta fomenta un discipulado </a:t>
            </a:r>
            <a:r>
              <a:rPr lang="fr-FR" sz="3200" dirty="0" smtClean="0">
                <a:latin typeface="Bahnschrift" panose="020B0502040204020203" pitchFamily="34" charset="0"/>
              </a:rPr>
              <a:t>holístico </a:t>
            </a:r>
            <a:r>
              <a:rPr lang="fr-FR" sz="3200" dirty="0">
                <a:latin typeface="Bahnschrift" panose="020B0502040204020203" pitchFamily="34" charset="0"/>
              </a:rPr>
              <a:t>en </a:t>
            </a:r>
            <a:r>
              <a:rPr lang="fr-FR" sz="3200" dirty="0" smtClean="0">
                <a:latin typeface="Bahnschrift" panose="020B0502040204020203" pitchFamily="34" charset="0"/>
              </a:rPr>
              <a:t>el contexto </a:t>
            </a:r>
            <a:r>
              <a:rPr lang="fr-FR" sz="3200" dirty="0">
                <a:latin typeface="Bahnschrift" panose="020B0502040204020203" pitchFamily="34" charset="0"/>
              </a:rPr>
              <a:t>de nuestro origen,  </a:t>
            </a:r>
            <a:r>
              <a:rPr lang="fr-FR" sz="3200" dirty="0" smtClean="0">
                <a:latin typeface="Bahnschrift" panose="020B0502040204020203" pitchFamily="34" charset="0"/>
              </a:rPr>
              <a:t>nuestro </a:t>
            </a:r>
            <a:r>
              <a:rPr lang="fr-FR" sz="3200" dirty="0">
                <a:latin typeface="Bahnschrift" panose="020B0502040204020203" pitchFamily="34" charset="0"/>
              </a:rPr>
              <a:t>significado y nuestro destino. </a:t>
            </a: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  <a:p>
            <a:pPr marL="514350" indent="-514350" algn="ctr" eaLnBrk="1" hangingPunct="1">
              <a:spcBef>
                <a:spcPct val="0"/>
              </a:spcBef>
              <a:buClrTx/>
              <a:buFontTx/>
              <a:buAutoNum type="arabicPeriod"/>
              <a:defRPr/>
            </a:pPr>
            <a:endParaRPr lang="es-ES" altLang="en-US" sz="32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67586" name="Picture 2" descr="Cuál es el significado de la cruz? - Libres en Cris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0" r="13385"/>
          <a:stretch/>
        </p:blipFill>
        <p:spPr bwMode="auto">
          <a:xfrm>
            <a:off x="8662737" y="2527499"/>
            <a:ext cx="3395750" cy="454237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774" y="1807065"/>
            <a:ext cx="9434574" cy="37343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r-FR" sz="3200" dirty="0">
                <a:latin typeface="Bahnschrift" panose="020B0502040204020203" pitchFamily="34" charset="0"/>
              </a:rPr>
              <a:t>El ministerio de la escuela sabática coopera con Dios para perfeccionar a su pueblo</a:t>
            </a:r>
            <a:r>
              <a:rPr lang="fr-FR" sz="3200" dirty="0" smtClean="0">
                <a:latin typeface="Bahnschrift" panose="020B0502040204020203" pitchFamily="34" charset="0"/>
              </a:rPr>
              <a:t>.</a:t>
            </a:r>
          </a:p>
          <a:p>
            <a:endParaRPr lang="fr-FR" sz="3200" dirty="0">
              <a:latin typeface="Bahnschrift" panose="020B0502040204020203" pitchFamily="34" charset="0"/>
            </a:endParaRPr>
          </a:p>
          <a:p>
            <a:r>
              <a:rPr lang="fr-FR" sz="3200" dirty="0">
                <a:latin typeface="Bahnschrift" panose="020B0502040204020203" pitchFamily="34" charset="0"/>
              </a:rPr>
              <a:t>La escuela sabática refleja el carácter y ministerio de Jesús. Lo hace a través de sus énfasis, objetivos, estructuras y su fin. </a:t>
            </a:r>
            <a:endParaRPr lang="en-US" sz="3200" dirty="0">
              <a:latin typeface="Bahnschrift" panose="020B0502040204020203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s-ES" altLang="en-US" sz="2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ángulo 2">
            <a:extLst>
              <a:ext uri="{FF2B5EF4-FFF2-40B4-BE49-F238E27FC236}">
                <a16:creationId xmlns:a16="http://schemas.microsoft.com/office/drawing/2014/main" id="{8BE58780-2E9C-9E46-9A8C-CF64A4B2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289482"/>
            <a:ext cx="948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800" b="1" dirty="0">
                <a:solidFill>
                  <a:srgbClr val="C00000"/>
                </a:solidFill>
                <a:latin typeface="Bahnschrift" pitchFamily="34" charset="0"/>
              </a:rPr>
              <a:t>2. Énfasis de la escuela sabática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29595F-98C6-AF4A-8362-61F365851E03}"/>
              </a:ext>
            </a:extLst>
          </p:cNvPr>
          <p:cNvGraphicFramePr/>
          <p:nvPr>
            <p:extLst/>
          </p:nvPr>
        </p:nvGraphicFramePr>
        <p:xfrm>
          <a:off x="1095562" y="1540039"/>
          <a:ext cx="10273926" cy="4074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3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8060162A-9194-2C4A-A5F1-981ED749F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129" y="1118806"/>
            <a:ext cx="9629148" cy="50424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r-FR" sz="2800" dirty="0">
                <a:latin typeface="Bahnschrift" panose="020B0502040204020203" pitchFamily="34" charset="0"/>
              </a:rPr>
              <a:t>El estudio diario de la Biblia pone nuestra naturaleza pecaminosa bajo el control del Espíritu </a:t>
            </a:r>
            <a:r>
              <a:rPr lang="fr-FR" sz="2800" dirty="0" smtClean="0">
                <a:latin typeface="Bahnschrift" panose="020B0502040204020203" pitchFamily="34" charset="0"/>
              </a:rPr>
              <a:t>Santo. Es medicina contra el pecado. </a:t>
            </a:r>
          </a:p>
          <a:p>
            <a:endParaRPr lang="fr-FR" sz="2800" dirty="0" smtClean="0">
              <a:latin typeface="Bahnschrift" panose="020B0502040204020203" pitchFamily="34" charset="0"/>
            </a:endParaRPr>
          </a:p>
          <a:p>
            <a:r>
              <a:rPr lang="fr-FR" sz="2800" dirty="0" smtClean="0">
                <a:latin typeface="Bahnschrift" panose="020B0502040204020203" pitchFamily="34" charset="0"/>
              </a:rPr>
              <a:t>Nosotros </a:t>
            </a:r>
            <a:r>
              <a:rPr lang="fr-FR" sz="2800" dirty="0">
                <a:latin typeface="Bahnschrift" panose="020B0502040204020203" pitchFamily="34" charset="0"/>
              </a:rPr>
              <a:t>frenamos sus infecciones o manifestaciones por medio del estudio diario de la Biblia</a:t>
            </a:r>
            <a:r>
              <a:rPr lang="fr-FR" sz="2800" dirty="0" smtClean="0">
                <a:latin typeface="Bahnschrift" panose="020B0502040204020203" pitchFamily="34" charset="0"/>
              </a:rPr>
              <a:t>.</a:t>
            </a:r>
          </a:p>
          <a:p>
            <a:endParaRPr lang="fr-FR" sz="2800" dirty="0" smtClean="0">
              <a:latin typeface="Bahnschrift" panose="020B0502040204020203" pitchFamily="34" charset="0"/>
            </a:endParaRPr>
          </a:p>
          <a:p>
            <a:r>
              <a:rPr lang="fr-FR" sz="2800" dirty="0">
                <a:latin typeface="Bahnschrift" panose="020B0502040204020203" pitchFamily="34" charset="0"/>
              </a:rPr>
              <a:t>El estudio de la Biblia es la primera prioridad en la escuela sabática.</a:t>
            </a:r>
            <a:endParaRPr lang="en-US" sz="2800" dirty="0">
              <a:latin typeface="Bahnschrift" panose="020B0502040204020203" pitchFamily="34" charset="0"/>
            </a:endParaRPr>
          </a:p>
          <a:p>
            <a:endParaRPr lang="es-ES" altLang="en-US" sz="2800" b="1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ángulo 2">
            <a:extLst>
              <a:ext uri="{FF2B5EF4-FFF2-40B4-BE49-F238E27FC236}">
                <a16:creationId xmlns:a16="http://schemas.microsoft.com/office/drawing/2014/main" id="{8BE58780-2E9C-9E46-9A8C-CF64A4B2D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253857"/>
            <a:ext cx="948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800" b="1" dirty="0" smtClean="0">
                <a:solidFill>
                  <a:srgbClr val="C00000"/>
                </a:solidFill>
                <a:latin typeface="Bahnschrift" pitchFamily="34" charset="0"/>
              </a:rPr>
              <a:t>Énfasis </a:t>
            </a:r>
            <a:r>
              <a:rPr lang="es-ES" altLang="en-US" sz="4800" b="1" dirty="0">
                <a:solidFill>
                  <a:srgbClr val="C00000"/>
                </a:solidFill>
                <a:latin typeface="Bahnschrift" pitchFamily="34" charset="0"/>
              </a:rPr>
              <a:t>de la escuela sabática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29595F-98C6-AF4A-8362-61F365851E03}"/>
              </a:ext>
            </a:extLst>
          </p:cNvPr>
          <p:cNvGraphicFramePr/>
          <p:nvPr>
            <p:extLst/>
          </p:nvPr>
        </p:nvGraphicFramePr>
        <p:xfrm>
          <a:off x="1095562" y="1504335"/>
          <a:ext cx="10273926" cy="416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4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ángulo 2">
            <a:extLst>
              <a:ext uri="{FF2B5EF4-FFF2-40B4-BE49-F238E27FC236}">
                <a16:creationId xmlns:a16="http://schemas.microsoft.com/office/drawing/2014/main" id="{AEBBB06E-064C-3C4D-84C2-8F680DB0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422" y="341318"/>
            <a:ext cx="9480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s-ES" altLang="en-US" sz="4800" b="1" dirty="0" smtClean="0">
                <a:solidFill>
                  <a:srgbClr val="C00000"/>
                </a:solidFill>
                <a:latin typeface="Bahnschrift" pitchFamily="34" charset="0"/>
              </a:rPr>
              <a:t>Énfasis </a:t>
            </a:r>
            <a:r>
              <a:rPr lang="es-ES" altLang="en-US" sz="4800" b="1" dirty="0">
                <a:solidFill>
                  <a:srgbClr val="C00000"/>
                </a:solidFill>
                <a:latin typeface="Bahnschrift" pitchFamily="34" charset="0"/>
              </a:rPr>
              <a:t>de la escuela sabática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14C51A-532D-1045-A97C-7573AC51CC65}"/>
              </a:ext>
            </a:extLst>
          </p:cNvPr>
          <p:cNvGraphicFramePr/>
          <p:nvPr/>
        </p:nvGraphicFramePr>
        <p:xfrm>
          <a:off x="1115734" y="1392020"/>
          <a:ext cx="10273926" cy="461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1F407D42-19C7-FB40-A510-35521C40B423}"/>
              </a:ext>
            </a:extLst>
          </p:cNvPr>
          <p:cNvSpPr/>
          <p:nvPr/>
        </p:nvSpPr>
        <p:spPr bwMode="auto">
          <a:xfrm>
            <a:off x="1202177" y="2116115"/>
            <a:ext cx="10274300" cy="244426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830681"/>
              <a:satOff val="15181"/>
              <a:lumOff val="-11566"/>
              <a:alphaOff val="0"/>
            </a:schemeClr>
          </a:fillRef>
          <a:effectRef idx="2">
            <a:schemeClr val="accent5">
              <a:hueOff val="-830681"/>
              <a:satOff val="15181"/>
              <a:lumOff val="-11566"/>
              <a:alphaOff val="0"/>
            </a:schemeClr>
          </a:effectRef>
          <a:fontRef idx="minor">
            <a:schemeClr val="lt1"/>
          </a:fontRef>
        </p:style>
        <p:txBody>
          <a:bodyPr lIns="199136" tIns="199137" rIns="199136" bIns="202480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Promueve el evangelismo y 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 14">
            <a:extLst>
              <a:ext uri="{FF2B5EF4-FFF2-40B4-BE49-F238E27FC236}">
                <a16:creationId xmlns:a16="http://schemas.microsoft.com/office/drawing/2014/main" id="{B43C1059-EC13-BF46-8BF1-92FCC1A72A7C}"/>
              </a:ext>
            </a:extLst>
          </p:cNvPr>
          <p:cNvSpPr/>
          <p:nvPr/>
        </p:nvSpPr>
        <p:spPr bwMode="auto">
          <a:xfrm>
            <a:off x="1211837" y="3719241"/>
            <a:ext cx="3421422" cy="841140"/>
          </a:xfrm>
          <a:custGeom>
            <a:avLst/>
            <a:gdLst>
              <a:gd name="connsiteX0" fmla="*/ 0 w 3421297"/>
              <a:gd name="connsiteY0" fmla="*/ 0 h 841102"/>
              <a:gd name="connsiteX1" fmla="*/ 3421297 w 3421297"/>
              <a:gd name="connsiteY1" fmla="*/ 0 h 841102"/>
              <a:gd name="connsiteX2" fmla="*/ 3421297 w 3421297"/>
              <a:gd name="connsiteY2" fmla="*/ 841102 h 841102"/>
              <a:gd name="connsiteX3" fmla="*/ 0 w 3421297"/>
              <a:gd name="connsiteY3" fmla="*/ 841102 h 841102"/>
              <a:gd name="connsiteX4" fmla="*/ 0 w 3421297"/>
              <a:gd name="connsiteY4" fmla="*/ 0 h 84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102">
                <a:moveTo>
                  <a:pt x="0" y="0"/>
                </a:moveTo>
                <a:lnTo>
                  <a:pt x="3421297" y="0"/>
                </a:lnTo>
                <a:lnTo>
                  <a:pt x="3421297" y="841102"/>
                </a:lnTo>
                <a:lnTo>
                  <a:pt x="0" y="84110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511398"/>
              <a:satOff val="-14711"/>
              <a:lumOff val="-1457"/>
              <a:alphaOff val="0"/>
            </a:schemeClr>
          </a:fillRef>
          <a:effectRef idx="0">
            <a:schemeClr val="accent5">
              <a:tint val="40000"/>
              <a:alpha val="90000"/>
              <a:hueOff val="-511398"/>
              <a:satOff val="-14711"/>
              <a:lumOff val="-145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A. Escuelas sabáticas filiales y capacitadoras</a:t>
            </a:r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5564D19C-DF0E-2B46-978F-D2F15BC96E0A}"/>
              </a:ext>
            </a:extLst>
          </p:cNvPr>
          <p:cNvSpPr/>
          <p:nvPr/>
        </p:nvSpPr>
        <p:spPr bwMode="auto">
          <a:xfrm>
            <a:off x="4633260" y="3719241"/>
            <a:ext cx="3421422" cy="841140"/>
          </a:xfrm>
          <a:custGeom>
            <a:avLst/>
            <a:gdLst>
              <a:gd name="connsiteX0" fmla="*/ 0 w 3421297"/>
              <a:gd name="connsiteY0" fmla="*/ 0 h 841102"/>
              <a:gd name="connsiteX1" fmla="*/ 3421297 w 3421297"/>
              <a:gd name="connsiteY1" fmla="*/ 0 h 841102"/>
              <a:gd name="connsiteX2" fmla="*/ 3421297 w 3421297"/>
              <a:gd name="connsiteY2" fmla="*/ 841102 h 841102"/>
              <a:gd name="connsiteX3" fmla="*/ 0 w 3421297"/>
              <a:gd name="connsiteY3" fmla="*/ 841102 h 841102"/>
              <a:gd name="connsiteX4" fmla="*/ 0 w 3421297"/>
              <a:gd name="connsiteY4" fmla="*/ 0 h 84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102">
                <a:moveTo>
                  <a:pt x="0" y="0"/>
                </a:moveTo>
                <a:lnTo>
                  <a:pt x="3421297" y="0"/>
                </a:lnTo>
                <a:lnTo>
                  <a:pt x="3421297" y="841102"/>
                </a:lnTo>
                <a:lnTo>
                  <a:pt x="0" y="84110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681864"/>
              <a:satOff val="-19614"/>
              <a:lumOff val="-1942"/>
              <a:alphaOff val="0"/>
            </a:schemeClr>
          </a:fillRef>
          <a:effectRef idx="0">
            <a:schemeClr val="accent5">
              <a:tint val="40000"/>
              <a:alpha val="90000"/>
              <a:hueOff val="-681864"/>
              <a:satOff val="-19614"/>
              <a:lumOff val="-194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B. Evangelismo personal y grupal </a:t>
            </a:r>
          </a:p>
        </p:txBody>
      </p:sp>
      <p:sp>
        <p:nvSpPr>
          <p:cNvPr id="17" name="Forma libre 16">
            <a:extLst>
              <a:ext uri="{FF2B5EF4-FFF2-40B4-BE49-F238E27FC236}">
                <a16:creationId xmlns:a16="http://schemas.microsoft.com/office/drawing/2014/main" id="{3A68A5D7-6059-834D-854E-6BC241A15C06}"/>
              </a:ext>
            </a:extLst>
          </p:cNvPr>
          <p:cNvSpPr/>
          <p:nvPr/>
        </p:nvSpPr>
        <p:spPr bwMode="auto">
          <a:xfrm>
            <a:off x="8054681" y="3719241"/>
            <a:ext cx="3421422" cy="841140"/>
          </a:xfrm>
          <a:custGeom>
            <a:avLst/>
            <a:gdLst>
              <a:gd name="connsiteX0" fmla="*/ 0 w 3421297"/>
              <a:gd name="connsiteY0" fmla="*/ 0 h 841102"/>
              <a:gd name="connsiteX1" fmla="*/ 3421297 w 3421297"/>
              <a:gd name="connsiteY1" fmla="*/ 0 h 841102"/>
              <a:gd name="connsiteX2" fmla="*/ 3421297 w 3421297"/>
              <a:gd name="connsiteY2" fmla="*/ 841102 h 841102"/>
              <a:gd name="connsiteX3" fmla="*/ 0 w 3421297"/>
              <a:gd name="connsiteY3" fmla="*/ 841102 h 841102"/>
              <a:gd name="connsiteX4" fmla="*/ 0 w 3421297"/>
              <a:gd name="connsiteY4" fmla="*/ 0 h 841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297" h="841102">
                <a:moveTo>
                  <a:pt x="0" y="0"/>
                </a:moveTo>
                <a:lnTo>
                  <a:pt x="3421297" y="0"/>
                </a:lnTo>
                <a:lnTo>
                  <a:pt x="3421297" y="841102"/>
                </a:lnTo>
                <a:lnTo>
                  <a:pt x="0" y="841102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852330"/>
              <a:satOff val="-24518"/>
              <a:lumOff val="-2428"/>
              <a:alphaOff val="0"/>
            </a:schemeClr>
          </a:fillRef>
          <a:effectRef idx="0">
            <a:schemeClr val="accent5">
              <a:tint val="40000"/>
              <a:alpha val="90000"/>
              <a:hueOff val="-852330"/>
              <a:satOff val="-24518"/>
              <a:lumOff val="-242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25400" rIns="14224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2000" dirty="0"/>
              <a:t>C. Alcance comunitario, social y familiar</a:t>
            </a:r>
          </a:p>
        </p:txBody>
      </p:sp>
    </p:spTree>
    <p:extLst>
      <p:ext uri="{BB962C8B-B14F-4D97-AF65-F5344CB8AC3E}">
        <p14:creationId xmlns:p14="http://schemas.microsoft.com/office/powerpoint/2010/main" val="29298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557</Words>
  <Application>Microsoft Office PowerPoint</Application>
  <PresentationFormat>Panorámica</PresentationFormat>
  <Paragraphs>74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Bahnschrift</vt:lpstr>
      <vt:lpstr>Calibri</vt:lpstr>
      <vt:lpstr>Calibri Light</vt:lpstr>
      <vt:lpstr>Century Gothic</vt:lpstr>
      <vt:lpstr>system-ui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Prieto Sierra</dc:creator>
  <cp:lastModifiedBy>Moises Prieto Sierra</cp:lastModifiedBy>
  <cp:revision>2</cp:revision>
  <dcterms:created xsi:type="dcterms:W3CDTF">2021-01-14T19:38:06Z</dcterms:created>
  <dcterms:modified xsi:type="dcterms:W3CDTF">2021-04-12T19:19:32Z</dcterms:modified>
</cp:coreProperties>
</file>