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handoutMasterIdLst>
    <p:handoutMasterId r:id="rId26"/>
  </p:handoutMasterIdLst>
  <p:sldIdLst>
    <p:sldId id="798" r:id="rId2"/>
    <p:sldId id="621" r:id="rId3"/>
    <p:sldId id="622" r:id="rId4"/>
    <p:sldId id="623" r:id="rId5"/>
    <p:sldId id="624" r:id="rId6"/>
    <p:sldId id="625" r:id="rId7"/>
    <p:sldId id="627" r:id="rId8"/>
    <p:sldId id="628" r:id="rId9"/>
    <p:sldId id="629" r:id="rId10"/>
    <p:sldId id="630" r:id="rId11"/>
    <p:sldId id="631" r:id="rId12"/>
    <p:sldId id="632" r:id="rId13"/>
    <p:sldId id="633" r:id="rId14"/>
    <p:sldId id="634" r:id="rId15"/>
    <p:sldId id="635" r:id="rId16"/>
    <p:sldId id="636" r:id="rId17"/>
    <p:sldId id="637" r:id="rId18"/>
    <p:sldId id="638" r:id="rId19"/>
    <p:sldId id="639" r:id="rId20"/>
    <p:sldId id="640" r:id="rId21"/>
    <p:sldId id="641" r:id="rId22"/>
    <p:sldId id="642" r:id="rId23"/>
    <p:sldId id="643" r:id="rId2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5498"/>
    <a:srgbClr val="126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83818" autoAdjust="0"/>
  </p:normalViewPr>
  <p:slideViewPr>
    <p:cSldViewPr>
      <p:cViewPr varScale="1">
        <p:scale>
          <a:sx n="61" d="100"/>
          <a:sy n="61" d="100"/>
        </p:scale>
        <p:origin x="97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38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D07B1-A090-4E45-92F1-97E2DA4BAB5B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DD26C-5947-419E-89B9-E9916468C5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53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DB849-7B94-4FC1-9FA2-240827F8F0E2}" type="datetimeFigureOut">
              <a:rPr lang="es-CO" smtClean="0"/>
              <a:pPr/>
              <a:t>14/04/2021</a:t>
            </a:fld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2B083-FD64-4784-A257-A97CBD333AF7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B083-FD64-4784-A257-A97CBD333AF7}" type="slidenum">
              <a:rPr lang="es-CO" smtClean="0"/>
              <a:pPr/>
              <a:t>3</a:t>
            </a:fld>
            <a:endParaRPr lang="es-C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B083-FD64-4784-A257-A97CBD333AF7}" type="slidenum">
              <a:rPr lang="es-CO" smtClean="0"/>
              <a:pPr/>
              <a:t>12</a:t>
            </a:fld>
            <a:endParaRPr lang="es-C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B083-FD64-4784-A257-A97CBD333AF7}" type="slidenum">
              <a:rPr lang="es-CO" smtClean="0"/>
              <a:pPr/>
              <a:t>13</a:t>
            </a:fld>
            <a:endParaRPr lang="es-C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B083-FD64-4784-A257-A97CBD333AF7}" type="slidenum">
              <a:rPr lang="es-CO" smtClean="0"/>
              <a:pPr/>
              <a:t>14</a:t>
            </a:fld>
            <a:endParaRPr lang="es-C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B083-FD64-4784-A257-A97CBD333AF7}" type="slidenum">
              <a:rPr lang="es-CO" smtClean="0"/>
              <a:pPr/>
              <a:t>15</a:t>
            </a:fld>
            <a:endParaRPr lang="es-C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B083-FD64-4784-A257-A97CBD333AF7}" type="slidenum">
              <a:rPr lang="es-CO" smtClean="0"/>
              <a:pPr/>
              <a:t>16</a:t>
            </a:fld>
            <a:endParaRPr lang="es-C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B083-FD64-4784-A257-A97CBD333AF7}" type="slidenum">
              <a:rPr lang="es-CO" smtClean="0"/>
              <a:pPr/>
              <a:t>17</a:t>
            </a:fld>
            <a:endParaRPr lang="es-C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B083-FD64-4784-A257-A97CBD333AF7}" type="slidenum">
              <a:rPr lang="es-CO" smtClean="0"/>
              <a:pPr/>
              <a:t>18</a:t>
            </a:fld>
            <a:endParaRPr lang="es-C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B083-FD64-4784-A257-A97CBD333AF7}" type="slidenum">
              <a:rPr lang="es-CO" smtClean="0"/>
              <a:pPr/>
              <a:t>19</a:t>
            </a:fld>
            <a:endParaRPr lang="es-C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B083-FD64-4784-A257-A97CBD333AF7}" type="slidenum">
              <a:rPr lang="es-CO" smtClean="0"/>
              <a:pPr/>
              <a:t>20</a:t>
            </a:fld>
            <a:endParaRPr lang="es-C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B083-FD64-4784-A257-A97CBD333AF7}" type="slidenum">
              <a:rPr lang="es-CO" smtClean="0"/>
              <a:pPr/>
              <a:t>21</a:t>
            </a:fld>
            <a:endParaRPr lang="es-C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B083-FD64-4784-A257-A97CBD333AF7}" type="slidenum">
              <a:rPr lang="es-CO" smtClean="0"/>
              <a:pPr/>
              <a:t>4</a:t>
            </a:fld>
            <a:endParaRPr lang="es-C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B083-FD64-4784-A257-A97CBD333AF7}" type="slidenum">
              <a:rPr lang="es-CO" smtClean="0"/>
              <a:pPr/>
              <a:t>22</a:t>
            </a:fld>
            <a:endParaRPr lang="es-C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B083-FD64-4784-A257-A97CBD333AF7}" type="slidenum">
              <a:rPr lang="es-CO" smtClean="0"/>
              <a:pPr/>
              <a:t>23</a:t>
            </a:fld>
            <a:endParaRPr lang="es-C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B083-FD64-4784-A257-A97CBD333AF7}" type="slidenum">
              <a:rPr lang="es-CO" smtClean="0"/>
              <a:pPr/>
              <a:t>5</a:t>
            </a:fld>
            <a:endParaRPr lang="es-C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B083-FD64-4784-A257-A97CBD333AF7}" type="slidenum">
              <a:rPr lang="es-CO" smtClean="0"/>
              <a:pPr/>
              <a:t>6</a:t>
            </a:fld>
            <a:endParaRPr lang="es-C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B083-FD64-4784-A257-A97CBD333AF7}" type="slidenum">
              <a:rPr lang="es-CO" smtClean="0"/>
              <a:pPr/>
              <a:t>7</a:t>
            </a:fld>
            <a:endParaRPr lang="es-C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B083-FD64-4784-A257-A97CBD333AF7}" type="slidenum">
              <a:rPr lang="es-CO" smtClean="0"/>
              <a:pPr/>
              <a:t>8</a:t>
            </a:fld>
            <a:endParaRPr lang="es-C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B083-FD64-4784-A257-A97CBD333AF7}" type="slidenum">
              <a:rPr lang="es-CO" smtClean="0"/>
              <a:pPr/>
              <a:t>9</a:t>
            </a:fld>
            <a:endParaRPr lang="es-C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B083-FD64-4784-A257-A97CBD333AF7}" type="slidenum">
              <a:rPr lang="es-CO" smtClean="0"/>
              <a:pPr/>
              <a:t>10</a:t>
            </a:fld>
            <a:endParaRPr lang="es-C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B083-FD64-4784-A257-A97CBD333AF7}" type="slidenum">
              <a:rPr lang="es-CO" smtClean="0"/>
              <a:pPr/>
              <a:t>11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0" y="1793494"/>
            <a:ext cx="12192000" cy="143557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0" y="5085923"/>
            <a:ext cx="12192000" cy="11283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2121399"/>
            <a:ext cx="12192000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10938368" y="524465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48816" y="7463378"/>
            <a:ext cx="9966960" cy="303580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10561A49-90F5-4A19-A32D-4FDD3215CDE2}" type="datetimeFigureOut">
              <a:rPr lang="es-CO" smtClean="0"/>
              <a:pPr/>
              <a:t>14/04/2021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r>
              <a:rPr lang="es-CO" smtClean="0"/>
              <a:t>Iglesia Adventista Del Séptimo Día</a:t>
            </a: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949160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CC35637-2755-432D-BAF4-3DE62D9A6D2B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5237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10561A49-90F5-4A19-A32D-4FDD3215CDE2}" type="datetimeFigureOut">
              <a:rPr lang="es-CO" smtClean="0"/>
              <a:pPr/>
              <a:t>14/04/2021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r>
              <a:rPr lang="es-CO" smtClean="0"/>
              <a:t>Iglesia Adventista Del Séptimo Día</a:t>
            </a:r>
          </a:p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5637-2755-432D-BAF4-3DE62D9A6D2B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21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10561A49-90F5-4A19-A32D-4FDD3215CDE2}" type="datetimeFigureOut">
              <a:rPr lang="es-CO" smtClean="0"/>
              <a:pPr/>
              <a:t>14/04/2021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r>
              <a:rPr lang="es-CO" smtClean="0"/>
              <a:t>Iglesia Adventista Del Séptimo Día</a:t>
            </a:r>
          </a:p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5637-2755-432D-BAF4-3DE62D9A6D2B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463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26670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41536" y="6556248"/>
            <a:ext cx="2231136" cy="228600"/>
          </a:xfrm>
          <a:prstGeom prst="rect">
            <a:avLst/>
          </a:prstGeom>
        </p:spPr>
        <p:txBody>
          <a:bodyPr/>
          <a:lstStyle/>
          <a:p>
            <a:fld id="{10561A49-90F5-4A19-A32D-4FDD3215CDE2}" type="datetimeFigureOut">
              <a:rPr lang="es-CO" smtClean="0"/>
              <a:pPr/>
              <a:t>14/04/2021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3744" y="6556248"/>
            <a:ext cx="2231136" cy="228600"/>
          </a:xfrm>
          <a:prstGeom prst="rect">
            <a:avLst/>
          </a:prstGeom>
        </p:spPr>
        <p:txBody>
          <a:bodyPr/>
          <a:lstStyle/>
          <a:p>
            <a:r>
              <a:rPr lang="es-CO" dirty="0" smtClean="0"/>
              <a:t>Iglesia Adventista Del Séptimo Día</a:t>
            </a: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90208" y="6556248"/>
            <a:ext cx="1016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FCC35637-2755-432D-BAF4-3DE62D9A6D2B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2832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10561A49-90F5-4A19-A32D-4FDD3215CDE2}" type="datetimeFigureOut">
              <a:rPr lang="es-CO" smtClean="0"/>
              <a:pPr/>
              <a:t>14/04/2021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r>
              <a:rPr lang="es-CO" smtClean="0"/>
              <a:t>Iglesia Adventista Del Séptimo Día</a:t>
            </a:r>
          </a:p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5637-2755-432D-BAF4-3DE62D9A6D2B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2513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  <a:prstGeom prst="rect">
            <a:avLst/>
          </a:prstGeom>
        </p:spPr>
        <p:txBody>
          <a:bodyPr/>
          <a:lstStyle/>
          <a:p>
            <a:fld id="{10561A49-90F5-4A19-A32D-4FDD3215CDE2}" type="datetimeFigureOut">
              <a:rPr lang="es-CO" smtClean="0"/>
              <a:pPr/>
              <a:t>14/04/2021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  <a:prstGeom prst="rect">
            <a:avLst/>
          </a:prstGeom>
        </p:spPr>
        <p:txBody>
          <a:bodyPr/>
          <a:lstStyle/>
          <a:p>
            <a:r>
              <a:rPr lang="es-CO" smtClean="0"/>
              <a:t>Iglesia Adventista Del Séptimo Día</a:t>
            </a:r>
          </a:p>
          <a:p>
            <a:endParaRPr lang="es-CO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CC35637-2755-432D-BAF4-3DE62D9A6D2B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8582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10561A49-90F5-4A19-A32D-4FDD3215CDE2}" type="datetimeFigureOut">
              <a:rPr lang="es-CO" smtClean="0"/>
              <a:pPr/>
              <a:t>14/04/2021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r>
              <a:rPr lang="es-CO" smtClean="0"/>
              <a:t>Iglesia Adventista Del Séptimo Día</a:t>
            </a:r>
          </a:p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5637-2755-432D-BAF4-3DE62D9A6D2B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1033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10561A49-90F5-4A19-A32D-4FDD3215CDE2}" type="datetimeFigureOut">
              <a:rPr lang="es-CO" smtClean="0"/>
              <a:pPr/>
              <a:t>14/04/2021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r>
              <a:rPr lang="es-CO" smtClean="0"/>
              <a:t>Iglesia Adventista Del Séptimo Día</a:t>
            </a:r>
          </a:p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5637-2755-432D-BAF4-3DE62D9A6D2B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5752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98058" y="3212976"/>
            <a:ext cx="10058400" cy="1609344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10561A49-90F5-4A19-A32D-4FDD3215CDE2}" type="datetimeFigureOut">
              <a:rPr lang="es-CO" smtClean="0"/>
              <a:pPr/>
              <a:t>14/04/2021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r>
              <a:rPr lang="es-CO" smtClean="0"/>
              <a:t>Iglesia Adventista Del Séptimo Día</a:t>
            </a:r>
          </a:p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5637-2755-432D-BAF4-3DE62D9A6D2B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90728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10561A49-90F5-4A19-A32D-4FDD3215CDE2}" type="datetimeFigureOut">
              <a:rPr lang="es-CO" smtClean="0"/>
              <a:pPr/>
              <a:t>14/04/2021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r>
              <a:rPr lang="es-CO" smtClean="0"/>
              <a:t>Iglesia Adventista Del Séptimo Día</a:t>
            </a:r>
          </a:p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5637-2755-432D-BAF4-3DE62D9A6D2B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1905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10561A49-90F5-4A19-A32D-4FDD3215CDE2}" type="datetimeFigureOut">
              <a:rPr lang="es-CO" smtClean="0"/>
              <a:pPr/>
              <a:t>14/04/2021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r>
              <a:rPr lang="es-CO" smtClean="0"/>
              <a:t>Iglesia Adventista Del Séptimo Día</a:t>
            </a:r>
          </a:p>
          <a:p>
            <a:endParaRPr lang="es-CO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5637-2755-432D-BAF4-3DE62D9A6D2B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4455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10561A49-90F5-4A19-A32D-4FDD3215CDE2}" type="datetimeFigureOut">
              <a:rPr lang="es-CO" smtClean="0"/>
              <a:pPr/>
              <a:t>14/04/2021</a:t>
            </a:fld>
            <a:endParaRPr lang="es-CO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5637-2755-432D-BAF4-3DE62D9A6D2B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2679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CC35637-2755-432D-BAF4-3DE62D9A6D2B}" type="slidenum">
              <a:rPr lang="es-CO" smtClean="0"/>
              <a:pPr/>
              <a:t>‹Nº›</a:t>
            </a:fld>
            <a:endParaRPr lang="es-CO" dirty="0"/>
          </a:p>
        </p:txBody>
      </p:sp>
      <p:grpSp>
        <p:nvGrpSpPr>
          <p:cNvPr id="10" name="Group 11"/>
          <p:cNvGrpSpPr/>
          <p:nvPr userDrawn="1"/>
        </p:nvGrpSpPr>
        <p:grpSpPr>
          <a:xfrm>
            <a:off x="0" y="0"/>
            <a:ext cx="2438400" cy="6858000"/>
            <a:chOff x="0" y="0"/>
            <a:chExt cx="1828800" cy="6858000"/>
          </a:xfrm>
        </p:grpSpPr>
        <p:sp>
          <p:nvSpPr>
            <p:cNvPr id="12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3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4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6359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0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0" y="-13447"/>
            <a:ext cx="12168189" cy="6871448"/>
          </a:xfrm>
          <a:prstGeom prst="rect">
            <a:avLst/>
          </a:prstGeom>
        </p:spPr>
      </p:pic>
      <p:sp>
        <p:nvSpPr>
          <p:cNvPr id="8" name="3 Título"/>
          <p:cNvSpPr txBox="1">
            <a:spLocks/>
          </p:cNvSpPr>
          <p:nvPr/>
        </p:nvSpPr>
        <p:spPr>
          <a:xfrm>
            <a:off x="4727848" y="2996952"/>
            <a:ext cx="5328592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4800" dirty="0" smtClean="0">
                <a:solidFill>
                  <a:srgbClr val="085498"/>
                </a:solidFill>
              </a:rPr>
              <a:t>LOS UJIERES Y EL MINISTERIO DE LA CONFRATERNIDAD en la </a:t>
            </a:r>
          </a:p>
          <a:p>
            <a:pPr algn="ctr"/>
            <a:r>
              <a:rPr lang="es-CO" sz="4800" dirty="0" smtClean="0">
                <a:solidFill>
                  <a:srgbClr val="085498"/>
                </a:solidFill>
              </a:rPr>
              <a:t>Escuela Sabática</a:t>
            </a:r>
            <a:endParaRPr lang="es-CO" sz="4800" dirty="0">
              <a:solidFill>
                <a:srgbClr val="085498"/>
              </a:solidFill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1704" y="228600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El arte de recibir a la gente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43472" y="2564904"/>
            <a:ext cx="9937104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 smtClean="0"/>
              <a:t>La hospitalidad en la iglesia es un arte que se aprende mediante la observación, el estudio y la práctica. Se trata de un servicio a Dios, que contribuye a su adoración y a la extensión de su reino. Quienes participan en esta obra, ayudan a preparar el espíritu de los que llegan, para el estudio de la Palabra de Dios y para que mantengan la reverencia y el orden en armonía con el deseo divino (1 </a:t>
            </a:r>
            <a:r>
              <a:rPr lang="es-ES_tradnl" dirty="0" err="1" smtClean="0"/>
              <a:t>Cor.</a:t>
            </a:r>
            <a:r>
              <a:rPr lang="es-ES_tradnl" dirty="0" smtClean="0"/>
              <a:t> 14: 40).</a:t>
            </a:r>
            <a:endParaRPr lang="es-CO" dirty="0" smtClean="0"/>
          </a:p>
          <a:p>
            <a:pPr marL="0" indent="0">
              <a:buNone/>
            </a:pPr>
            <a:endParaRPr lang="es-C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1704" y="228600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Una Escuela Sabática amiga de la comunidad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31504" y="2564904"/>
            <a:ext cx="9577064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 smtClean="0"/>
              <a:t>Las visitas e invitados deben ser saludados con una sonrisa amigable; Pueden hacerse arreglos previos para presentarle </a:t>
            </a:r>
            <a:r>
              <a:rPr lang="es-ES_tradnl" dirty="0"/>
              <a:t>a</a:t>
            </a:r>
            <a:r>
              <a:rPr lang="es-ES_tradnl" dirty="0" smtClean="0"/>
              <a:t>l amigo o invitado, a uno de los integrantes del equipo de bienvenida de manera que sea su anfitrión y así establecer una conversación amigable que le permita  conocerlo.</a:t>
            </a:r>
            <a:endParaRPr lang="es-C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1704" y="228600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Una Escuela Sabática amiga de la comunidad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71464" y="2564904"/>
            <a:ext cx="9721080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 smtClean="0"/>
              <a:t>Tenga siempre en cuenta que una persona que visita la iglesia por primera vez podría no sentirse cómoda debido a que llama la atención mientras se dirige a su asiento.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1704" y="228600"/>
            <a:ext cx="6984776" cy="1143000"/>
          </a:xfrm>
        </p:spPr>
        <p:txBody>
          <a:bodyPr>
            <a:normAutofit/>
          </a:bodyPr>
          <a:lstStyle/>
          <a:p>
            <a:r>
              <a:rPr lang="es-CO" dirty="0" smtClean="0"/>
              <a:t>El libro de visitas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15480" y="2564904"/>
            <a:ext cx="10009112" cy="35283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dirty="0" smtClean="0"/>
              <a:t>El libro de visitas es algo muy importante, especialmente en algunas congregaciones. Un miembro del equipo de bienvenida debe encargarse de guardarlo en el lugar apropiado al concluir el servicio.</a:t>
            </a:r>
          </a:p>
          <a:p>
            <a:pPr marL="0" indent="0">
              <a:buNone/>
            </a:pPr>
            <a:r>
              <a:rPr lang="es-ES_tradnl" dirty="0" smtClean="0"/>
              <a:t>Los nombres y las direcciones que se anotan en el libro de visitas les facilitan a los dirigentes de la iglesia y al pastor, la tarea de visitar o ponerse en contacto con los visitantes, quienes podrían convertirse en miembros de la Escuela Sabática y de la iglesia. </a:t>
            </a:r>
            <a:endParaRPr lang="es-C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1704" y="228600"/>
            <a:ext cx="6984776" cy="1143000"/>
          </a:xfrm>
        </p:spPr>
        <p:txBody>
          <a:bodyPr>
            <a:normAutofit/>
          </a:bodyPr>
          <a:lstStyle/>
          <a:p>
            <a:r>
              <a:rPr lang="es-CO" dirty="0" smtClean="0"/>
              <a:t>Los niños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15480" y="2204864"/>
            <a:ext cx="9721080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 smtClean="0"/>
              <a:t>Si los adultos están acompañados por niños o jóvenes, estos también deben ser recibidos cordialmente. Uno de los ujieres debe ofrecerse para acompañarlos a sus respectivas clases. </a:t>
            </a:r>
          </a:p>
          <a:p>
            <a:pPr marL="0" indent="0">
              <a:buNone/>
            </a:pPr>
            <a:r>
              <a:rPr lang="es-ES_tradnl" dirty="0" smtClean="0"/>
              <a:t>El mismo trato que se les ofrece a los adultos debe ser dado a los niños y a los jóvenes. Cada división debería tener a una persona encargada de recibir y dar la bienvenida a los niños visitantes.</a:t>
            </a:r>
            <a:endParaRPr lang="es-C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1704" y="228600"/>
            <a:ext cx="6984776" cy="1143000"/>
          </a:xfrm>
        </p:spPr>
        <p:txBody>
          <a:bodyPr>
            <a:normAutofit/>
          </a:bodyPr>
          <a:lstStyle/>
          <a:p>
            <a:r>
              <a:rPr lang="es-CO" dirty="0" smtClean="0"/>
              <a:t>El programa impreso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87488" y="2564904"/>
            <a:ext cx="9649072" cy="35283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dirty="0" smtClean="0"/>
              <a:t>En la mayor parte de las iglesias se prepara una hoja impresa que incluye el programa de la Escuela Sabática y el del Culto de Adoración. Debería imprimirse un número suficiente de manera que tanto los miembros como los amigos visitantes reciban una. </a:t>
            </a:r>
          </a:p>
          <a:p>
            <a:pPr marL="0" indent="0">
              <a:buNone/>
            </a:pPr>
            <a:r>
              <a:rPr lang="es-ES_tradnl" dirty="0" smtClean="0"/>
              <a:t>Los encar­gados de dar la bienvenida acostumbran entregar un programa im­preso a la entrada. Los ujieres podrían también tener consigo un número adicional de boletines, para entregar a quienes lo soliciten.</a:t>
            </a:r>
            <a:endParaRPr lang="es-C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1704" y="228600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Algunas recomendaciones  a los ujieres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1424" y="2564904"/>
            <a:ext cx="10513168" cy="3816424"/>
          </a:xfrm>
        </p:spPr>
        <p:txBody>
          <a:bodyPr>
            <a:normAutofit/>
          </a:bodyPr>
          <a:lstStyle/>
          <a:p>
            <a:pPr lvl="0"/>
            <a:r>
              <a:rPr lang="es-CO" dirty="0" smtClean="0"/>
              <a:t>Usar la vestimenta apropiada.</a:t>
            </a:r>
          </a:p>
          <a:p>
            <a:pPr lvl="0"/>
            <a:r>
              <a:rPr lang="es-CO" dirty="0" smtClean="0"/>
              <a:t>Mostrarse sonriente al recibir a los asistentes, en el nombre de Jesús. Abordar a los amigos rápidamente, evitando que alguien entre y no sepa a qué lugar dirigirse.</a:t>
            </a:r>
          </a:p>
          <a:p>
            <a:pPr lvl="0"/>
            <a:r>
              <a:rPr lang="es-CO" dirty="0" smtClean="0"/>
              <a:t>Asumir sus responsabilidades seriamente, como un fiel siervo del Señor.</a:t>
            </a:r>
            <a:endParaRPr lang="es-CO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1704" y="228600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Algunas recomendaciones  a los ujieres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71464" y="2564904"/>
            <a:ext cx="10009112" cy="3816424"/>
          </a:xfrm>
        </p:spPr>
        <p:txBody>
          <a:bodyPr>
            <a:normAutofit/>
          </a:bodyPr>
          <a:lstStyle/>
          <a:p>
            <a:r>
              <a:rPr lang="es-CO" dirty="0" smtClean="0"/>
              <a:t>Comportarse en forma adecuada con el fin de que los miembros y las visitas se sientan cómodos.</a:t>
            </a:r>
          </a:p>
          <a:p>
            <a:pPr lvl="0"/>
            <a:r>
              <a:rPr lang="es-CO" dirty="0" smtClean="0"/>
              <a:t>Mostrar un interés genuino en las visitas, sin interrogarlos o inmiscuirse en sus vidas.</a:t>
            </a:r>
          </a:p>
          <a:p>
            <a:endParaRPr lang="es-C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1704" y="228600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Los ujieres y otros dirigentes no deben: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43472" y="2564904"/>
            <a:ext cx="9937104" cy="3816424"/>
          </a:xfrm>
        </p:spPr>
        <p:txBody>
          <a:bodyPr>
            <a:normAutofit/>
          </a:bodyPr>
          <a:lstStyle/>
          <a:p>
            <a:pPr lvl="0"/>
            <a:r>
              <a:rPr lang="es-CO" dirty="0" smtClean="0"/>
              <a:t>Asediar a los visitantes al prestarles una atención exagerada.</a:t>
            </a:r>
          </a:p>
          <a:p>
            <a:pPr lvl="0"/>
            <a:r>
              <a:rPr lang="es-CO" dirty="0" smtClean="0"/>
              <a:t>Preguntar a alguien por qué no ha estado asistiendo a la Escuela Sabática.</a:t>
            </a:r>
          </a:p>
          <a:p>
            <a:pPr lvl="0"/>
            <a:r>
              <a:rPr lang="es-CO" dirty="0" smtClean="0"/>
              <a:t>Sorprenderse ante la llegada a la Escuela Sabática de personas de dudosa reputación (con excepción de aquellas que por ley lo tengan prohibido, como los depredadores sexuales).</a:t>
            </a:r>
          </a:p>
          <a:p>
            <a:endParaRPr lang="es-C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1704" y="228600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Los ujieres y otros dirigentes no deben: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43472" y="2564904"/>
            <a:ext cx="9937104" cy="3816424"/>
          </a:xfrm>
        </p:spPr>
        <p:txBody>
          <a:bodyPr>
            <a:normAutofit/>
          </a:bodyPr>
          <a:lstStyle/>
          <a:p>
            <a:pPr lvl="0"/>
            <a:r>
              <a:rPr lang="es-CO" dirty="0" smtClean="0"/>
              <a:t>Ausentarse de su puesto sin notificarle al director, de manera que se asigne un sustituto en su lugar.</a:t>
            </a:r>
          </a:p>
          <a:p>
            <a:pPr lvl="0"/>
            <a:r>
              <a:rPr lang="es-CO" dirty="0" smtClean="0"/>
              <a:t>Entablar conversaciones innecesarias que lo hagan descuidar su función.</a:t>
            </a:r>
          </a:p>
          <a:p>
            <a:pPr lvl="0"/>
            <a:r>
              <a:rPr lang="es-CO" dirty="0" smtClean="0"/>
              <a:t>Ignorar a los niños que llegan junto a los visitantes.</a:t>
            </a:r>
          </a:p>
          <a:p>
            <a:pPr lvl="0"/>
            <a:r>
              <a:rPr lang="es-CO" dirty="0" smtClean="0"/>
              <a:t>Esperar que sean otros los que reciban a las personas. Deben ser quienes tomen la iniciativa.</a:t>
            </a:r>
          </a:p>
          <a:p>
            <a:endParaRPr lang="es-C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540000" y="2667000"/>
            <a:ext cx="9532664" cy="1143000"/>
          </a:xfrm>
        </p:spPr>
        <p:txBody>
          <a:bodyPr/>
          <a:lstStyle/>
          <a:p>
            <a:r>
              <a:rPr lang="es-CO" sz="3600" dirty="0" smtClean="0"/>
              <a:t>Los ujieres y el </a:t>
            </a:r>
            <a:r>
              <a:rPr lang="es-CO" sz="3600" dirty="0" smtClean="0"/>
              <a:t>ministerio de la </a:t>
            </a:r>
            <a:r>
              <a:rPr lang="es-CO" sz="3600" dirty="0" smtClean="0"/>
              <a:t>confraternidad </a:t>
            </a:r>
            <a:r>
              <a:rPr lang="es-CO" sz="3600" dirty="0" smtClean="0"/>
              <a:t>en la Escuela Sabática</a:t>
            </a:r>
            <a:endParaRPr lang="es-CO" sz="3600" dirty="0"/>
          </a:p>
        </p:txBody>
      </p:sp>
      <p:sp>
        <p:nvSpPr>
          <p:cNvPr id="3" name="Rectángulo 2"/>
          <p:cNvSpPr/>
          <p:nvPr/>
        </p:nvSpPr>
        <p:spPr>
          <a:xfrm>
            <a:off x="-21654" y="0"/>
            <a:ext cx="254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upo 4"/>
          <p:cNvGrpSpPr/>
          <p:nvPr/>
        </p:nvGrpSpPr>
        <p:grpSpPr>
          <a:xfrm>
            <a:off x="225884" y="2424550"/>
            <a:ext cx="2088232" cy="2008899"/>
            <a:chOff x="544680" y="233110"/>
            <a:chExt cx="1381078" cy="1347628"/>
          </a:xfrm>
        </p:grpSpPr>
        <p:sp>
          <p:nvSpPr>
            <p:cNvPr id="6" name="Elipse 5"/>
            <p:cNvSpPr/>
            <p:nvPr/>
          </p:nvSpPr>
          <p:spPr>
            <a:xfrm>
              <a:off x="622909" y="260648"/>
              <a:ext cx="1224620" cy="12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16" b="4158"/>
            <a:stretch/>
          </p:blipFill>
          <p:spPr>
            <a:xfrm>
              <a:off x="544680" y="233110"/>
              <a:ext cx="1381078" cy="134762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1704" y="228600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Cosas que el ujier debe recordar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27448" y="2564904"/>
            <a:ext cx="10441160" cy="3816424"/>
          </a:xfrm>
        </p:spPr>
        <p:txBody>
          <a:bodyPr>
            <a:normAutofit/>
          </a:bodyPr>
          <a:lstStyle/>
          <a:p>
            <a:pPr lvl="0"/>
            <a:r>
              <a:rPr lang="es-CO" dirty="0" smtClean="0"/>
              <a:t>Llegar temprano. Para que su trabajo sea exitoso, debe ser de los primeros en llegar a la Escuela Sabática.</a:t>
            </a:r>
          </a:p>
          <a:p>
            <a:pPr lvl="0"/>
            <a:r>
              <a:rPr lang="es-CO" dirty="0" smtClean="0"/>
              <a:t>Ser agradable y mostrarse alegre. «Un verdadero cristiano confiesa constantemente a su Salvador. Está siempre gozoso, listo para dirigir palabras de esperanza y de consuelo a los que sufren»</a:t>
            </a:r>
            <a:r>
              <a:rPr lang="es-CO" i="1" dirty="0" smtClean="0"/>
              <a:t> (Testimonios para la iglesia,</a:t>
            </a:r>
            <a:r>
              <a:rPr lang="es-CO" dirty="0" smtClean="0"/>
              <a:t> t. 7, p. 71).</a:t>
            </a:r>
          </a:p>
          <a:p>
            <a:endParaRPr lang="es-C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1704" y="228600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Cosas que el ujier debe recordar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87488" y="2564904"/>
            <a:ext cx="9865096" cy="3816424"/>
          </a:xfrm>
        </p:spPr>
        <p:txBody>
          <a:bodyPr>
            <a:normAutofit/>
          </a:bodyPr>
          <a:lstStyle/>
          <a:p>
            <a:r>
              <a:rPr lang="es-CO" dirty="0" smtClean="0"/>
              <a:t>Ser gentil. «Un cristiano bondadoso y cortés es el argumento más poderoso que se pueda presentar en favor del cristianismo» </a:t>
            </a:r>
            <a:r>
              <a:rPr lang="es-CO" i="1" dirty="0" smtClean="0"/>
              <a:t>(Obreros evangélicos,</a:t>
            </a:r>
            <a:r>
              <a:rPr lang="es-CO" dirty="0" smtClean="0"/>
              <a:t> p. 128). </a:t>
            </a:r>
          </a:p>
          <a:p>
            <a:pPr lvl="0"/>
            <a:r>
              <a:rPr lang="es-CO" dirty="0" smtClean="0"/>
              <a:t>Ser un ejemplo. «No hay nada que el Salvador desee tanto como tener agentes que quieran representar al mundo su Espíritu y su carácter» (Los</a:t>
            </a:r>
            <a:r>
              <a:rPr lang="es-CO" i="1" dirty="0" smtClean="0"/>
              <a:t> hechos de</a:t>
            </a:r>
            <a:r>
              <a:rPr lang="es-CO" dirty="0" smtClean="0"/>
              <a:t> los</a:t>
            </a:r>
            <a:r>
              <a:rPr lang="es-CO" i="1" dirty="0" smtClean="0"/>
              <a:t> apóstoles,</a:t>
            </a:r>
            <a:r>
              <a:rPr lang="es-CO" dirty="0" smtClean="0"/>
              <a:t> cap. 58, p. 445).</a:t>
            </a:r>
          </a:p>
          <a:p>
            <a:endParaRPr lang="es-C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1704" y="228600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Cosas que el ujier debe recordar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43472" y="2564904"/>
            <a:ext cx="10081120" cy="3816424"/>
          </a:xfrm>
        </p:spPr>
        <p:txBody>
          <a:bodyPr>
            <a:normAutofit/>
          </a:bodyPr>
          <a:lstStyle/>
          <a:p>
            <a:pPr lvl="0"/>
            <a:r>
              <a:rPr lang="es-CO" dirty="0" smtClean="0"/>
              <a:t>Ser reverente. Una conducta alegre y reverente ejerce una poderosa influencia. La verdadera reverencia no es fría y aburrida. Nosotros podemos influir más en los demás por lo que somos y hacemos que por lo que decimos. Los seguidores de Cristo «deben precaverse hoy contra la tendencia a perder el espíritu de reverencia y temor piadoso» (</a:t>
            </a:r>
            <a:r>
              <a:rPr lang="es-CO" i="1" dirty="0" smtClean="0"/>
              <a:t>Profetas y reyes,</a:t>
            </a:r>
            <a:r>
              <a:rPr lang="es-CO" dirty="0" smtClean="0"/>
              <a:t> cap. 2. p. 30).</a:t>
            </a:r>
          </a:p>
          <a:p>
            <a:endParaRPr lang="es-C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1704" y="228600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Cosas que el ujier debe recordar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59496" y="2204864"/>
            <a:ext cx="9793088" cy="3816424"/>
          </a:xfrm>
        </p:spPr>
        <p:txBody>
          <a:bodyPr>
            <a:normAutofit lnSpcReduction="10000"/>
          </a:bodyPr>
          <a:lstStyle/>
          <a:p>
            <a:pPr lvl="0"/>
            <a:r>
              <a:rPr lang="es-CO" dirty="0" smtClean="0"/>
              <a:t>Mantenerse alerta. Su labor presentará diversas oportunidades para servir. Debe estar atento a ellas. «Hemos de cultivar el tacto y el discernimiento, y ser prontos para ver las oportunidades de hacer el bien y para aprovecharlas y utilizarlas cuanto se pueda» </a:t>
            </a:r>
            <a:r>
              <a:rPr lang="es-CO" i="1" dirty="0" smtClean="0"/>
              <a:t>(Consejos sobre la obra de la Escuela Sabática,</a:t>
            </a:r>
            <a:r>
              <a:rPr lang="es-CO" dirty="0" smtClean="0"/>
              <a:t> sección VI, p. 145).</a:t>
            </a:r>
          </a:p>
          <a:p>
            <a:pPr lvl="0"/>
            <a:r>
              <a:rPr lang="es-CO" dirty="0" smtClean="0"/>
              <a:t>Ser diligente. «Todo lo que te venga a mano para hacer, hazlo según tus fuerzas» (</a:t>
            </a:r>
            <a:r>
              <a:rPr lang="es-CO" dirty="0" err="1" smtClean="0"/>
              <a:t>Ecl</a:t>
            </a:r>
            <a:r>
              <a:rPr lang="es-CO" dirty="0" smtClean="0"/>
              <a:t>. 9: 10). «Hacedlo todo para la gloria de Dios» (1 </a:t>
            </a:r>
            <a:r>
              <a:rPr lang="es-CO" dirty="0" err="1" smtClean="0"/>
              <a:t>Cor.</a:t>
            </a:r>
            <a:r>
              <a:rPr lang="es-CO" dirty="0" smtClean="0"/>
              <a:t> 10: 31).</a:t>
            </a:r>
          </a:p>
          <a:p>
            <a:endParaRPr lang="es-C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1704" y="228600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La bienvenida en la Escuela Sabática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1424" y="2780928"/>
            <a:ext cx="10513168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/>
              <a:t>«Nos gusta mucho su Escuela Sabática. La gente es muy amigable y hace sentir bien a los que llegan. A los amigos se los acoge de una manera agradable, natural y cortés. Me gustaría formar parte de ella».</a:t>
            </a:r>
            <a:endParaRPr lang="es-CO" i="1" dirty="0" smtClean="0"/>
          </a:p>
          <a:p>
            <a:pPr marL="0" indent="0">
              <a:buNone/>
            </a:pPr>
            <a:endParaRPr lang="es-C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1704" y="228600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La bienvenida en la Escuela Sabática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99456" y="2492896"/>
            <a:ext cx="9721080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i="1" dirty="0" smtClean="0"/>
              <a:t>¿Es</a:t>
            </a:r>
            <a:r>
              <a:rPr lang="es-ES_tradnl" dirty="0" smtClean="0"/>
              <a:t> esto lo que dicen los amigos de su Escuela Sabática? </a:t>
            </a:r>
          </a:p>
          <a:p>
            <a:pPr marL="0" indent="0">
              <a:buNone/>
            </a:pPr>
            <a:r>
              <a:rPr lang="es-ES_tradnl" dirty="0" smtClean="0"/>
              <a:t>Si es así, entonces usted cuenta con uno de los factores más importantes para el crecimiento. A través del mismo podrá atraer miembros y ganar almas. Este es el plan de Dios. El desea que todas las Escuelas Sabáticas sean instrumentos para la ganancia de almas y un medio para la evangelización.</a:t>
            </a:r>
            <a:endParaRPr lang="es-C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1704" y="228600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La bienvenida en la Escuela Sabática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19536" y="1700808"/>
            <a:ext cx="9649072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 smtClean="0"/>
              <a:t>«La Escuela Sabática debería ser uno de los instrumentos más grandiosos y más eficaces para traer almas a Cristo.»</a:t>
            </a:r>
            <a:endParaRPr lang="es-ES_tradnl" i="1" dirty="0" smtClean="0"/>
          </a:p>
          <a:p>
            <a:pPr marL="0" indent="0">
              <a:buNone/>
            </a:pPr>
            <a:r>
              <a:rPr lang="es-ES_tradnl" i="1" dirty="0" smtClean="0"/>
              <a:t>Consejos sobre la obra de la Escuela Sabática,</a:t>
            </a:r>
            <a:r>
              <a:rPr lang="es-ES_tradnl" dirty="0" smtClean="0"/>
              <a:t> sección I, p. 16.</a:t>
            </a:r>
          </a:p>
          <a:p>
            <a:pPr marL="0" indent="0">
              <a:buNone/>
            </a:pPr>
            <a:r>
              <a:rPr lang="es-ES_tradnl" dirty="0" smtClean="0"/>
              <a:t>El plan de Dios es que «la influencia creciente que emana de la obra de la Escuela Sabática debería mejorar y hacer crecer a la iglesia. »</a:t>
            </a:r>
          </a:p>
          <a:p>
            <a:pPr marL="0" indent="0">
              <a:buNone/>
            </a:pPr>
            <a:r>
              <a:rPr lang="es-ES_tradnl" i="1" dirty="0" smtClean="0"/>
              <a:t>Ibíd.</a:t>
            </a:r>
            <a:endParaRPr lang="es-C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1704" y="228600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La bienvenida en la Escuela Sabática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43472" y="2564904"/>
            <a:ext cx="10225136" cy="32403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O" dirty="0" smtClean="0"/>
              <a:t>Esto presupone que la cordialidad y la calidez de la bienvenida que se ofrezcan en la entrada de la iglesia continuarán en el interior del templo y se manifestarán durante todo el servicio de la Escuela Sabática. </a:t>
            </a:r>
          </a:p>
          <a:p>
            <a:pPr marL="0" indent="0">
              <a:buNone/>
            </a:pPr>
            <a:r>
              <a:rPr lang="es-CO" dirty="0" smtClean="0"/>
              <a:t>Esto implica incluir un programa bien organizado por parte del director general, del secretario y del director de música. Implica tener lecciones bien preparadas por parte de los maestros, y un repaso de la lección que sea interesante y ameno.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1704" y="228600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¿Cómo tratamos a LOS AMIGOS?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99456" y="2348880"/>
            <a:ext cx="10585176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/>
              <a:t>Todos los sábados deberían ser días dedicados a los amigos en la Escuela Sabática. Recordemos que hay un invitado muy especial que siempre está presente: Jesús, el más importante de todos los visitantes. El prometió: «Donde están dos o tres congregados en mi nombre, allí estoy yo en medio de ellos» (</a:t>
            </a:r>
            <a:r>
              <a:rPr lang="es-CO" dirty="0" err="1" smtClean="0"/>
              <a:t>Mat.</a:t>
            </a:r>
            <a:r>
              <a:rPr lang="es-CO" dirty="0" smtClean="0"/>
              <a:t> 18: 20).</a:t>
            </a:r>
          </a:p>
          <a:p>
            <a:pPr marL="0" indent="0">
              <a:buNone/>
            </a:pPr>
            <a:r>
              <a:rPr lang="es-CO" dirty="0" smtClean="0"/>
              <a:t>La Biblia nos dice: «No os olvidéis de la hospitalidad, porque por ella algunos, sin saberlo, hospedaron ángeles» (</a:t>
            </a:r>
            <a:r>
              <a:rPr lang="es-CO" dirty="0" err="1" smtClean="0"/>
              <a:t>Heb.</a:t>
            </a:r>
            <a:r>
              <a:rPr lang="es-CO" dirty="0" smtClean="0"/>
              <a:t> 13: 2).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1704" y="228600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La selección e instrucción de los recepcionistas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99456" y="2564904"/>
            <a:ext cx="9865096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/>
              <a:t>El equipo de recepcionistas de la Escuela Sabática por medio de s</a:t>
            </a:r>
            <a:r>
              <a:rPr lang="es-ES_tradnl" dirty="0" smtClean="0"/>
              <a:t>u trabajo, actitud, personalidad y conducta contribuyen en gran medida a crear la imagen de la Escuela Sabática. </a:t>
            </a:r>
          </a:p>
          <a:p>
            <a:pPr marL="0" indent="0">
              <a:buNone/>
            </a:pPr>
            <a:r>
              <a:rPr lang="es-ES_tradnl" dirty="0" smtClean="0"/>
              <a:t>Debe seleccionarse a personas con tacto, buenos modales y un sentido claro de la labor sagrada que realizan.</a:t>
            </a:r>
            <a:endParaRPr lang="es-CO" dirty="0" smtClean="0"/>
          </a:p>
          <a:p>
            <a:pPr marL="0" indent="0">
              <a:buNone/>
            </a:pPr>
            <a:endParaRPr lang="es-C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1704" y="228600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La selección e instrucción de los recepcionistas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27448" y="2564904"/>
            <a:ext cx="10369152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/>
              <a:t>El adiestramiento debe ser planificado de manera que todos los miembros puedan asistir. El propósito es que se familiaricen con los procedimientos y se aclaren las dudas que pudieran tener. </a:t>
            </a:r>
          </a:p>
          <a:p>
            <a:pPr marL="0" indent="0">
              <a:buNone/>
            </a:pPr>
            <a:r>
              <a:rPr lang="es-CO" dirty="0" smtClean="0"/>
              <a:t>Es una noble labor recibir a las personas, darles la bienvenida, invitarlas cordialmente a dar sus nombres y direcciones y guiarlas para que se sienten en un lugar apropiado.</a:t>
            </a:r>
          </a:p>
          <a:p>
            <a:pPr marL="0" indent="0">
              <a:buNone/>
            </a:pPr>
            <a:endParaRPr lang="es-C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Naranja amarill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ipo de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4743</TotalTime>
  <Words>1571</Words>
  <Application>Microsoft Office PowerPoint</Application>
  <PresentationFormat>Panorámica</PresentationFormat>
  <Paragraphs>88</Paragraphs>
  <Slides>23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Calibri</vt:lpstr>
      <vt:lpstr>Rockwell</vt:lpstr>
      <vt:lpstr>Rockwell Condensed</vt:lpstr>
      <vt:lpstr>Wingdings</vt:lpstr>
      <vt:lpstr>Tipo de madera</vt:lpstr>
      <vt:lpstr>Presentación de PowerPoint</vt:lpstr>
      <vt:lpstr>Los ujieres y el ministerio de la confraternidad en la Escuela Sabática</vt:lpstr>
      <vt:lpstr>La bienvenida en la Escuela Sabática</vt:lpstr>
      <vt:lpstr>La bienvenida en la Escuela Sabática</vt:lpstr>
      <vt:lpstr>La bienvenida en la Escuela Sabática</vt:lpstr>
      <vt:lpstr>La bienvenida en la Escuela Sabática</vt:lpstr>
      <vt:lpstr>¿Cómo tratamos a LOS AMIGOS?</vt:lpstr>
      <vt:lpstr>La selección e instrucción de los recepcionistas</vt:lpstr>
      <vt:lpstr>La selección e instrucción de los recepcionistas</vt:lpstr>
      <vt:lpstr>El arte de recibir a la gente</vt:lpstr>
      <vt:lpstr>Una Escuela Sabática amiga de la comunidad</vt:lpstr>
      <vt:lpstr>Una Escuela Sabática amiga de la comunidad</vt:lpstr>
      <vt:lpstr>El libro de visitas</vt:lpstr>
      <vt:lpstr>Los niños</vt:lpstr>
      <vt:lpstr>El programa impreso</vt:lpstr>
      <vt:lpstr>Algunas recomendaciones  a los ujieres</vt:lpstr>
      <vt:lpstr>Algunas recomendaciones  a los ujieres</vt:lpstr>
      <vt:lpstr>Los ujieres y otros dirigentes no deben:</vt:lpstr>
      <vt:lpstr>Los ujieres y otros dirigentes no deben:</vt:lpstr>
      <vt:lpstr>Cosas que el ujier debe recordar</vt:lpstr>
      <vt:lpstr>Cosas que el ujier debe recordar</vt:lpstr>
      <vt:lpstr>Cosas que el ujier debe recordar</vt:lpstr>
      <vt:lpstr>Cosas que el ujier debe recordar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Jeisson</dc:creator>
  <cp:lastModifiedBy>Moises Prieto Sierra</cp:lastModifiedBy>
  <cp:revision>911</cp:revision>
  <dcterms:created xsi:type="dcterms:W3CDTF">2011-12-04T13:15:14Z</dcterms:created>
  <dcterms:modified xsi:type="dcterms:W3CDTF">2021-04-14T16:49:20Z</dcterms:modified>
</cp:coreProperties>
</file>