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803" r:id="rId2"/>
    <p:sldId id="769" r:id="rId3"/>
    <p:sldId id="770" r:id="rId4"/>
    <p:sldId id="771" r:id="rId5"/>
    <p:sldId id="772" r:id="rId6"/>
    <p:sldId id="773" r:id="rId7"/>
    <p:sldId id="774" r:id="rId8"/>
    <p:sldId id="775" r:id="rId9"/>
    <p:sldId id="776" r:id="rId10"/>
    <p:sldId id="777" r:id="rId11"/>
    <p:sldId id="778" r:id="rId12"/>
    <p:sldId id="779" r:id="rId13"/>
    <p:sldId id="780" r:id="rId14"/>
    <p:sldId id="781" r:id="rId15"/>
    <p:sldId id="782" r:id="rId16"/>
    <p:sldId id="783" r:id="rId17"/>
    <p:sldId id="784" r:id="rId18"/>
    <p:sldId id="785" r:id="rId19"/>
    <p:sldId id="786" r:id="rId20"/>
    <p:sldId id="787" r:id="rId21"/>
    <p:sldId id="788" r:id="rId22"/>
    <p:sldId id="789" r:id="rId23"/>
    <p:sldId id="790" r:id="rId24"/>
    <p:sldId id="791" r:id="rId25"/>
    <p:sldId id="792" r:id="rId26"/>
    <p:sldId id="793"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3818" autoAdjust="0"/>
  </p:normalViewPr>
  <p:slideViewPr>
    <p:cSldViewPr>
      <p:cViewPr varScale="1">
        <p:scale>
          <a:sx n="61" d="100"/>
          <a:sy n="61" d="100"/>
        </p:scale>
        <p:origin x="978" y="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4/14/2021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14/04/2021</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a:t>
            </a:fld>
            <a:endParaRPr lang="es-C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12</a:t>
            </a:fld>
            <a:endParaRPr lang="es-CO"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13</a:t>
            </a:fld>
            <a:endParaRPr lang="es-C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14</a:t>
            </a:fld>
            <a:endParaRPr lang="es-CO"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15</a:t>
            </a:fld>
            <a:endParaRPr lang="es-C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16</a:t>
            </a:fld>
            <a:endParaRPr lang="es-C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17</a:t>
            </a:fld>
            <a:endParaRPr lang="es-C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18</a:t>
            </a:fld>
            <a:endParaRPr lang="es-CO"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19</a:t>
            </a:fld>
            <a:endParaRPr lang="es-CO"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20</a:t>
            </a:fld>
            <a:endParaRPr lang="es-CO"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21</a:t>
            </a:fld>
            <a:endParaRPr lang="es-C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a:t>
            </a:fld>
            <a:endParaRPr lang="es-C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22</a:t>
            </a:fld>
            <a:endParaRPr lang="es-CO"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23</a:t>
            </a:fld>
            <a:endParaRPr lang="es-CO"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24</a:t>
            </a:fld>
            <a:endParaRPr lang="es-CO"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25</a:t>
            </a:fld>
            <a:endParaRPr lang="es-CO"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26</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6</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7</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8</a:t>
            </a:fld>
            <a:endParaRPr lang="es-C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9</a:t>
            </a:fld>
            <a:endParaRPr lang="es-C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10</a:t>
            </a:fld>
            <a:endParaRPr lang="es-C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11</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3842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smtClean="0"/>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7"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n-US"/>
          </a:p>
        </p:txBody>
      </p:sp>
      <p:pic>
        <p:nvPicPr>
          <p:cNvPr id="7" name="Imagen 6"/>
          <p:cNvPicPr>
            <a:picLocks noChangeAspect="1"/>
          </p:cNvPicPr>
          <p:nvPr/>
        </p:nvPicPr>
        <p:blipFill>
          <a:blip r:embed="rId2"/>
          <a:stretch>
            <a:fillRect/>
          </a:stretch>
        </p:blipFill>
        <p:spPr>
          <a:xfrm>
            <a:off x="23811" y="0"/>
            <a:ext cx="12168189" cy="6871448"/>
          </a:xfrm>
          <a:prstGeom prst="rect">
            <a:avLst/>
          </a:prstGeom>
        </p:spPr>
      </p:pic>
      <p:sp>
        <p:nvSpPr>
          <p:cNvPr id="8" name="3 Título"/>
          <p:cNvSpPr txBox="1">
            <a:spLocks/>
          </p:cNvSpPr>
          <p:nvPr/>
        </p:nvSpPr>
        <p:spPr>
          <a:xfrm>
            <a:off x="4295800" y="3068960"/>
            <a:ext cx="6048672"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s-CO" sz="4400" dirty="0" smtClean="0">
                <a:solidFill>
                  <a:srgbClr val="085498"/>
                </a:solidFill>
              </a:rPr>
              <a:t>La </a:t>
            </a:r>
            <a:r>
              <a:rPr lang="es-CO" sz="4400" dirty="0" smtClean="0">
                <a:solidFill>
                  <a:srgbClr val="085498"/>
                </a:solidFill>
              </a:rPr>
              <a:t>visitación </a:t>
            </a:r>
            <a:r>
              <a:rPr lang="es-CO" sz="4400" dirty="0" smtClean="0">
                <a:solidFill>
                  <a:srgbClr val="085498"/>
                </a:solidFill>
              </a:rPr>
              <a:t>de </a:t>
            </a:r>
            <a:endParaRPr lang="es-CO" sz="4400" dirty="0" smtClean="0">
              <a:solidFill>
                <a:srgbClr val="085498"/>
              </a:solidFill>
            </a:endParaRPr>
          </a:p>
          <a:p>
            <a:pPr algn="ctr"/>
            <a:r>
              <a:rPr lang="es-CO" sz="4400" dirty="0" smtClean="0">
                <a:solidFill>
                  <a:srgbClr val="085498"/>
                </a:solidFill>
              </a:rPr>
              <a:t>los </a:t>
            </a:r>
            <a:r>
              <a:rPr lang="es-CO" sz="4400" dirty="0" smtClean="0">
                <a:solidFill>
                  <a:srgbClr val="085498"/>
                </a:solidFill>
              </a:rPr>
              <a:t>miembros </a:t>
            </a:r>
            <a:r>
              <a:rPr lang="es-CO" sz="4400" dirty="0" smtClean="0">
                <a:solidFill>
                  <a:srgbClr val="085498"/>
                </a:solidFill>
              </a:rPr>
              <a:t>de </a:t>
            </a:r>
            <a:r>
              <a:rPr lang="es-CO" sz="4400" dirty="0" smtClean="0">
                <a:solidFill>
                  <a:srgbClr val="085498"/>
                </a:solidFill>
              </a:rPr>
              <a:t>la Escuela Sabática</a:t>
            </a:r>
            <a:endParaRPr lang="es-CO" sz="4400" dirty="0">
              <a:solidFill>
                <a:srgbClr val="085498"/>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Los preparativos para la visita</a:t>
            </a:r>
          </a:p>
        </p:txBody>
      </p:sp>
      <p:sp>
        <p:nvSpPr>
          <p:cNvPr id="3" name="2 Marcador de contenido"/>
          <p:cNvSpPr>
            <a:spLocks noGrp="1"/>
          </p:cNvSpPr>
          <p:nvPr>
            <p:ph idx="1"/>
          </p:nvPr>
        </p:nvSpPr>
        <p:spPr>
          <a:xfrm>
            <a:off x="1271464" y="2636912"/>
            <a:ext cx="9001000" cy="3744416"/>
          </a:xfrm>
        </p:spPr>
        <p:txBody>
          <a:bodyPr>
            <a:normAutofit fontScale="92500"/>
          </a:bodyPr>
          <a:lstStyle/>
          <a:p>
            <a:pPr marL="0" indent="0">
              <a:buNone/>
            </a:pPr>
            <a:r>
              <a:rPr lang="es-ES_tradnl" dirty="0" smtClean="0"/>
              <a:t>El maestro de la Escuela Sabática, debe tener una relación ética con quienes visita semejante a la que los médicos tienen con sus pacientes, o los pastores con los miembros de su iglesia. Debe evitarse que un hombre visite a una mujer que esté sola en su casa, e igualmente que una mujer visite a un hombre solo. En algunas culturas esto podría interpretarse mal. Asimismo, se debe tener también mucho cuidado al visitar a niños o jóvenes de ambos sexos. Debemos ser sabios como serpientes e inofensivos como palomas.</a:t>
            </a:r>
            <a:endParaRPr lang="es-CO"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Los preparativos para la visita</a:t>
            </a:r>
          </a:p>
        </p:txBody>
      </p:sp>
      <p:sp>
        <p:nvSpPr>
          <p:cNvPr id="3" name="2 Marcador de contenido"/>
          <p:cNvSpPr>
            <a:spLocks noGrp="1"/>
          </p:cNvSpPr>
          <p:nvPr>
            <p:ph idx="1"/>
          </p:nvPr>
        </p:nvSpPr>
        <p:spPr>
          <a:xfrm>
            <a:off x="983432" y="2420888"/>
            <a:ext cx="9289032" cy="3960440"/>
          </a:xfrm>
        </p:spPr>
        <p:txBody>
          <a:bodyPr>
            <a:normAutofit/>
          </a:bodyPr>
          <a:lstStyle/>
          <a:p>
            <a:pPr marL="0" indent="0">
              <a:buNone/>
            </a:pPr>
            <a:r>
              <a:rPr lang="es-CO" dirty="0" smtClean="0"/>
              <a:t>Es útil llevar algún material impreso; Si hay niños, puede llevar también algunas de las publicaciones dedicadas a ellos. Podría igualmente seleccionar algún libro para prestárselo.</a:t>
            </a:r>
          </a:p>
          <a:p>
            <a:pPr marL="0" indent="0">
              <a:buNone/>
            </a:pPr>
            <a:r>
              <a:rPr lang="es-CO" dirty="0" smtClean="0"/>
              <a:t>Para hacer la visita, escoja una hora apropiada en la que la persona generalmente esté en casa, tratando de que no sea ni muy tarde ni muy temprano.</a:t>
            </a:r>
          </a:p>
          <a:p>
            <a:pPr marL="0" indent="0">
              <a:buNone/>
            </a:pPr>
            <a:endParaRPr lang="es-CO"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a:bodyPr>
          <a:lstStyle/>
          <a:p>
            <a:r>
              <a:rPr lang="es-CO" dirty="0" smtClean="0"/>
              <a:t>La visita</a:t>
            </a:r>
          </a:p>
        </p:txBody>
      </p:sp>
      <p:sp>
        <p:nvSpPr>
          <p:cNvPr id="3" name="2 Marcador de contenido"/>
          <p:cNvSpPr>
            <a:spLocks noGrp="1"/>
          </p:cNvSpPr>
          <p:nvPr>
            <p:ph idx="1"/>
          </p:nvPr>
        </p:nvSpPr>
        <p:spPr>
          <a:xfrm>
            <a:off x="1199456" y="2420888"/>
            <a:ext cx="9073008" cy="3960440"/>
          </a:xfrm>
        </p:spPr>
        <p:txBody>
          <a:bodyPr>
            <a:normAutofit/>
          </a:bodyPr>
          <a:lstStyle/>
          <a:p>
            <a:pPr marL="0" indent="0">
              <a:buNone/>
            </a:pPr>
            <a:r>
              <a:rPr lang="es-ES_tradnl" dirty="0" smtClean="0"/>
              <a:t>Acérquese a la casa con una actitud alegre y optimista. Hágase portavoz de los saludas de la Escuela Sabática. Pregúntele sobre cosas que usted sabe le interesan; por ejemplo, de su familia. A veces una buena forma de llevar una conversación al plano espiritual es preguntando el tiempo que tiene de adventista, si la persona sea miembro de la iglesia.</a:t>
            </a:r>
            <a:endParaRPr lang="es-CO"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Que se debe evitar durante una visita</a:t>
            </a:r>
          </a:p>
        </p:txBody>
      </p:sp>
      <p:sp>
        <p:nvSpPr>
          <p:cNvPr id="3" name="2 Marcador de contenido"/>
          <p:cNvSpPr>
            <a:spLocks noGrp="1"/>
          </p:cNvSpPr>
          <p:nvPr>
            <p:ph idx="1"/>
          </p:nvPr>
        </p:nvSpPr>
        <p:spPr>
          <a:xfrm>
            <a:off x="1199456" y="2420888"/>
            <a:ext cx="9073008" cy="3960440"/>
          </a:xfrm>
        </p:spPr>
        <p:txBody>
          <a:bodyPr>
            <a:normAutofit lnSpcReduction="10000"/>
          </a:bodyPr>
          <a:lstStyle/>
          <a:p>
            <a:pPr marL="441325" indent="-441325"/>
            <a:r>
              <a:rPr lang="es-CO" dirty="0" smtClean="0"/>
              <a:t>No reprenda, acuse o regañe a la persona; ni trate de imponer su voluntad. </a:t>
            </a:r>
          </a:p>
          <a:p>
            <a:pPr marL="441325" indent="-441325"/>
            <a:r>
              <a:rPr lang="es-CO" dirty="0" smtClean="0"/>
              <a:t>No diga cosas que puedan ser interpretadas como críticas o acusaciones, y no se muestre incomprensivo. </a:t>
            </a:r>
          </a:p>
          <a:p>
            <a:r>
              <a:rPr lang="es-CO" dirty="0" smtClean="0"/>
              <a:t>Es esencial que conozca el motivo de la ausencia antes de tocar el tema. No podemos suponer que la persona haya abandonado la fe, o que se ha enfriado espiritualmente por el simple hecho de que no esté asistiendo a los servicios.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Que se debe evitar durante una visita</a:t>
            </a:r>
          </a:p>
        </p:txBody>
      </p:sp>
      <p:sp>
        <p:nvSpPr>
          <p:cNvPr id="3" name="2 Marcador de contenido"/>
          <p:cNvSpPr>
            <a:spLocks noGrp="1"/>
          </p:cNvSpPr>
          <p:nvPr>
            <p:ph idx="1"/>
          </p:nvPr>
        </p:nvSpPr>
        <p:spPr>
          <a:xfrm>
            <a:off x="1055440" y="2420888"/>
            <a:ext cx="9217024" cy="3960440"/>
          </a:xfrm>
        </p:spPr>
        <p:txBody>
          <a:bodyPr>
            <a:normAutofit/>
          </a:bodyPr>
          <a:lstStyle/>
          <a:p>
            <a:r>
              <a:rPr lang="es-CO" dirty="0" smtClean="0"/>
              <a:t>Evite amonestar. Frases como «usted tiene que regresar a la Escuela Sabática», suenan más como una orden que como una recomendación. </a:t>
            </a:r>
          </a:p>
          <a:p>
            <a:r>
              <a:rPr lang="es-CO" dirty="0" smtClean="0"/>
              <a:t>Trate de no actuar como un investigador, un abogado o un juez. </a:t>
            </a:r>
          </a:p>
          <a:p>
            <a:r>
              <a:rPr lang="es-CO" dirty="0" smtClean="0"/>
              <a:t>No intente crear un falso modelo de justificación por las obras, pero tampoco rebaje las normas de la iglesia o la verdad bíblica. </a:t>
            </a:r>
            <a:endParaRPr lang="es-C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Que se debe hacer durante una visita</a:t>
            </a:r>
          </a:p>
        </p:txBody>
      </p:sp>
      <p:sp>
        <p:nvSpPr>
          <p:cNvPr id="3" name="2 Marcador de contenido"/>
          <p:cNvSpPr>
            <a:spLocks noGrp="1"/>
          </p:cNvSpPr>
          <p:nvPr>
            <p:ph idx="1"/>
          </p:nvPr>
        </p:nvSpPr>
        <p:spPr>
          <a:xfrm>
            <a:off x="1415480" y="2420888"/>
            <a:ext cx="8856984" cy="3960440"/>
          </a:xfrm>
        </p:spPr>
        <p:txBody>
          <a:bodyPr>
            <a:normAutofit/>
          </a:bodyPr>
          <a:lstStyle/>
          <a:p>
            <a:r>
              <a:rPr lang="es-ES_tradnl" dirty="0" smtClean="0"/>
              <a:t>Escuche lo que la persona tiene que decirle. ¿Qué cosas están ocurriendo en su vida y en su experiencia espiritual?.</a:t>
            </a:r>
          </a:p>
          <a:p>
            <a:r>
              <a:rPr lang="es-ES_tradnl" dirty="0" smtClean="0"/>
              <a:t>Muéstrese comprensivo, bondadoso y compasivo. Use palabras de ánimo, como: No se preocupe, que Jesús conoce sus luchas. </a:t>
            </a:r>
          </a:p>
          <a:p>
            <a:r>
              <a:rPr lang="es-ES_tradnl" dirty="0" smtClean="0"/>
              <a:t>Conéctese espiritualmente con la persona y dígale que Jesús es la respuesta a sus problemas y tentaciones. </a:t>
            </a:r>
            <a:endParaRPr lang="es-CO"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Que se debe hacer durante una visita</a:t>
            </a:r>
          </a:p>
        </p:txBody>
      </p:sp>
      <p:sp>
        <p:nvSpPr>
          <p:cNvPr id="3" name="2 Marcador de contenido"/>
          <p:cNvSpPr>
            <a:spLocks noGrp="1"/>
          </p:cNvSpPr>
          <p:nvPr>
            <p:ph idx="1"/>
          </p:nvPr>
        </p:nvSpPr>
        <p:spPr>
          <a:xfrm>
            <a:off x="1199456" y="2132856"/>
            <a:ext cx="9073008" cy="4464496"/>
          </a:xfrm>
        </p:spPr>
        <p:txBody>
          <a:bodyPr>
            <a:normAutofit/>
          </a:bodyPr>
          <a:lstStyle/>
          <a:p>
            <a:r>
              <a:rPr lang="es-ES_tradnl" dirty="0" smtClean="0"/>
              <a:t>Cuéntele lo mucho que lo ha ayudado la Escuela Sabática a nivel espiritual. </a:t>
            </a:r>
          </a:p>
          <a:p>
            <a:r>
              <a:rPr lang="es-ES_tradnl" dirty="0" smtClean="0"/>
              <a:t>Exalte a Jesús como el ejemplo a seguir y como la única fuente de salvación. </a:t>
            </a:r>
          </a:p>
          <a:p>
            <a:r>
              <a:rPr lang="es-ES_tradnl" dirty="0" smtClean="0"/>
              <a:t>Discúlpese por cualquier cosa que haya ocurrido y que haya sido ofensiva o injusta. </a:t>
            </a:r>
          </a:p>
          <a:p>
            <a:r>
              <a:rPr lang="es-ES_tradnl" dirty="0" smtClean="0"/>
              <a:t>Antes de irse, haga una corta oración. </a:t>
            </a:r>
          </a:p>
          <a:p>
            <a:pPr marL="0" indent="0">
              <a:buNone/>
            </a:pPr>
            <a:r>
              <a:rPr lang="es-ES_tradnl" dirty="0" smtClean="0"/>
              <a:t>La visita no debe ser larga. Lo ideal es que dure unos quince o veinte minutos.</a:t>
            </a:r>
            <a:endParaRPr lang="es-C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¿Quien es responsable de la organización?</a:t>
            </a:r>
          </a:p>
        </p:txBody>
      </p:sp>
      <p:sp>
        <p:nvSpPr>
          <p:cNvPr id="3" name="2 Marcador de contenido"/>
          <p:cNvSpPr>
            <a:spLocks noGrp="1"/>
          </p:cNvSpPr>
          <p:nvPr>
            <p:ph idx="1"/>
          </p:nvPr>
        </p:nvSpPr>
        <p:spPr>
          <a:xfrm>
            <a:off x="1415480" y="2780928"/>
            <a:ext cx="8856984" cy="2736304"/>
          </a:xfrm>
        </p:spPr>
        <p:txBody>
          <a:bodyPr>
            <a:normAutofit/>
          </a:bodyPr>
          <a:lstStyle/>
          <a:p>
            <a:pPr marL="0" indent="0">
              <a:buNone/>
            </a:pPr>
            <a:r>
              <a:rPr lang="es-CO" dirty="0" smtClean="0"/>
              <a:t>El director general es el responsable de la organización de cada aspecto de la obra de la Escuela Sabática. Es aconsejable que toda Escuela Sabática cuente con una persona encargada de organizar las visitas para cada clase.</a:t>
            </a:r>
          </a:p>
          <a:p>
            <a:pPr marL="0" indent="0">
              <a:buNone/>
            </a:pPr>
            <a:endParaRPr lang="es-CO"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¿Quien es responsable de la organización?</a:t>
            </a:r>
          </a:p>
        </p:txBody>
      </p:sp>
      <p:sp>
        <p:nvSpPr>
          <p:cNvPr id="3" name="2 Marcador de contenido"/>
          <p:cNvSpPr>
            <a:spLocks noGrp="1"/>
          </p:cNvSpPr>
          <p:nvPr>
            <p:ph idx="1"/>
          </p:nvPr>
        </p:nvSpPr>
        <p:spPr>
          <a:xfrm>
            <a:off x="1199456" y="2420888"/>
            <a:ext cx="9073008" cy="3672408"/>
          </a:xfrm>
        </p:spPr>
        <p:txBody>
          <a:bodyPr>
            <a:normAutofit/>
          </a:bodyPr>
          <a:lstStyle/>
          <a:p>
            <a:pPr marL="0" indent="0">
              <a:buNone/>
            </a:pPr>
            <a:r>
              <a:rPr lang="es-ES_tradnl" dirty="0" smtClean="0"/>
              <a:t>El primer paso consiste en tratar este tema en la junta de la Escuela Sabática cuando estén presentes los maestros y la persona encargada de organizar las visitas. El éxito o fracaso del programa de visitas personales depende de que la estructura organizacional de la Escuela Sabática provea la oportunidad de informar y compartir. </a:t>
            </a:r>
            <a:endParaRPr lang="es-C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¿Quiénes deben ser visitados?</a:t>
            </a:r>
          </a:p>
        </p:txBody>
      </p:sp>
      <p:sp>
        <p:nvSpPr>
          <p:cNvPr id="3" name="2 Marcador de contenido"/>
          <p:cNvSpPr>
            <a:spLocks noGrp="1"/>
          </p:cNvSpPr>
          <p:nvPr>
            <p:ph idx="1"/>
          </p:nvPr>
        </p:nvSpPr>
        <p:spPr>
          <a:xfrm>
            <a:off x="1415480" y="2708920"/>
            <a:ext cx="8856984" cy="2952328"/>
          </a:xfrm>
        </p:spPr>
        <p:txBody>
          <a:bodyPr>
            <a:normAutofit/>
          </a:bodyPr>
          <a:lstStyle/>
          <a:p>
            <a:pPr>
              <a:buFont typeface="+mj-lt"/>
              <a:buAutoNum type="arabicPeriod"/>
            </a:pPr>
            <a:r>
              <a:rPr lang="es-CO" i="1" dirty="0" smtClean="0"/>
              <a:t>Los miembros potenciales.</a:t>
            </a:r>
            <a:r>
              <a:rPr lang="es-CO" dirty="0" smtClean="0"/>
              <a:t> Ya se hizo referencia a este grupo. La mayor parte de ellos son miembros de la iglesia que no están disfrutando de las bendiciones de la Escuela Sabática. Sus nombres y direcciones pueden ser asignados proporcionalmente a las clases, anotándolos en la sección de miembros potenciales del registro. </a:t>
            </a:r>
          </a:p>
          <a:p>
            <a:pPr>
              <a:buFont typeface="+mj-lt"/>
              <a:buAutoNum type="arabicPeriod"/>
            </a:pPr>
            <a:endParaRPr lang="es-C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40000" y="2667000"/>
            <a:ext cx="9460656" cy="1143000"/>
          </a:xfrm>
        </p:spPr>
        <p:txBody>
          <a:bodyPr/>
          <a:lstStyle/>
          <a:p>
            <a:r>
              <a:rPr lang="es-CO" sz="3600" dirty="0" smtClean="0"/>
              <a:t>La </a:t>
            </a:r>
            <a:r>
              <a:rPr lang="es-CO" sz="3600" dirty="0" smtClean="0"/>
              <a:t>visitación </a:t>
            </a:r>
            <a:r>
              <a:rPr lang="es-CO" sz="3600" dirty="0" smtClean="0"/>
              <a:t>de los miembros de la Escuela Sabática</a:t>
            </a:r>
            <a:endParaRPr lang="es-CO" sz="3600" dirty="0"/>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¿Quiénes deben ser visitados?</a:t>
            </a:r>
          </a:p>
        </p:txBody>
      </p:sp>
      <p:sp>
        <p:nvSpPr>
          <p:cNvPr id="3" name="2 Marcador de contenido"/>
          <p:cNvSpPr>
            <a:spLocks noGrp="1"/>
          </p:cNvSpPr>
          <p:nvPr>
            <p:ph idx="1"/>
          </p:nvPr>
        </p:nvSpPr>
        <p:spPr>
          <a:xfrm>
            <a:off x="1415480" y="2708920"/>
            <a:ext cx="8856984" cy="2952328"/>
          </a:xfrm>
        </p:spPr>
        <p:txBody>
          <a:bodyPr>
            <a:normAutofit/>
          </a:bodyPr>
          <a:lstStyle/>
          <a:p>
            <a:pPr>
              <a:buFont typeface="+mj-lt"/>
              <a:buAutoNum type="arabicPeriod" startAt="2"/>
            </a:pPr>
            <a:r>
              <a:rPr lang="es-ES_tradnl" dirty="0" smtClean="0"/>
              <a:t>Los</a:t>
            </a:r>
            <a:r>
              <a:rPr lang="es-ES_tradnl" i="1" dirty="0" smtClean="0"/>
              <a:t> miembros activos que no están asistiendo a la Escuela Sabática.</a:t>
            </a:r>
            <a:r>
              <a:rPr lang="es-ES_tradnl" dirty="0" smtClean="0"/>
              <a:t> A menudo, los miembros activos de una clase conocen las razones por las que algún miembro ha estado ausente. Sin embargo, si la ausencia se repite sin una razón aparente, se le pedirá a alguien de la clase que se comunique con él o ella.</a:t>
            </a:r>
            <a:endParaRPr lang="es-CO" dirty="0" smtClean="0"/>
          </a:p>
          <a:p>
            <a:pPr>
              <a:buFont typeface="+mj-lt"/>
              <a:buAutoNum type="arabicPeriod" startAt="2"/>
            </a:pPr>
            <a:endParaRPr lang="es-CO"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¿Quiénes deben ser visitados?</a:t>
            </a:r>
          </a:p>
        </p:txBody>
      </p:sp>
      <p:sp>
        <p:nvSpPr>
          <p:cNvPr id="3" name="2 Marcador de contenido"/>
          <p:cNvSpPr>
            <a:spLocks noGrp="1"/>
          </p:cNvSpPr>
          <p:nvPr>
            <p:ph idx="1"/>
          </p:nvPr>
        </p:nvSpPr>
        <p:spPr>
          <a:xfrm>
            <a:off x="1271464" y="2708920"/>
            <a:ext cx="10081120" cy="3384376"/>
          </a:xfrm>
        </p:spPr>
        <p:txBody>
          <a:bodyPr>
            <a:normAutofit/>
          </a:bodyPr>
          <a:lstStyle/>
          <a:p>
            <a:pPr lvl="0">
              <a:buFont typeface="+mj-lt"/>
              <a:buAutoNum type="arabicPeriod" startAt="3"/>
            </a:pPr>
            <a:r>
              <a:rPr lang="es-CO" dirty="0" smtClean="0"/>
              <a:t>Los</a:t>
            </a:r>
            <a:r>
              <a:rPr lang="es-CO" i="1" dirty="0" smtClean="0"/>
              <a:t> recién llegados.</a:t>
            </a:r>
            <a:r>
              <a:rPr lang="es-CO" dirty="0" smtClean="0"/>
              <a:t> Los nuevos miembros deben ser visitados lo más pronto posible, con el fin de extenderles una bienvenida. El maestro es la persona indicada para hacer esa, primera visita. </a:t>
            </a:r>
          </a:p>
          <a:p>
            <a:pPr lvl="0">
              <a:buFont typeface="+mj-lt"/>
              <a:buAutoNum type="arabicPeriod" startAt="3"/>
            </a:pPr>
            <a:r>
              <a:rPr lang="es-ES_tradnl" i="1" dirty="0" smtClean="0"/>
              <a:t>Las visitas.</a:t>
            </a:r>
            <a:r>
              <a:rPr lang="es-ES_tradnl" dirty="0" smtClean="0"/>
              <a:t> Un gran número de las personas que asisten a la Escuela Sabática cada sábado son visitas. Los maestros deben hacer planes para visitar a estas personas en sus casas durante el transcurso de la semana siguiente.</a:t>
            </a:r>
            <a:endParaRPr lang="es-CO" dirty="0" smtClean="0"/>
          </a:p>
          <a:p>
            <a:pPr lvl="0"/>
            <a:endParaRPr lang="es-CO" dirty="0" smtClean="0"/>
          </a:p>
          <a:p>
            <a:pPr>
              <a:buFont typeface="+mj-lt"/>
              <a:buAutoNum type="arabicPeriod" startAt="2"/>
            </a:pPr>
            <a:endParaRPr lang="es-CO"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¿Quiénes deben ser visitados?</a:t>
            </a:r>
          </a:p>
        </p:txBody>
      </p:sp>
      <p:sp>
        <p:nvSpPr>
          <p:cNvPr id="3" name="2 Marcador de contenido"/>
          <p:cNvSpPr>
            <a:spLocks noGrp="1"/>
          </p:cNvSpPr>
          <p:nvPr>
            <p:ph idx="1"/>
          </p:nvPr>
        </p:nvSpPr>
        <p:spPr>
          <a:xfrm>
            <a:off x="1271464" y="2708920"/>
            <a:ext cx="9793088" cy="3384376"/>
          </a:xfrm>
        </p:spPr>
        <p:txBody>
          <a:bodyPr>
            <a:normAutofit/>
          </a:bodyPr>
          <a:lstStyle/>
          <a:p>
            <a:pPr lvl="0">
              <a:buFont typeface="+mj-lt"/>
              <a:buAutoNum type="arabicPeriod" startAt="5"/>
            </a:pPr>
            <a:r>
              <a:rPr lang="es-CO" i="1" dirty="0" smtClean="0"/>
              <a:t>Vecinos y</a:t>
            </a:r>
            <a:r>
              <a:rPr lang="es-CO" dirty="0" smtClean="0"/>
              <a:t> amigos. Los miembros podrían ser animados a visitar al menos a un amigo o vecino cada semana para invitarlo a la Escuela Sabática.</a:t>
            </a:r>
          </a:p>
          <a:p>
            <a:pPr lvl="0">
              <a:buFont typeface="+mj-lt"/>
              <a:buAutoNum type="arabicPeriod" startAt="5"/>
            </a:pPr>
            <a:r>
              <a:rPr lang="es-CO" dirty="0" smtClean="0"/>
              <a:t>Los miembros</a:t>
            </a:r>
            <a:r>
              <a:rPr lang="es-CO" i="1" dirty="0" smtClean="0"/>
              <a:t> de la división de extensión.</a:t>
            </a:r>
            <a:r>
              <a:rPr lang="es-CO" dirty="0" smtClean="0"/>
              <a:t> Prácticamente todas las Escuelas Sabáticas tienen uno o más miembros que debido a circunstancias que escapan a su control no pueden asistir a la Escuela Sabática. </a:t>
            </a:r>
          </a:p>
          <a:p>
            <a:pPr>
              <a:buFont typeface="+mj-lt"/>
              <a:buAutoNum type="arabicPeriod" startAt="2"/>
            </a:pPr>
            <a:endParaRPr lang="es-C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¿Quiénes deben ser visitados?</a:t>
            </a:r>
          </a:p>
        </p:txBody>
      </p:sp>
      <p:sp>
        <p:nvSpPr>
          <p:cNvPr id="3" name="2 Marcador de contenido"/>
          <p:cNvSpPr>
            <a:spLocks noGrp="1"/>
          </p:cNvSpPr>
          <p:nvPr>
            <p:ph idx="1"/>
          </p:nvPr>
        </p:nvSpPr>
        <p:spPr>
          <a:xfrm>
            <a:off x="1559496" y="2708920"/>
            <a:ext cx="8712968" cy="3384376"/>
          </a:xfrm>
        </p:spPr>
        <p:txBody>
          <a:bodyPr>
            <a:normAutofit/>
          </a:bodyPr>
          <a:lstStyle/>
          <a:p>
            <a:pPr lvl="0">
              <a:buFont typeface="+mj-lt"/>
              <a:buAutoNum type="arabicPeriod" startAt="7"/>
            </a:pPr>
            <a:r>
              <a:rPr lang="es-CO" dirty="0" smtClean="0"/>
              <a:t>Los niños. Es igualmente importante que los maestros y los directores de las divisiones de los niños visiten a sus alumnos como lo hacen los miembros de la división de los adultos.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¿Quiénes deben hacer las visitas?</a:t>
            </a:r>
          </a:p>
        </p:txBody>
      </p:sp>
      <p:sp>
        <p:nvSpPr>
          <p:cNvPr id="3" name="2 Marcador de contenido"/>
          <p:cNvSpPr>
            <a:spLocks noGrp="1"/>
          </p:cNvSpPr>
          <p:nvPr>
            <p:ph idx="1"/>
          </p:nvPr>
        </p:nvSpPr>
        <p:spPr>
          <a:xfrm>
            <a:off x="1415480" y="2708920"/>
            <a:ext cx="10009112" cy="3384376"/>
          </a:xfrm>
        </p:spPr>
        <p:txBody>
          <a:bodyPr>
            <a:normAutofit/>
          </a:bodyPr>
          <a:lstStyle/>
          <a:p>
            <a:r>
              <a:rPr lang="es-CO" dirty="0" smtClean="0"/>
              <a:t>Los maestros: </a:t>
            </a:r>
            <a:r>
              <a:rPr lang="es-ES_tradnl" dirty="0" smtClean="0"/>
              <a:t>La obra del maestro de Escuela Sabática no concluye al finalizar el estudio de la lección el sábado </a:t>
            </a:r>
            <a:r>
              <a:rPr lang="es-CO" dirty="0" smtClean="0"/>
              <a:t>su labor continua en la tarde del sábado y los días de semana al visitar a niños, jóvenes y otras personas.</a:t>
            </a:r>
          </a:p>
          <a:p>
            <a:r>
              <a:rPr lang="es-CO" dirty="0" smtClean="0"/>
              <a:t>Los miembros: </a:t>
            </a:r>
            <a:r>
              <a:rPr lang="es-ES_tradnl" dirty="0" smtClean="0"/>
              <a:t>Los miembros de la Escuela Sabática pueden convertirse en excelentes obreros cuando participan en el programa de visitas.</a:t>
            </a:r>
            <a:endParaRPr lang="es-CO" dirty="0" smtClean="0"/>
          </a:p>
          <a:p>
            <a:endParaRPr lang="es-CO"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a:bodyPr>
          <a:lstStyle/>
          <a:p>
            <a:r>
              <a:rPr lang="es-CO" dirty="0" smtClean="0"/>
              <a:t>La fidelidad</a:t>
            </a:r>
          </a:p>
        </p:txBody>
      </p:sp>
      <p:sp>
        <p:nvSpPr>
          <p:cNvPr id="3" name="2 Marcador de contenido"/>
          <p:cNvSpPr>
            <a:spLocks noGrp="1"/>
          </p:cNvSpPr>
          <p:nvPr>
            <p:ph idx="1"/>
          </p:nvPr>
        </p:nvSpPr>
        <p:spPr>
          <a:xfrm>
            <a:off x="1055440" y="2708920"/>
            <a:ext cx="10009112" cy="3384376"/>
          </a:xfrm>
        </p:spPr>
        <p:txBody>
          <a:bodyPr>
            <a:normAutofit/>
          </a:bodyPr>
          <a:lstStyle/>
          <a:p>
            <a:pPr marL="0" indent="0">
              <a:buNone/>
            </a:pPr>
            <a:r>
              <a:rPr lang="es-CO" dirty="0" smtClean="0"/>
              <a:t>El programa de visitas de la Escuela Sabática ha sido aprobado por Dios y debería formar parte de toda Escuela Sabática. Quienes participan en este maravilloso ministerio pueden estar seguros de que recibirán las bendiciones especiales de Dios y que obtendrán resultados para su reino.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a:bodyPr>
          <a:lstStyle/>
          <a:p>
            <a:r>
              <a:rPr lang="es-CO" dirty="0" smtClean="0"/>
              <a:t>La fidelidad</a:t>
            </a:r>
          </a:p>
        </p:txBody>
      </p:sp>
      <p:sp>
        <p:nvSpPr>
          <p:cNvPr id="3" name="2 Marcador de contenido"/>
          <p:cNvSpPr>
            <a:spLocks noGrp="1"/>
          </p:cNvSpPr>
          <p:nvPr>
            <p:ph idx="1"/>
          </p:nvPr>
        </p:nvSpPr>
        <p:spPr>
          <a:xfrm>
            <a:off x="1343472" y="2708920"/>
            <a:ext cx="9721080" cy="3384376"/>
          </a:xfrm>
        </p:spPr>
        <p:txBody>
          <a:bodyPr>
            <a:normAutofit/>
          </a:bodyPr>
          <a:lstStyle/>
          <a:p>
            <a:pPr marL="0" indent="0">
              <a:buNone/>
            </a:pPr>
            <a:r>
              <a:rPr lang="es-CO" dirty="0" smtClean="0"/>
              <a:t>A los oficiales, maestros y miembros de la Escuela Sabática se les ha confiado una responsabilidad sagrada en esta obra. Si los dirigentes son fieles en esta tarea, habrá muchos en la nueva tierra que se nos acercarán diciéndonos: ¡Gracias a su invitación ahora estoy aquí!.</a:t>
            </a:r>
          </a:p>
          <a:p>
            <a:pPr marL="0" indent="0">
              <a:buNone/>
            </a:pPr>
            <a:endParaRPr lang="es-CO"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La visita de los miembros de la Escuela Sabática</a:t>
            </a:r>
          </a:p>
        </p:txBody>
      </p:sp>
      <p:sp>
        <p:nvSpPr>
          <p:cNvPr id="3" name="2 Marcador de contenido"/>
          <p:cNvSpPr>
            <a:spLocks noGrp="1"/>
          </p:cNvSpPr>
          <p:nvPr>
            <p:ph idx="1"/>
          </p:nvPr>
        </p:nvSpPr>
        <p:spPr>
          <a:xfrm>
            <a:off x="1199456" y="2636912"/>
            <a:ext cx="9073008" cy="3744416"/>
          </a:xfrm>
        </p:spPr>
        <p:txBody>
          <a:bodyPr>
            <a:normAutofit/>
          </a:bodyPr>
          <a:lstStyle/>
          <a:p>
            <a:pPr marL="0" indent="0">
              <a:buNone/>
            </a:pPr>
            <a:r>
              <a:rPr lang="es-CO" dirty="0" smtClean="0"/>
              <a:t>El objetivo principal de la Escuela Sabática es ganar almas para Cristo. Miles de personas podrían ser llevadas a los pies del Salvador y ganadas para su reino a través de un programa bien organizado de visitas personales dirigido por la Escuela Sabática.</a:t>
            </a:r>
          </a:p>
          <a:p>
            <a:pPr marL="0" indent="0">
              <a:buNone/>
            </a:pPr>
            <a:r>
              <a:rPr lang="es-ES_tradnl" dirty="0" smtClean="0"/>
              <a:t>Las visitas misioneras pueden ser catalogadas como un “arte”; de hecho, como un arte muy fino. Afortunadamente, es un arte que puede ser aprendido por cualquier cristiano fiel y consagrado.</a:t>
            </a:r>
            <a:endParaRPr lang="es-CO"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La visita de los miembros de la Escuela Sabática</a:t>
            </a:r>
          </a:p>
        </p:txBody>
      </p:sp>
      <p:sp>
        <p:nvSpPr>
          <p:cNvPr id="3" name="2 Marcador de contenido"/>
          <p:cNvSpPr>
            <a:spLocks noGrp="1"/>
          </p:cNvSpPr>
          <p:nvPr>
            <p:ph idx="1"/>
          </p:nvPr>
        </p:nvSpPr>
        <p:spPr>
          <a:xfrm>
            <a:off x="1631504" y="2636912"/>
            <a:ext cx="8640960" cy="3744416"/>
          </a:xfrm>
        </p:spPr>
        <p:txBody>
          <a:bodyPr>
            <a:normAutofit/>
          </a:bodyPr>
          <a:lstStyle/>
          <a:p>
            <a:pPr marL="0" indent="0">
              <a:buNone/>
            </a:pPr>
            <a:r>
              <a:rPr lang="es-CO" dirty="0" smtClean="0"/>
              <a:t>«Esta obra no puede hacerse mediante substituto. El dinero prestado o dado no la llevará a cabo. Los sermones no la realizarán. Al visitar a la gente, al hablar, orar y simpatizar con ella, ganaréis sus corazones. »</a:t>
            </a:r>
          </a:p>
          <a:p>
            <a:pPr marL="0" indent="0">
              <a:buNone/>
            </a:pPr>
            <a:r>
              <a:rPr lang="es-CO" dirty="0" smtClean="0"/>
              <a:t> Testimonios para la iglesia, t. 9, p. 33.</a:t>
            </a:r>
          </a:p>
          <a:p>
            <a:pPr marL="0" indent="0">
              <a:buNone/>
            </a:pPr>
            <a:endParaRPr lang="es-CO"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a:bodyPr>
          <a:lstStyle/>
          <a:p>
            <a:r>
              <a:rPr lang="es-CO" dirty="0" smtClean="0"/>
              <a:t>Los métodos varían</a:t>
            </a:r>
          </a:p>
        </p:txBody>
      </p:sp>
      <p:sp>
        <p:nvSpPr>
          <p:cNvPr id="3" name="2 Marcador de contenido"/>
          <p:cNvSpPr>
            <a:spLocks noGrp="1"/>
          </p:cNvSpPr>
          <p:nvPr>
            <p:ph idx="1"/>
          </p:nvPr>
        </p:nvSpPr>
        <p:spPr>
          <a:xfrm>
            <a:off x="983432" y="2636912"/>
            <a:ext cx="9289032" cy="3744416"/>
          </a:xfrm>
        </p:spPr>
        <p:txBody>
          <a:bodyPr>
            <a:normAutofit/>
          </a:bodyPr>
          <a:lstStyle/>
          <a:p>
            <a:pPr marL="0" indent="0">
              <a:buNone/>
            </a:pPr>
            <a:r>
              <a:rPr lang="es-CO" dirty="0" smtClean="0"/>
              <a:t>Una breve llamada telefónica para invitar a alguien a almorzar, o para verse en algún establecimiento comercial, podría ser más práctica que una visita. En algunos lugares, otras prácticas como encontrarse en una plaza, o en un mercado, podrían ser más apropiadas. También podrían conversar mientras caminan juntos o incluso en el trabajo. </a:t>
            </a:r>
          </a:p>
          <a:p>
            <a:pPr marL="0" indent="0">
              <a:buNone/>
            </a:pPr>
            <a:endParaRPr lang="es-CO"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miembros inactivos depuestos a hablar de sus experiencias</a:t>
            </a:r>
          </a:p>
        </p:txBody>
      </p:sp>
      <p:sp>
        <p:nvSpPr>
          <p:cNvPr id="3" name="2 Marcador de contenido"/>
          <p:cNvSpPr>
            <a:spLocks noGrp="1"/>
          </p:cNvSpPr>
          <p:nvPr>
            <p:ph idx="1"/>
          </p:nvPr>
        </p:nvSpPr>
        <p:spPr>
          <a:xfrm>
            <a:off x="1055440" y="2636912"/>
            <a:ext cx="9217024" cy="3744416"/>
          </a:xfrm>
        </p:spPr>
        <p:txBody>
          <a:bodyPr>
            <a:normAutofit/>
          </a:bodyPr>
          <a:lstStyle/>
          <a:p>
            <a:pPr marL="0" indent="0">
              <a:buNone/>
            </a:pPr>
            <a:r>
              <a:rPr lang="es-CO" dirty="0" smtClean="0"/>
              <a:t>La mayor parte de quienes dejan de asistir a la Escuela Sabática estarían dispuestos a dialogar si se les abordara de la manera correcta. El que realice visitas debe recordar que:</a:t>
            </a:r>
          </a:p>
          <a:p>
            <a:pPr marL="0" indent="0">
              <a:buNone/>
            </a:pPr>
            <a:r>
              <a:rPr lang="es-CO" dirty="0" smtClean="0"/>
              <a:t>como aguas profundas es el con­sejo en el corazón del hombre, pero el inteligente sabe alcanzarlo.</a:t>
            </a:r>
          </a:p>
          <a:p>
            <a:pPr marL="0" indent="0">
              <a:buNone/>
            </a:pPr>
            <a:r>
              <a:rPr lang="es-CO" dirty="0" smtClean="0"/>
              <a:t> Prov. 20: 5.</a:t>
            </a:r>
          </a:p>
          <a:p>
            <a:pPr marL="0" indent="0">
              <a:buNone/>
            </a:pPr>
            <a:endParaRPr lang="es-CO"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miembros inactivos depuestos a hablar de sus experiencias</a:t>
            </a:r>
          </a:p>
        </p:txBody>
      </p:sp>
      <p:sp>
        <p:nvSpPr>
          <p:cNvPr id="3" name="2 Marcador de contenido"/>
          <p:cNvSpPr>
            <a:spLocks noGrp="1"/>
          </p:cNvSpPr>
          <p:nvPr>
            <p:ph idx="1"/>
          </p:nvPr>
        </p:nvSpPr>
        <p:spPr>
          <a:xfrm>
            <a:off x="1127448" y="2636912"/>
            <a:ext cx="9145016" cy="3744416"/>
          </a:xfrm>
        </p:spPr>
        <p:txBody>
          <a:bodyPr>
            <a:normAutofit/>
          </a:bodyPr>
          <a:lstStyle/>
          <a:p>
            <a:pPr marL="0" indent="0">
              <a:buNone/>
            </a:pPr>
            <a:r>
              <a:rPr lang="es-CO" dirty="0" smtClean="0"/>
              <a:t>Quien visite debe aprender a ser un buen oyente. Un buen oyente no es crítico, ni juzga ni condena; sino que manifiesta interés, entendimiento, atención, preocupación y consideración. No interroga, sino que le permite a la otra parte que exprese sus sentimientos. Un buen oyente percibe lo que la otra persona puede estar sintiendo y está atento a las expresiones de dolor, temor, ansiedad o ira.</a:t>
            </a:r>
          </a:p>
          <a:p>
            <a:pPr marL="0" indent="0">
              <a:buNone/>
            </a:pPr>
            <a:endParaRPr lang="es-CO"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Los preparativos para la visita</a:t>
            </a:r>
          </a:p>
        </p:txBody>
      </p:sp>
      <p:sp>
        <p:nvSpPr>
          <p:cNvPr id="3" name="2 Marcador de contenido"/>
          <p:cNvSpPr>
            <a:spLocks noGrp="1"/>
          </p:cNvSpPr>
          <p:nvPr>
            <p:ph idx="1"/>
          </p:nvPr>
        </p:nvSpPr>
        <p:spPr>
          <a:xfrm>
            <a:off x="983432" y="2636912"/>
            <a:ext cx="9289032" cy="3744416"/>
          </a:xfrm>
        </p:spPr>
        <p:txBody>
          <a:bodyPr>
            <a:normAutofit/>
          </a:bodyPr>
          <a:lstStyle/>
          <a:p>
            <a:pPr marL="0" indent="0">
              <a:buNone/>
            </a:pPr>
            <a:r>
              <a:rPr lang="es-CO" dirty="0" smtClean="0"/>
              <a:t>“Los ángeles de Dios os acompañan a las casas que visitáis” (</a:t>
            </a:r>
            <a:r>
              <a:rPr lang="es-CO" i="1" dirty="0" smtClean="0"/>
              <a:t>Ibíd.). </a:t>
            </a:r>
          </a:p>
          <a:p>
            <a:pPr marL="0" indent="0">
              <a:buNone/>
            </a:pPr>
            <a:r>
              <a:rPr lang="es-CO" dirty="0" smtClean="0"/>
              <a:t>¡Qué maravillosa promesa nos ha sido dada para cuando nos toque visitar a alguien! Cuando oramos antes de salir, Dios responderá nuestra petición para que nos use al llevar bendición espiritual a los demás y para ayudarlos y alentarlos por medio de su Espíritu Santo a través de nuestras palabras.</a:t>
            </a:r>
          </a:p>
          <a:p>
            <a:pPr marL="0" indent="0">
              <a:buNone/>
            </a:pPr>
            <a:endParaRPr lang="es-CO"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5720" y="228600"/>
            <a:ext cx="7092280" cy="1143000"/>
          </a:xfrm>
        </p:spPr>
        <p:txBody>
          <a:bodyPr>
            <a:normAutofit fontScale="90000"/>
          </a:bodyPr>
          <a:lstStyle/>
          <a:p>
            <a:r>
              <a:rPr lang="es-CO" dirty="0" smtClean="0"/>
              <a:t>Los preparativos para la visita</a:t>
            </a:r>
          </a:p>
        </p:txBody>
      </p:sp>
      <p:sp>
        <p:nvSpPr>
          <p:cNvPr id="3" name="2 Marcador de contenido"/>
          <p:cNvSpPr>
            <a:spLocks noGrp="1"/>
          </p:cNvSpPr>
          <p:nvPr>
            <p:ph idx="1"/>
          </p:nvPr>
        </p:nvSpPr>
        <p:spPr>
          <a:xfrm>
            <a:off x="1271464" y="2636912"/>
            <a:ext cx="9001000" cy="3744416"/>
          </a:xfrm>
        </p:spPr>
        <p:txBody>
          <a:bodyPr>
            <a:normAutofit/>
          </a:bodyPr>
          <a:lstStyle/>
          <a:p>
            <a:pPr marL="0" indent="0">
              <a:buNone/>
            </a:pPr>
            <a:r>
              <a:rPr lang="es-ES_tradnl" dirty="0" smtClean="0"/>
              <a:t>Si no conoce a la persona que va a visitar, trate antes de verla de obtener toda la información posible respecto a su profesión, su familia, o sus antecedentes espirituales. Sin embargo, debe evitar entrometerse en problemas personales, así como jamás repetir la información privada que esa persona le revele.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4752</TotalTime>
  <Words>1710</Words>
  <Application>Microsoft Office PowerPoint</Application>
  <PresentationFormat>Panorámica</PresentationFormat>
  <Paragraphs>94</Paragraphs>
  <Slides>26</Slides>
  <Notes>24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Calibri</vt:lpstr>
      <vt:lpstr>Rockwell</vt:lpstr>
      <vt:lpstr>Rockwell Condensed</vt:lpstr>
      <vt:lpstr>Wingdings</vt:lpstr>
      <vt:lpstr>Tipo de madera</vt:lpstr>
      <vt:lpstr>Presentación de PowerPoint</vt:lpstr>
      <vt:lpstr>La visitación de los miembros de la Escuela Sabática</vt:lpstr>
      <vt:lpstr>La visita de los miembros de la Escuela Sabática</vt:lpstr>
      <vt:lpstr>La visita de los miembros de la Escuela Sabática</vt:lpstr>
      <vt:lpstr>Los métodos varían</vt:lpstr>
      <vt:lpstr>miembros inactivos depuestos a hablar de sus experiencias</vt:lpstr>
      <vt:lpstr>miembros inactivos depuestos a hablar de sus experiencias</vt:lpstr>
      <vt:lpstr>Los preparativos para la visita</vt:lpstr>
      <vt:lpstr>Los preparativos para la visita</vt:lpstr>
      <vt:lpstr>Los preparativos para la visita</vt:lpstr>
      <vt:lpstr>Los preparativos para la visita</vt:lpstr>
      <vt:lpstr>La visita</vt:lpstr>
      <vt:lpstr>Que se debe evitar durante una visita</vt:lpstr>
      <vt:lpstr>Que se debe evitar durante una visita</vt:lpstr>
      <vt:lpstr>Que se debe hacer durante una visita</vt:lpstr>
      <vt:lpstr>Que se debe hacer durante una visita</vt:lpstr>
      <vt:lpstr>¿Quien es responsable de la organización?</vt:lpstr>
      <vt:lpstr>¿Quien es responsable de la organización?</vt:lpstr>
      <vt:lpstr>¿Quiénes deben ser visitados?</vt:lpstr>
      <vt:lpstr>¿Quiénes deben ser visitados?</vt:lpstr>
      <vt:lpstr>¿Quiénes deben ser visitados?</vt:lpstr>
      <vt:lpstr>¿Quiénes deben ser visitados?</vt:lpstr>
      <vt:lpstr>¿Quiénes deben ser visitados?</vt:lpstr>
      <vt:lpstr>¿Quiénes deben hacer las visitas?</vt:lpstr>
      <vt:lpstr>La fidelidad</vt:lpstr>
      <vt:lpstr>La fidelidad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Moises Prieto Sierra</cp:lastModifiedBy>
  <cp:revision>915</cp:revision>
  <dcterms:created xsi:type="dcterms:W3CDTF">2011-12-04T13:15:14Z</dcterms:created>
  <dcterms:modified xsi:type="dcterms:W3CDTF">2021-04-14T15:44:11Z</dcterms:modified>
</cp:coreProperties>
</file>