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94" r:id="rId2"/>
    <p:sldId id="268" r:id="rId3"/>
    <p:sldId id="276" r:id="rId4"/>
    <p:sldId id="278" r:id="rId5"/>
    <p:sldId id="258" r:id="rId6"/>
    <p:sldId id="279" r:id="rId7"/>
    <p:sldId id="285" r:id="rId8"/>
    <p:sldId id="257" r:id="rId9"/>
    <p:sldId id="290" r:id="rId10"/>
    <p:sldId id="287" r:id="rId11"/>
    <p:sldId id="280" r:id="rId12"/>
    <p:sldId id="284" r:id="rId13"/>
    <p:sldId id="259" r:id="rId14"/>
    <p:sldId id="283" r:id="rId15"/>
    <p:sldId id="286" r:id="rId16"/>
    <p:sldId id="261" r:id="rId17"/>
    <p:sldId id="263" r:id="rId18"/>
    <p:sldId id="264" r:id="rId19"/>
    <p:sldId id="289" r:id="rId20"/>
    <p:sldId id="288" r:id="rId21"/>
    <p:sldId id="260" r:id="rId22"/>
    <p:sldId id="271" r:id="rId23"/>
    <p:sldId id="272" r:id="rId24"/>
    <p:sldId id="291" r:id="rId25"/>
    <p:sldId id="292" r:id="rId26"/>
    <p:sldId id="293" r:id="rId27"/>
  </p:sldIdLst>
  <p:sldSz cx="18288000" cy="10287000"/>
  <p:notesSz cx="6858000" cy="9144000"/>
  <p:embeddedFontLst>
    <p:embeddedFont>
      <p:font typeface="Bahnschrift SemiBold" panose="020B0502040204020203" pitchFamily="34" charset="0"/>
      <p:bold r:id="rId29"/>
    </p:embeddedFont>
    <p:embeddedFont>
      <p:font typeface="Bahnschrift SemiLight" panose="020B0502040204020203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elveticish" panose="020B0604020202020204" charset="0"/>
      <p:regular r:id="rId35"/>
    </p:embeddedFont>
    <p:embeddedFont>
      <p:font typeface="Helveticish Bold" panose="020B0604020202020204" charset="0"/>
      <p:regular r:id="rId36"/>
    </p:embeddedFont>
    <p:embeddedFont>
      <p:font typeface="Bahnschrift Light SemiCondensed" panose="020B0502040204020203" pitchFamily="34" charset="0"/>
      <p:regular r:id="rId37"/>
    </p:embeddedFont>
    <p:embeddedFont>
      <p:font typeface="Bahnschrift SemiLight SemiConde" panose="020B0502040204020203" pitchFamily="3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EB7E0-B5C2-48E2-89DA-ED0CB53F44D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016F-B162-4684-AEC1-C4DEC8AC49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1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016F-B162-4684-AEC1-C4DEC8AC4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016F-B162-4684-AEC1-C4DEC8AC4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016F-B162-4684-AEC1-C4DEC8AC4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016F-B162-4684-AEC1-C4DEC8AC49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016F-B162-4684-AEC1-C4DEC8AC49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016F-B162-4684-AEC1-C4DEC8AC49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71"/>
            <a:ext cx="18288000" cy="103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8853" y="4032052"/>
            <a:ext cx="6145471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s-VE" sz="6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El papel que desempeña la Palabra </a:t>
            </a:r>
            <a:r>
              <a:rPr lang="es-VE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de Dios en la </a:t>
            </a:r>
            <a:r>
              <a:rPr lang="es-VE" sz="6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Escuela Sabática</a:t>
            </a:r>
            <a:endParaRPr lang="en-US" sz="6000" spc="24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15475" y="802530"/>
            <a:ext cx="3923718" cy="434340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66556" y="1028700"/>
            <a:ext cx="11371752" cy="8229600"/>
            <a:chOff x="0" y="0"/>
            <a:chExt cx="15162336" cy="109728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5162336" cy="109728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23795" y="1441891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r>
                <a:rPr lang="en-US" sz="2200" spc="153" dirty="0" smtClean="0">
                  <a:solidFill>
                    <a:srgbClr val="111B1E"/>
                  </a:solidFill>
                  <a:latin typeface="Helveticish"/>
                </a:rPr>
                <a:t>.</a:t>
              </a: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23795" y="7505223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 flipH="1">
            <a:off x="1115923" y="909789"/>
            <a:ext cx="170196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</a:t>
            </a:r>
            <a:endParaRPr lang="es-ES" sz="1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10242" name="Picture 2" descr="Una vez más, la Biblia tiene razón – Parte II - Historia de la 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r="14368"/>
          <a:stretch/>
        </p:blipFill>
        <p:spPr bwMode="auto">
          <a:xfrm>
            <a:off x="8458200" y="16383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0"/>
          <a:stretch/>
        </p:blipFill>
        <p:spPr>
          <a:xfrm>
            <a:off x="6354631" y="-136525"/>
            <a:ext cx="12085769" cy="104235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57250" y="775649"/>
            <a:ext cx="14135100" cy="5976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 rot="-5400000">
            <a:off x="13575411" y="5318694"/>
            <a:ext cx="1001585" cy="1413195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EE37816F-A147-E04A-947C-BC5DFB1E471C}"/>
              </a:ext>
            </a:extLst>
          </p:cNvPr>
          <p:cNvSpPr txBox="1">
            <a:spLocks/>
          </p:cNvSpPr>
          <p:nvPr/>
        </p:nvSpPr>
        <p:spPr>
          <a:xfrm>
            <a:off x="6354631" y="1098747"/>
            <a:ext cx="10571998" cy="970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 smtClean="0">
                <a:latin typeface="Bahnschrift SemiBold" panose="020B0502040204020203" pitchFamily="34" charset="0"/>
              </a:rPr>
              <a:t>Necesidad prioritaria</a:t>
            </a:r>
            <a:endParaRPr lang="es-VE" dirty="0">
              <a:latin typeface="Bahnschrift SemiBold" panose="020B0502040204020203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1676400" y="1796021"/>
            <a:ext cx="11998006" cy="40815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419" sz="4800" dirty="0"/>
          </a:p>
          <a:p>
            <a:pPr marL="0" indent="0">
              <a:buNone/>
            </a:pPr>
            <a:r>
              <a:rPr lang="es-419" sz="48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“La Palabra de Dios es </a:t>
            </a:r>
            <a:r>
              <a:rPr lang="es-419" sz="4800" u="sng" dirty="0">
                <a:solidFill>
                  <a:srgbClr val="FF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esencial</a:t>
            </a:r>
            <a:r>
              <a:rPr lang="es-419" sz="48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 tanto para los </a:t>
            </a:r>
            <a:r>
              <a:rPr lang="es-419" sz="4800" u="sng" dirty="0">
                <a:solidFill>
                  <a:srgbClr val="FF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líderes</a:t>
            </a:r>
            <a:r>
              <a:rPr lang="es-419" sz="48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 como para los </a:t>
            </a:r>
            <a:r>
              <a:rPr lang="es-419" sz="4800" u="sng" dirty="0">
                <a:solidFill>
                  <a:srgbClr val="FF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miembros</a:t>
            </a:r>
            <a:r>
              <a:rPr lang="es-419" sz="48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. La Palabra es Jesús. Él </a:t>
            </a:r>
            <a:r>
              <a:rPr lang="es-419" sz="4800" u="sng" dirty="0">
                <a:solidFill>
                  <a:srgbClr val="FF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sostiene</a:t>
            </a:r>
            <a:r>
              <a:rPr lang="es-419" sz="48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 y </a:t>
            </a:r>
            <a:r>
              <a:rPr lang="es-419" sz="4800" u="sng" dirty="0">
                <a:solidFill>
                  <a:srgbClr val="FF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cuida</a:t>
            </a:r>
            <a:r>
              <a:rPr lang="es-419" sz="48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 a su pueblo a través de la Palabra escrita, </a:t>
            </a:r>
            <a:r>
              <a:rPr lang="es-419" sz="4800" u="sng" dirty="0">
                <a:solidFill>
                  <a:srgbClr val="FF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</a:rPr>
              <a:t>la Biblia</a:t>
            </a:r>
            <a:r>
              <a:rPr lang="es-419" sz="48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.”</a:t>
            </a:r>
            <a:endParaRPr lang="es-CO" sz="48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AutoShape 6" descr="3 Oraciones para aumentar tu lectura bíblica | Blog.bib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2238" y="1354546"/>
            <a:ext cx="17976749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8306828" y="2201375"/>
            <a:ext cx="8551186" cy="6395178"/>
            <a:chOff x="-1261457" y="-1322146"/>
            <a:chExt cx="9840948" cy="6734878"/>
          </a:xfrm>
        </p:grpSpPr>
        <p:sp>
          <p:nvSpPr>
            <p:cNvPr id="6" name="TextBox 6"/>
            <p:cNvSpPr txBox="1"/>
            <p:nvPr/>
          </p:nvSpPr>
          <p:spPr>
            <a:xfrm>
              <a:off x="-648788" y="-1322146"/>
              <a:ext cx="8942635" cy="2257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50"/>
                </a:lnSpc>
              </a:pPr>
              <a:r>
                <a:rPr lang="en-US" sz="4925" spc="49" dirty="0" smtClean="0">
                  <a:solidFill>
                    <a:srgbClr val="F41823"/>
                  </a:solidFill>
                  <a:latin typeface="Helveticish Bold"/>
                </a:rPr>
                <a:t>La Palabra de Dios en la Escuela Sabática</a:t>
              </a:r>
              <a:endParaRPr lang="en-US" sz="4925" spc="49" dirty="0">
                <a:solidFill>
                  <a:srgbClr val="F41823"/>
                </a:solidFill>
                <a:latin typeface="Helveticish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261457" y="1134279"/>
              <a:ext cx="9840948" cy="42784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MX" sz="4400" dirty="0">
                  <a:latin typeface="Bahnschrift Light SemiCondensed" panose="020B0502040204020203" pitchFamily="34" charset="0"/>
                </a:rPr>
                <a:t>Toda la Escritura es inspirada por Dios, y útil para enseñar, para </a:t>
              </a:r>
              <a:r>
                <a:rPr lang="es-MX" sz="4400" dirty="0" err="1" smtClean="0">
                  <a:latin typeface="Bahnschrift Light SemiCondensed" panose="020B0502040204020203" pitchFamily="34" charset="0"/>
                </a:rPr>
                <a:t>redarguir</a:t>
              </a:r>
              <a:r>
                <a:rPr lang="es-MX" sz="4400" dirty="0">
                  <a:latin typeface="Bahnschrift Light SemiCondensed" panose="020B0502040204020203" pitchFamily="34" charset="0"/>
                </a:rPr>
                <a:t>, para corregir, para instruir en justicia, </a:t>
              </a:r>
              <a:r>
                <a:rPr lang="es-MX" sz="4400" b="1" baseline="30000" dirty="0">
                  <a:latin typeface="Bahnschrift Light SemiCondensed" panose="020B0502040204020203" pitchFamily="34" charset="0"/>
                </a:rPr>
                <a:t> </a:t>
              </a:r>
              <a:r>
                <a:rPr lang="es-MX" sz="4400" b="1" baseline="30000" dirty="0" smtClean="0">
                  <a:latin typeface="Bahnschrift Light SemiCondensed" panose="020B0502040204020203" pitchFamily="34" charset="0"/>
                </a:rPr>
                <a:t>1</a:t>
              </a:r>
              <a:r>
                <a:rPr lang="es-MX" sz="4400" dirty="0" smtClean="0">
                  <a:latin typeface="Bahnschrift Light SemiCondensed" panose="020B0502040204020203" pitchFamily="34" charset="0"/>
                </a:rPr>
                <a:t>a </a:t>
              </a:r>
              <a:r>
                <a:rPr lang="es-MX" sz="4400" dirty="0">
                  <a:latin typeface="Bahnschrift Light SemiCondensed" panose="020B0502040204020203" pitchFamily="34" charset="0"/>
                </a:rPr>
                <a:t>fin de que el hombre de Dios sea perfecto, enteramente preparado para toda buena obra</a:t>
              </a:r>
              <a:r>
                <a:rPr lang="es-MX" sz="4400" dirty="0" smtClean="0">
                  <a:latin typeface="Bahnschrift Light SemiCondensed" panose="020B0502040204020203" pitchFamily="34" charset="0"/>
                </a:rPr>
                <a:t>. </a:t>
              </a:r>
              <a:r>
                <a:rPr lang="es-MX" sz="4400" b="1" dirty="0" smtClean="0">
                  <a:latin typeface="Bahnschrift Light SemiCondensed" panose="020B0502040204020203" pitchFamily="34" charset="0"/>
                </a:rPr>
                <a:t>2 Timoteo 3:16-17.</a:t>
              </a:r>
              <a:endParaRPr lang="en-US" sz="4400" b="1" spc="153" dirty="0">
                <a:solidFill>
                  <a:srgbClr val="111B1E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6211424" y="8507165"/>
            <a:ext cx="844433" cy="843082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6210748" y="1542189"/>
            <a:ext cx="844433" cy="84308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pic>
        <p:nvPicPr>
          <p:cNvPr id="7172" name="Picture 4" descr="Spanish SBU Santa Biblia ABS Pequeña, RVR 1960 (#42047) - Bible Truth  Publ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42189"/>
            <a:ext cx="4953733" cy="78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2238" y="1354546"/>
            <a:ext cx="17976749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8336136" y="2201375"/>
            <a:ext cx="8551186" cy="6178245"/>
            <a:chOff x="-1227728" y="-1322146"/>
            <a:chExt cx="9840948" cy="6506421"/>
          </a:xfrm>
        </p:grpSpPr>
        <p:sp>
          <p:nvSpPr>
            <p:cNvPr id="6" name="TextBox 6"/>
            <p:cNvSpPr txBox="1"/>
            <p:nvPr/>
          </p:nvSpPr>
          <p:spPr>
            <a:xfrm>
              <a:off x="-648788" y="-1322146"/>
              <a:ext cx="8942635" cy="2257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50"/>
                </a:lnSpc>
              </a:pPr>
              <a:r>
                <a:rPr lang="en-US" sz="4925" spc="49" dirty="0" smtClean="0">
                  <a:solidFill>
                    <a:srgbClr val="F41823"/>
                  </a:solidFill>
                  <a:latin typeface="Helveticish Bold"/>
                </a:rPr>
                <a:t>La Palabra de Dios en la Escuela Sabática</a:t>
              </a:r>
              <a:endParaRPr lang="en-US" sz="4925" spc="49" dirty="0">
                <a:solidFill>
                  <a:srgbClr val="F41823"/>
                </a:solidFill>
                <a:latin typeface="Helveticish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227728" y="1294773"/>
              <a:ext cx="9840948" cy="38895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VE" sz="4800" dirty="0">
                  <a:latin typeface="Bahnschrift Light SemiCondensed" panose="020B0502040204020203" pitchFamily="34" charset="0"/>
                </a:rPr>
                <a:t>“</a:t>
              </a:r>
              <a:r>
                <a:rPr lang="es-VE" sz="4800" u="sng" dirty="0">
                  <a:latin typeface="Bahnschrift Light SemiCondensed" panose="020B0502040204020203" pitchFamily="34" charset="0"/>
                </a:rPr>
                <a:t>Escudriñad</a:t>
              </a:r>
              <a:r>
                <a:rPr lang="es-VE" sz="4800" dirty="0">
                  <a:latin typeface="Bahnschrift Light SemiCondensed" panose="020B0502040204020203" pitchFamily="34" charset="0"/>
                </a:rPr>
                <a:t> las Escrituras; porque a vosotros os parece que en ellas tenéis la vida eterna; y ellas son las que dan testimonio de mí” </a:t>
              </a:r>
              <a:endParaRPr lang="es-VE" sz="4800" dirty="0" smtClean="0">
                <a:latin typeface="Bahnschrift Light SemiCondensed" panose="020B0502040204020203" pitchFamily="34" charset="0"/>
              </a:endParaRPr>
            </a:p>
            <a:p>
              <a:r>
                <a:rPr lang="es-VE" sz="4800" b="1" dirty="0" smtClean="0">
                  <a:latin typeface="Bahnschrift Light SemiCondensed" panose="020B0502040204020203" pitchFamily="34" charset="0"/>
                </a:rPr>
                <a:t>Juan 5:39.</a:t>
              </a:r>
              <a:endParaRPr lang="en-US" sz="4800" b="1" spc="153" dirty="0">
                <a:solidFill>
                  <a:srgbClr val="111B1E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6211424" y="8507165"/>
            <a:ext cx="844433" cy="843082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6210748" y="1542189"/>
            <a:ext cx="844433" cy="84308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pic>
        <p:nvPicPr>
          <p:cNvPr id="7172" name="Picture 4" descr="Spanish SBU Santa Biblia ABS Pequeña, RVR 1960 (#42047) - Bible Truth  Publ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42189"/>
            <a:ext cx="4953733" cy="78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flipH="1">
            <a:off x="0" y="-36059"/>
            <a:ext cx="18288000" cy="10339388"/>
          </a:xfrm>
          <a:prstGeom prst="rect">
            <a:avLst/>
          </a:prstGeom>
        </p:spPr>
      </p:pic>
      <p:sp>
        <p:nvSpPr>
          <p:cNvPr id="9" name="AutoShape 2"/>
          <p:cNvSpPr/>
          <p:nvPr/>
        </p:nvSpPr>
        <p:spPr>
          <a:xfrm>
            <a:off x="8458200" y="814234"/>
            <a:ext cx="9296400" cy="8520266"/>
          </a:xfrm>
          <a:prstGeom prst="rect">
            <a:avLst/>
          </a:prstGeom>
          <a:solidFill>
            <a:srgbClr val="F41823"/>
          </a:solidFill>
        </p:spPr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9144000" y="1590335"/>
            <a:ext cx="8001000" cy="7086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4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Hay una guerra espiritual. Satanás se opone al acceso del pueblo de Dios a la Palabra escrita</a:t>
            </a:r>
            <a:r>
              <a:rPr lang="es-419" sz="40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s-419" sz="4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s-419" sz="40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Él está buscando debilitar a nuestros niños, jóvenes, adultos y otros</a:t>
            </a:r>
            <a:r>
              <a:rPr lang="es-419" sz="40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s-419" sz="4000" dirty="0">
              <a:solidFill>
                <a:schemeClr val="bg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4000" dirty="0" smtClean="0">
                <a:solidFill>
                  <a:schemeClr val="bg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NUNCA DEJEMOS DE ESTUDIAR LA BIBLIA Y LAS GUÍAS DE ESTUDIO</a:t>
            </a:r>
            <a:endParaRPr lang="es-VE" sz="4000" dirty="0">
              <a:solidFill>
                <a:schemeClr val="bg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s-419" sz="4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endParaRPr lang="es-419" sz="4000" dirty="0">
              <a:solidFill>
                <a:schemeClr val="bg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16196657" y="7807923"/>
            <a:ext cx="1134685" cy="1260903"/>
            <a:chOff x="0" y="0"/>
            <a:chExt cx="6350000" cy="6339840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30562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9361900" y="-8792"/>
            <a:ext cx="8011566" cy="869392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10029227" y="559836"/>
            <a:ext cx="6676911" cy="812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s-419" sz="4400" spc="133" dirty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  <a:p>
            <a:r>
              <a:rPr lang="es-419" sz="4400" dirty="0" smtClean="0">
                <a:latin typeface="Bahnschrift Light SemiCondensed" panose="020B0502040204020203" pitchFamily="34" charset="0"/>
              </a:rPr>
              <a:t>El </a:t>
            </a:r>
            <a:r>
              <a:rPr lang="es-419" sz="4400" dirty="0">
                <a:latin typeface="Bahnschrift Light SemiCondensed" panose="020B0502040204020203" pitchFamily="34" charset="0"/>
              </a:rPr>
              <a:t>Espíritu Santo trasciende las restricciones y los problemas de </a:t>
            </a:r>
            <a:r>
              <a:rPr lang="es-419" sz="4400" dirty="0" smtClean="0">
                <a:latin typeface="Bahnschrift Light SemiCondensed" panose="020B0502040204020203" pitchFamily="34" charset="0"/>
              </a:rPr>
              <a:t>accesibilidad de los materiales de ES. </a:t>
            </a:r>
          </a:p>
          <a:p>
            <a:endParaRPr lang="es-419" sz="4400" spc="133" dirty="0" smtClean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  <a:p>
            <a:endParaRPr lang="es-419" sz="4400" spc="133" dirty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  <a:p>
            <a:r>
              <a:rPr lang="es-419" sz="4400" spc="133" dirty="0" smtClean="0">
                <a:solidFill>
                  <a:srgbClr val="111B1E"/>
                </a:solidFill>
                <a:latin typeface="Bahnschrift Light SemiCondensed" panose="020B0502040204020203" pitchFamily="34" charset="0"/>
              </a:rPr>
              <a:t>Oremos </a:t>
            </a:r>
            <a:r>
              <a:rPr lang="es-419" sz="4400" dirty="0" smtClean="0">
                <a:latin typeface="Bahnschrift Light SemiCondensed" panose="020B0502040204020203" pitchFamily="34" charset="0"/>
              </a:rPr>
              <a:t>para que las </a:t>
            </a:r>
            <a:r>
              <a:rPr lang="es-419" sz="4400" dirty="0">
                <a:latin typeface="Bahnschrift Light SemiCondensed" panose="020B0502040204020203" pitchFamily="34" charset="0"/>
              </a:rPr>
              <a:t>Guías de Estudio </a:t>
            </a:r>
            <a:r>
              <a:rPr lang="es-419" sz="4400" dirty="0" smtClean="0">
                <a:latin typeface="Bahnschrift Light SemiCondensed" panose="020B0502040204020203" pitchFamily="34" charset="0"/>
              </a:rPr>
              <a:t>Bíblico y  la Biblia estén en </a:t>
            </a:r>
            <a:r>
              <a:rPr lang="es-419" sz="4400" dirty="0">
                <a:latin typeface="Bahnschrift Light SemiCondensed" panose="020B0502040204020203" pitchFamily="34" charset="0"/>
              </a:rPr>
              <a:t>los </a:t>
            </a:r>
            <a:r>
              <a:rPr lang="es-419" sz="4400" dirty="0" smtClean="0">
                <a:latin typeface="Bahnschrift Light SemiCondensed" panose="020B0502040204020203" pitchFamily="34" charset="0"/>
              </a:rPr>
              <a:t>hogares del  pueblo </a:t>
            </a:r>
            <a:r>
              <a:rPr lang="es-419" sz="4400" dirty="0">
                <a:latin typeface="Bahnschrift Light SemiCondensed" panose="020B0502040204020203" pitchFamily="34" charset="0"/>
              </a:rPr>
              <a:t>de </a:t>
            </a:r>
            <a:r>
              <a:rPr lang="es-419" sz="4400" dirty="0" smtClean="0">
                <a:latin typeface="Bahnschrift Light SemiCondensed" panose="020B0502040204020203" pitchFamily="34" charset="0"/>
              </a:rPr>
              <a:t>Dios.</a:t>
            </a:r>
            <a:endParaRPr lang="en-US" sz="4400" dirty="0">
              <a:latin typeface="Bahnschrift Light SemiCondensed" panose="020B0502040204020203" pitchFamily="34" charset="0"/>
            </a:endParaRPr>
          </a:p>
          <a:p>
            <a:endParaRPr lang="en-US" sz="4400" spc="133" dirty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6039705" y="7341093"/>
            <a:ext cx="1156131" cy="115428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pic>
        <p:nvPicPr>
          <p:cNvPr id="11268" name="Picture 4" descr="mano, libro, leer, madera, chico, leyendo, religión, niño, cristiano, Biblia, educación, religioso, estudiar, cama, aprender, estudiando, aprendizaje, africano, conocimi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20591"/>
          <a:stretch/>
        </p:blipFill>
        <p:spPr bwMode="auto">
          <a:xfrm>
            <a:off x="0" y="0"/>
            <a:ext cx="8610600" cy="103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5513" y="4032052"/>
            <a:ext cx="5928979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s-VE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El Poder transformador de la Palabra de Dios en tiempo de crisis</a:t>
            </a:r>
            <a:endParaRPr lang="en-US" sz="6000" spc="24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15475" y="802530"/>
            <a:ext cx="3923718" cy="434340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66556" y="1028700"/>
            <a:ext cx="11371752" cy="8229600"/>
            <a:chOff x="0" y="0"/>
            <a:chExt cx="15162336" cy="109728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5162336" cy="109728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23795" y="1441891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r>
                <a:rPr lang="en-US" sz="2200" spc="153" dirty="0" smtClean="0">
                  <a:solidFill>
                    <a:srgbClr val="111B1E"/>
                  </a:solidFill>
                  <a:latin typeface="Helveticish"/>
                </a:rPr>
                <a:t>.</a:t>
              </a: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23795" y="7505223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 flipH="1">
            <a:off x="1115923" y="909789"/>
            <a:ext cx="170196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3</a:t>
            </a:r>
            <a:endParaRPr lang="es-ES" sz="1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10242" name="Picture 2" descr="Una vez más, la Biblia tiene razón – Parte II - Historia de la 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r="14368"/>
          <a:stretch/>
        </p:blipFill>
        <p:spPr bwMode="auto">
          <a:xfrm>
            <a:off x="8458200" y="16383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9361900" y="-8792"/>
            <a:ext cx="8011566" cy="869392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9828734" y="783784"/>
            <a:ext cx="7077898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419" sz="4400" dirty="0">
                <a:latin typeface="Bahnschrift Light SemiCondensed" panose="020B0502040204020203" pitchFamily="34" charset="0"/>
              </a:rPr>
              <a:t>La Biblia siempre sale victoriosa en tiempos de crisis. </a:t>
            </a:r>
            <a:endParaRPr lang="es-419" sz="4400" dirty="0" smtClean="0">
              <a:latin typeface="Bahnschrift Light SemiCondensed" panose="020B0502040204020203" pitchFamily="34" charset="0"/>
            </a:endParaRPr>
          </a:p>
          <a:p>
            <a:endParaRPr lang="es-419" sz="4400" spc="133" dirty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  <a:p>
            <a:r>
              <a:rPr lang="es-419" sz="4400" dirty="0">
                <a:latin typeface="Bahnschrift Light SemiCondensed" panose="020B0502040204020203" pitchFamily="34" charset="0"/>
              </a:rPr>
              <a:t>La pandemia crea un intenso deseo de conocer la voluntad de Dios. </a:t>
            </a:r>
            <a:endParaRPr lang="es-419" sz="4400" dirty="0" smtClean="0">
              <a:latin typeface="Bahnschrift Light SemiCondensed" panose="020B0502040204020203" pitchFamily="34" charset="0"/>
            </a:endParaRPr>
          </a:p>
          <a:p>
            <a:endParaRPr lang="es-419" sz="4400" spc="133" dirty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  <a:p>
            <a:r>
              <a:rPr lang="es-419" sz="4400" spc="133" dirty="0" smtClean="0">
                <a:solidFill>
                  <a:srgbClr val="111B1E"/>
                </a:solidFill>
                <a:latin typeface="Bahnschrift Light SemiCondensed" panose="020B0502040204020203" pitchFamily="34" charset="0"/>
              </a:rPr>
              <a:t>En las crisis mucha gente busca a Dios. Allí la palabra de Dios da mucho fruto.</a:t>
            </a:r>
            <a:endParaRPr lang="es-419" sz="4400" spc="133" dirty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  <a:p>
            <a:endParaRPr lang="es-419" sz="4400" spc="133" dirty="0" smtClean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  <a:p>
            <a:endParaRPr lang="en-US" sz="4400" spc="133" dirty="0">
              <a:solidFill>
                <a:srgbClr val="111B1E"/>
              </a:solidFill>
              <a:latin typeface="Bahnschrift Light SemiCondensed" panose="020B0502040204020203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6039705" y="7341093"/>
            <a:ext cx="1156131" cy="115428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pic>
        <p:nvPicPr>
          <p:cNvPr id="11268" name="Picture 4" descr="mano, libro, leer, madera, chico, leyendo, religión, niño, cristiano, Biblia, educación, religioso, estudiar, cama, aprender, estudiando, aprendizaje, africano, conocimi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20591"/>
          <a:stretch/>
        </p:blipFill>
        <p:spPr bwMode="auto">
          <a:xfrm>
            <a:off x="0" y="0"/>
            <a:ext cx="8610600" cy="103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685799" y="1311741"/>
            <a:ext cx="8717949" cy="75057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ángulo 16"/>
          <p:cNvSpPr/>
          <p:nvPr/>
        </p:nvSpPr>
        <p:spPr>
          <a:xfrm>
            <a:off x="1272873" y="1711791"/>
            <a:ext cx="7543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4400" dirty="0">
                <a:latin typeface="Bahnschrift SemiLight" panose="020B0502040204020203" pitchFamily="34" charset="0"/>
                <a:cs typeface="Calibri" panose="020F0502020204030204" pitchFamily="34" charset="0"/>
              </a:rPr>
              <a:t>“Porque la palabra de Dios es viva y eficaz, y más cortante que toda espada de dos filos; y penetra hasta partir el alma y el espíritu, las </a:t>
            </a:r>
            <a:r>
              <a:rPr lang="es-VE" sz="4400" dirty="0" err="1">
                <a:latin typeface="Bahnschrift SemiLight" panose="020B0502040204020203" pitchFamily="34" charset="0"/>
                <a:cs typeface="Calibri" panose="020F0502020204030204" pitchFamily="34" charset="0"/>
              </a:rPr>
              <a:t>conyunturas</a:t>
            </a:r>
            <a:r>
              <a:rPr lang="es-VE" sz="4400" dirty="0">
                <a:latin typeface="Bahnschrift SemiLight" panose="020B0502040204020203" pitchFamily="34" charset="0"/>
                <a:cs typeface="Calibri" panose="020F0502020204030204" pitchFamily="34" charset="0"/>
              </a:rPr>
              <a:t> y los tuétanos, y discierne los pensamientos y las intenciones del </a:t>
            </a:r>
            <a:r>
              <a:rPr lang="es-VE" sz="4400" dirty="0" smtClean="0">
                <a:latin typeface="Bahnschrift SemiLight" panose="020B0502040204020203" pitchFamily="34" charset="0"/>
                <a:cs typeface="Calibri" panose="020F0502020204030204" pitchFamily="34" charset="0"/>
              </a:rPr>
              <a:t>corazón”. </a:t>
            </a:r>
          </a:p>
          <a:p>
            <a:r>
              <a:rPr lang="es-VE" sz="4400" b="1" dirty="0" smtClean="0">
                <a:latin typeface="Bahnschrift SemiLight" panose="020B0502040204020203" pitchFamily="34" charset="0"/>
                <a:cs typeface="Calibri" panose="020F0502020204030204" pitchFamily="34" charset="0"/>
              </a:rPr>
              <a:t>Hebreos </a:t>
            </a:r>
            <a:r>
              <a:rPr lang="es-VE" sz="4400" b="1" dirty="0">
                <a:latin typeface="Bahnschrift SemiLight" panose="020B0502040204020203" pitchFamily="34" charset="0"/>
                <a:cs typeface="Calibri" panose="020F0502020204030204" pitchFamily="34" charset="0"/>
              </a:rPr>
              <a:t>4:12). </a:t>
            </a:r>
          </a:p>
        </p:txBody>
      </p:sp>
      <p:pic>
        <p:nvPicPr>
          <p:cNvPr id="21506" name="Picture 2" descr="La mujer está leyendo la biblia. | Foto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3"/>
          <a:stretch/>
        </p:blipFill>
        <p:spPr bwMode="auto">
          <a:xfrm>
            <a:off x="10134600" y="0"/>
            <a:ext cx="81534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ersos bíblicos para estudian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200" r="18933" b="-200"/>
          <a:stretch/>
        </p:blipFill>
        <p:spPr bwMode="auto">
          <a:xfrm>
            <a:off x="-674627" y="-212902"/>
            <a:ext cx="12790427" cy="105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1048999" y="-212902"/>
            <a:ext cx="7267575" cy="10595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11353800" y="1943100"/>
            <a:ext cx="6096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Fueron halladas tus palabras, y yo las comí; </a:t>
            </a:r>
            <a:r>
              <a:rPr lang="es-MX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y tu </a:t>
            </a:r>
            <a:r>
              <a:rPr lang="es-MX" sz="4800" b="1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palabra me fue por gozo y por alegría de mi corazón</a:t>
            </a:r>
            <a:r>
              <a:rPr lang="es-MX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;</a:t>
            </a:r>
            <a:r>
              <a:rPr lang="es-MX" sz="4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porque tu nombre se invocó sobre mí, oh Jehová Dios de los ejércitos</a:t>
            </a:r>
            <a:r>
              <a:rPr lang="es-MX" sz="48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. </a:t>
            </a:r>
          </a:p>
          <a:p>
            <a:r>
              <a:rPr lang="es-MX" sz="48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Jeremías 15:18. </a:t>
            </a:r>
            <a:endParaRPr lang="es-VE" sz="4800" b="1" dirty="0">
              <a:solidFill>
                <a:schemeClr val="bg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0"/>
          <a:stretch/>
        </p:blipFill>
        <p:spPr>
          <a:xfrm>
            <a:off x="6354631" y="-136525"/>
            <a:ext cx="12085769" cy="104235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57250" y="775649"/>
            <a:ext cx="14135100" cy="5976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 rot="-5400000">
            <a:off x="13575411" y="5318694"/>
            <a:ext cx="1001585" cy="1413195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EE37816F-A147-E04A-947C-BC5DFB1E471C}"/>
              </a:ext>
            </a:extLst>
          </p:cNvPr>
          <p:cNvSpPr txBox="1">
            <a:spLocks/>
          </p:cNvSpPr>
          <p:nvPr/>
        </p:nvSpPr>
        <p:spPr>
          <a:xfrm>
            <a:off x="1752600" y="965758"/>
            <a:ext cx="10571998" cy="970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 smtClean="0">
                <a:latin typeface="Bahnschrift SemiBold" panose="020B0502040204020203" pitchFamily="34" charset="0"/>
              </a:rPr>
              <a:t>Puntos a desarrollar</a:t>
            </a:r>
            <a:endParaRPr lang="es-VE" dirty="0">
              <a:latin typeface="Bahnschrift SemiBold" panose="020B0502040204020203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1440877" y="2209477"/>
            <a:ext cx="11928729" cy="40815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VE" sz="3800" dirty="0" smtClean="0">
                <a:latin typeface="Bahnschrift Light SemiCondensed" panose="020B0502040204020203" pitchFamily="34" charset="0"/>
              </a:rPr>
              <a:t>1. </a:t>
            </a:r>
            <a:r>
              <a:rPr lang="es-VE" sz="3800" dirty="0" smtClean="0">
                <a:latin typeface="Bahnschrift Light SemiCondensed" panose="020B0502040204020203" pitchFamily="34" charset="0"/>
                <a:cs typeface="Calibri" panose="020F0502020204030204" pitchFamily="34" charset="0"/>
              </a:rPr>
              <a:t>La importancia de la Palabra de Dios en la vida del creyente.</a:t>
            </a:r>
          </a:p>
          <a:p>
            <a:endParaRPr lang="es-VE" sz="3800" dirty="0" smtClean="0"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sz="3800" dirty="0" smtClean="0">
                <a:latin typeface="Bahnschrift Light SemiCondensed" panose="020B0502040204020203" pitchFamily="34" charset="0"/>
                <a:cs typeface="Calibri" panose="020F0502020204030204" pitchFamily="34" charset="0"/>
              </a:rPr>
              <a:t>2. El papel de la Palabra de Dios en la Escuela Sabática.</a:t>
            </a:r>
          </a:p>
          <a:p>
            <a:pPr marL="0" indent="0">
              <a:buFont typeface="Arial" pitchFamily="34" charset="0"/>
              <a:buNone/>
            </a:pPr>
            <a:endParaRPr lang="es-VE" sz="3800" dirty="0" smtClean="0"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sz="3800" dirty="0" smtClean="0">
                <a:latin typeface="Bahnschrift Light SemiCondensed" panose="020B0502040204020203" pitchFamily="34" charset="0"/>
                <a:cs typeface="Calibri" panose="020F0502020204030204" pitchFamily="34" charset="0"/>
              </a:rPr>
              <a:t>3. El poder transformador de la Palabra de Dios en tiempos   de crisis. </a:t>
            </a:r>
            <a:endParaRPr lang="es-VE" sz="3800" dirty="0"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6" descr="3 Oraciones para aumentar tu lectura bíblica | Blog.bib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00" y="1485900"/>
            <a:ext cx="12725400" cy="8229600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9" name="Group 9"/>
          <p:cNvGrpSpPr/>
          <p:nvPr/>
        </p:nvGrpSpPr>
        <p:grpSpPr>
          <a:xfrm rot="-5400000">
            <a:off x="10351165" y="8389280"/>
            <a:ext cx="1014671" cy="1143000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8434" name="Picture 2" descr="España es el país más infeliz de Europa y el segundo del mundo | Sociedad |  Cadena 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517"/>
            <a:ext cx="18307665" cy="103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5800" y="1485900"/>
            <a:ext cx="45451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Bueno es el Señor; es refugio en el día de la angustia, y protector de los que en él confían</a:t>
            </a:r>
            <a:r>
              <a:rPr lang="es-MX" sz="48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.</a:t>
            </a:r>
          </a:p>
          <a:p>
            <a:r>
              <a:rPr lang="es-MX" sz="4800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Nahum</a:t>
            </a:r>
            <a:r>
              <a:rPr lang="es-MX" sz="48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1:7</a:t>
            </a:r>
            <a:endParaRPr lang="en-US" sz="480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mall Groups in a Pandemic | Family Matter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90" y="-278423"/>
            <a:ext cx="184259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257711" y="2109285"/>
            <a:ext cx="7406067" cy="53571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9006010" y="442853"/>
            <a:ext cx="8607724" cy="8690011"/>
            <a:chOff x="8868913" y="1052473"/>
            <a:chExt cx="7696200" cy="7706790"/>
          </a:xfrm>
        </p:grpSpPr>
        <p:sp>
          <p:nvSpPr>
            <p:cNvPr id="8" name="Elipse 7"/>
            <p:cNvSpPr/>
            <p:nvPr/>
          </p:nvSpPr>
          <p:spPr>
            <a:xfrm>
              <a:off x="9144000" y="1551509"/>
              <a:ext cx="7090595" cy="6708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8868913" y="1052473"/>
              <a:ext cx="7696200" cy="770679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230278" y="3489577"/>
            <a:ext cx="7406068" cy="3170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VE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Calibri" panose="020F0502020204030204" pitchFamily="34" charset="0"/>
              </a:rPr>
              <a:t>Los </a:t>
            </a:r>
            <a:r>
              <a:rPr 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Calibri" panose="020F0502020204030204" pitchFamily="34" charset="0"/>
              </a:rPr>
              <a:t>énfasis PRIMORDIALES </a:t>
            </a:r>
          </a:p>
          <a:p>
            <a:pPr algn="ctr"/>
            <a:r>
              <a:rPr lang="es-V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Calibri" panose="020F0502020204030204" pitchFamily="34" charset="0"/>
              </a:rPr>
              <a:t>d</a:t>
            </a:r>
            <a:r>
              <a:rPr lang="es-V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Calibri" panose="020F0502020204030204" pitchFamily="34" charset="0"/>
              </a:rPr>
              <a:t>e una Escuela Sabática</a:t>
            </a:r>
          </a:p>
          <a:p>
            <a:endParaRPr lang="es-VE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2FEF5-D75A-1047-A88B-E062836A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672" y="3695700"/>
            <a:ext cx="11524036" cy="5299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sz="4800" dirty="0" smtClean="0">
                <a:latin typeface="Bahnschrift SemiLight" panose="020B0502040204020203" pitchFamily="34" charset="0"/>
                <a:cs typeface="Calibri" panose="020F0502020204030204" pitchFamily="34" charset="0"/>
              </a:rPr>
              <a:t>“</a:t>
            </a:r>
            <a:r>
              <a:rPr lang="es-VE" sz="4800" dirty="0">
                <a:latin typeface="Bahnschrift SemiLight" panose="020B0502040204020203" pitchFamily="34" charset="0"/>
                <a:cs typeface="Calibri" panose="020F0502020204030204" pitchFamily="34" charset="0"/>
              </a:rPr>
              <a:t>Sólo los que hayan fortalecido su espíritu con las verdades de la Biblia podrán resistir en el último gran engaño” </a:t>
            </a:r>
            <a:endParaRPr lang="es-VE" sz="4800" dirty="0" smtClean="0"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s-VE" sz="4800" dirty="0" smtClean="0"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VE" sz="4800" dirty="0" smtClean="0">
                <a:latin typeface="Bahnschrift SemiLight" panose="020B0502040204020203" pitchFamily="34" charset="0"/>
                <a:cs typeface="Calibri" panose="020F0502020204030204" pitchFamily="34" charset="0"/>
              </a:rPr>
              <a:t>(</a:t>
            </a:r>
            <a:r>
              <a:rPr lang="es-VE" sz="4800" dirty="0">
                <a:latin typeface="Bahnschrift SemiLight" panose="020B0502040204020203" pitchFamily="34" charset="0"/>
                <a:cs typeface="Calibri" panose="020F0502020204030204" pitchFamily="34" charset="0"/>
              </a:rPr>
              <a:t>Eventos de los Últimos Días cap.5, p.59). </a:t>
            </a:r>
          </a:p>
        </p:txBody>
      </p:sp>
      <p:pic>
        <p:nvPicPr>
          <p:cNvPr id="16386" name="Picture 2" descr="DetalleProducto - SEHS Ve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1375059"/>
            <a:ext cx="574357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/>
          <p:cNvGrpSpPr/>
          <p:nvPr/>
        </p:nvGrpSpPr>
        <p:grpSpPr>
          <a:xfrm rot="5400000">
            <a:off x="1222470" y="2191290"/>
            <a:ext cx="1423091" cy="1420814"/>
            <a:chOff x="0" y="-29394083"/>
            <a:chExt cx="6350000" cy="6339840"/>
          </a:xfrm>
        </p:grpSpPr>
        <p:sp>
          <p:nvSpPr>
            <p:cNvPr id="9" name="Freeform 6"/>
            <p:cNvSpPr/>
            <p:nvPr/>
          </p:nvSpPr>
          <p:spPr>
            <a:xfrm>
              <a:off x="0" y="-29394083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</p:spTree>
    <p:extLst>
      <p:ext uri="{BB962C8B-B14F-4D97-AF65-F5344CB8AC3E}">
        <p14:creationId xmlns:p14="http://schemas.microsoft.com/office/powerpoint/2010/main" val="399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FFE6A-12C7-8B4B-9818-28F1DE30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24100"/>
            <a:ext cx="11658600" cy="63592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4800" dirty="0">
                <a:latin typeface="Bahnschrift SemiLight SemiConde" panose="020B0502040204020203" pitchFamily="34" charset="0"/>
                <a:cs typeface="Calibri" panose="020F0502020204030204" pitchFamily="34" charset="0"/>
              </a:rPr>
              <a:t>“La Escuela Sabática es un importante ramo de la obra misionera, no solo porque da a los jóvenes y ancianos un conocimiento de la palabra de Dios, sino porque despierta en ellos el amor por sus sagradas verdades, y el deseo de estudiarlas por sí mismos; y sobre todo les enseña a regular sus vidas por sus santas enseñanzas” (COES 10,11</a:t>
            </a:r>
            <a:r>
              <a:rPr lang="es-VE" sz="4800" dirty="0" smtClean="0">
                <a:latin typeface="Bahnschrift SemiLight SemiConde" panose="020B0502040204020203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buNone/>
            </a:pPr>
            <a:endParaRPr lang="es-VE" sz="48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4" descr="DetalleProducto - SEHS Ve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1380203"/>
            <a:ext cx="574357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rot="5400000">
            <a:off x="1218061" y="1348158"/>
            <a:ext cx="1423091" cy="1420814"/>
            <a:chOff x="0" y="-29394083"/>
            <a:chExt cx="6350000" cy="6339840"/>
          </a:xfrm>
        </p:grpSpPr>
        <p:sp>
          <p:nvSpPr>
            <p:cNvPr id="8" name="Freeform 6"/>
            <p:cNvSpPr/>
            <p:nvPr/>
          </p:nvSpPr>
          <p:spPr>
            <a:xfrm>
              <a:off x="0" y="-29394083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</p:spTree>
    <p:extLst>
      <p:ext uri="{BB962C8B-B14F-4D97-AF65-F5344CB8AC3E}">
        <p14:creationId xmlns:p14="http://schemas.microsoft.com/office/powerpoint/2010/main" val="17723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92064" y="5696187"/>
            <a:ext cx="77665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s-VE" sz="8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CONCLUSIÓN</a:t>
            </a:r>
            <a:endParaRPr lang="en-US" sz="8000" spc="24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15475" y="802530"/>
            <a:ext cx="3923718" cy="434340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66556" y="1028700"/>
            <a:ext cx="11371752" cy="8229600"/>
            <a:chOff x="0" y="0"/>
            <a:chExt cx="15162336" cy="109728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5162336" cy="109728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23795" y="1441891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r>
                <a:rPr lang="en-US" sz="2200" spc="153" dirty="0" smtClean="0">
                  <a:solidFill>
                    <a:srgbClr val="111B1E"/>
                  </a:solidFill>
                  <a:latin typeface="Helveticish"/>
                </a:rPr>
                <a:t>.</a:t>
              </a: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23795" y="7505223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</p:grpSp>
      <p:pic>
        <p:nvPicPr>
          <p:cNvPr id="10242" name="Picture 2" descr="Una vez más, la Biblia tiene razón – Parte II - Historia de la 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r="14368"/>
          <a:stretch/>
        </p:blipFill>
        <p:spPr bwMode="auto">
          <a:xfrm>
            <a:off x="8458200" y="16383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0"/>
          <a:stretch/>
        </p:blipFill>
        <p:spPr>
          <a:xfrm>
            <a:off x="6354631" y="-136525"/>
            <a:ext cx="12085769" cy="104235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57250" y="775649"/>
            <a:ext cx="14135100" cy="5976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 rot="-5400000">
            <a:off x="13575411" y="5318694"/>
            <a:ext cx="1001585" cy="1413195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EE37816F-A147-E04A-947C-BC5DFB1E471C}"/>
              </a:ext>
            </a:extLst>
          </p:cNvPr>
          <p:cNvSpPr txBox="1">
            <a:spLocks/>
          </p:cNvSpPr>
          <p:nvPr/>
        </p:nvSpPr>
        <p:spPr>
          <a:xfrm>
            <a:off x="1752600" y="965758"/>
            <a:ext cx="10571998" cy="970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 smtClean="0">
                <a:latin typeface="Bahnschrift SemiBold" panose="020B0502040204020203" pitchFamily="34" charset="0"/>
              </a:rPr>
              <a:t>Velemos para que:</a:t>
            </a:r>
            <a:endParaRPr lang="es-VE" dirty="0">
              <a:latin typeface="Bahnschrift SemiBold" panose="020B0502040204020203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1440877" y="2209477"/>
            <a:ext cx="11928729" cy="40815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VE" sz="3800" dirty="0" smtClean="0">
                <a:latin typeface="Bahnschrift Light SemiCondensed" panose="020B0502040204020203" pitchFamily="34" charset="0"/>
                <a:cs typeface="Calibri" panose="020F0502020204030204" pitchFamily="34" charset="0"/>
              </a:rPr>
              <a:t>La Palabra de Dios sea una realidad en nuestras vidas.</a:t>
            </a:r>
          </a:p>
          <a:p>
            <a:endParaRPr lang="es-VE" sz="3800" dirty="0" smtClean="0"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sz="3800" dirty="0" smtClean="0">
                <a:latin typeface="Bahnschrift Light SemiCondensed" panose="020B0502040204020203" pitchFamily="34" charset="0"/>
                <a:cs typeface="Calibri" panose="020F0502020204030204" pitchFamily="34" charset="0"/>
              </a:rPr>
              <a:t>En Escuela Sabática se enseñe y se predique la Biblia.</a:t>
            </a:r>
          </a:p>
          <a:p>
            <a:pPr marL="0" indent="0">
              <a:buFont typeface="Arial" pitchFamily="34" charset="0"/>
              <a:buNone/>
            </a:pPr>
            <a:endParaRPr lang="es-VE" sz="3800" dirty="0" smtClean="0"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VE" sz="3800" dirty="0" smtClean="0">
                <a:latin typeface="Bahnschrift Light SemiCondensed" panose="020B0502040204020203" pitchFamily="34" charset="0"/>
                <a:cs typeface="Calibri" panose="020F0502020204030204" pitchFamily="34" charset="0"/>
              </a:rPr>
              <a:t>El poder transformador de la Palabra de Dios en tiempos   de crisis</a:t>
            </a:r>
            <a:r>
              <a:rPr lang="es-VE" sz="3800" dirty="0">
                <a:latin typeface="Bahnschrift Light Semi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s-VE" sz="3800" dirty="0" smtClean="0">
                <a:latin typeface="Bahnschrift Light SemiCondensed" panose="020B0502040204020203" pitchFamily="34" charset="0"/>
                <a:cs typeface="Calibri" panose="020F0502020204030204" pitchFamily="34" charset="0"/>
              </a:rPr>
              <a:t>sea una realidad en nosotros. </a:t>
            </a:r>
            <a:endParaRPr lang="es-VE" sz="3800" dirty="0"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6" descr="3 Oraciones para aumentar tu lectura bíblica | Blog.bib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DBD7C5FF-E4C3-4418-B688-27E0B01C1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038" y="3030920"/>
            <a:ext cx="8828693" cy="4662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VE" sz="6000" dirty="0"/>
          </a:p>
          <a:p>
            <a:endParaRPr lang="es-VE" sz="6600" dirty="0"/>
          </a:p>
        </p:txBody>
      </p:sp>
      <p:pic>
        <p:nvPicPr>
          <p:cNvPr id="8" name="Picture 2" descr="Wenn alle Bedingungen gleich sind, buche ich lieber bei einem Freund! | by  doorz | doorz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36152"/>
          <a:stretch/>
        </p:blipFill>
        <p:spPr bwMode="auto">
          <a:xfrm>
            <a:off x="1" y="-1483568"/>
            <a:ext cx="18287999" cy="67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2F3C5B5-446B-4BF8-AD14-7E392DFF23A7}"/>
              </a:ext>
            </a:extLst>
          </p:cNvPr>
          <p:cNvSpPr txBox="1"/>
          <p:nvPr/>
        </p:nvSpPr>
        <p:spPr>
          <a:xfrm>
            <a:off x="1" y="4508085"/>
            <a:ext cx="182879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200" b="1" dirty="0">
                <a:solidFill>
                  <a:srgbClr val="0070C0"/>
                </a:solidFill>
                <a:ea typeface="Calibri" panose="020F0502020204030204" pitchFamily="34" charset="0"/>
              </a:rPr>
              <a:t>                                                             Créditos:</a:t>
            </a:r>
          </a:p>
          <a:p>
            <a:pPr algn="ctr"/>
            <a:endParaRPr lang="es-419" sz="4200" b="1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s-419" sz="3000" dirty="0">
                <a:ea typeface="Calibri" panose="020F0502020204030204" pitchFamily="34" charset="0"/>
              </a:rPr>
              <a:t>Texto principal: Pr Samuel </a:t>
            </a:r>
            <a:r>
              <a:rPr lang="es-419" sz="3000" dirty="0" err="1">
                <a:ea typeface="Calibri" panose="020F0502020204030204" pitchFamily="34" charset="0"/>
              </a:rPr>
              <a:t>Telemaque</a:t>
            </a:r>
            <a:endParaRPr lang="es-419" sz="3000" dirty="0">
              <a:ea typeface="Calibri" panose="020F0502020204030204" pitchFamily="34" charset="0"/>
            </a:endParaRPr>
          </a:p>
          <a:p>
            <a:pPr algn="ctr"/>
            <a:r>
              <a:rPr lang="es-419" sz="3000" dirty="0">
                <a:ea typeface="Calibri" panose="020F0502020204030204" pitchFamily="34" charset="0"/>
              </a:rPr>
              <a:t>Diapositivas, revisión y edición  Pr Moisés Prieto</a:t>
            </a:r>
          </a:p>
          <a:p>
            <a:pPr algn="ctr"/>
            <a:r>
              <a:rPr lang="es-419" sz="3000" dirty="0">
                <a:ea typeface="Calibri" panose="020F0502020204030204" pitchFamily="34" charset="0"/>
              </a:rPr>
              <a:t>Imágenes </a:t>
            </a:r>
            <a:r>
              <a:rPr lang="es-419" sz="3000" dirty="0" smtClean="0">
                <a:ea typeface="Calibri" panose="020F0502020204030204" pitchFamily="34" charset="0"/>
              </a:rPr>
              <a:t>Diversas: Google</a:t>
            </a:r>
            <a:r>
              <a:rPr lang="es-419" sz="3000" dirty="0">
                <a:ea typeface="Calibri" panose="020F0502020204030204" pitchFamily="34" charset="0"/>
              </a:rPr>
              <a:t>, </a:t>
            </a:r>
            <a:r>
              <a:rPr lang="es-419" sz="3000" dirty="0" err="1">
                <a:ea typeface="Calibri" panose="020F0502020204030204" pitchFamily="34" charset="0"/>
              </a:rPr>
              <a:t>Pexels</a:t>
            </a:r>
            <a:r>
              <a:rPr lang="es-419" sz="3000" dirty="0" smtClean="0">
                <a:ea typeface="Calibri" panose="020F0502020204030204" pitchFamily="34" charset="0"/>
              </a:rPr>
              <a:t>, </a:t>
            </a:r>
            <a:r>
              <a:rPr lang="es-419" sz="3000" dirty="0" err="1">
                <a:ea typeface="Calibri" panose="020F0502020204030204" pitchFamily="34" charset="0"/>
              </a:rPr>
              <a:t>Pxhere</a:t>
            </a:r>
            <a:r>
              <a:rPr lang="es-419" sz="3000" dirty="0">
                <a:ea typeface="Calibri" panose="020F0502020204030204" pitchFamily="34" charset="0"/>
              </a:rPr>
              <a:t>, </a:t>
            </a:r>
            <a:r>
              <a:rPr lang="es-419" sz="3000" dirty="0" err="1" smtClean="0">
                <a:ea typeface="Calibri" panose="020F0502020204030204" pitchFamily="34" charset="0"/>
              </a:rPr>
              <a:t>dreamstime</a:t>
            </a:r>
            <a:r>
              <a:rPr lang="es-419" sz="3000" dirty="0" smtClean="0">
                <a:ea typeface="Calibri" panose="020F0502020204030204" pitchFamily="34" charset="0"/>
              </a:rPr>
              <a:t>, </a:t>
            </a:r>
            <a:r>
              <a:rPr lang="es-419" sz="3000" dirty="0" err="1" smtClean="0">
                <a:ea typeface="Calibri" panose="020F0502020204030204" pitchFamily="34" charset="0"/>
              </a:rPr>
              <a:t>alamy</a:t>
            </a:r>
            <a:r>
              <a:rPr lang="es-419" sz="3000" dirty="0" smtClean="0">
                <a:ea typeface="Calibri" panose="020F0502020204030204" pitchFamily="34" charset="0"/>
              </a:rPr>
              <a:t>, </a:t>
            </a:r>
            <a:r>
              <a:rPr lang="es-419" sz="3000" dirty="0" err="1" smtClean="0">
                <a:ea typeface="Calibri" panose="020F0502020204030204" pitchFamily="34" charset="0"/>
              </a:rPr>
              <a:t>shutterstock</a:t>
            </a:r>
            <a:r>
              <a:rPr lang="es-419" sz="3000" dirty="0"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6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0"/>
          <a:stretch/>
        </p:blipFill>
        <p:spPr>
          <a:xfrm>
            <a:off x="6354631" y="-136525"/>
            <a:ext cx="12085769" cy="104235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57250" y="775649"/>
            <a:ext cx="14135100" cy="5976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 rot="-5400000">
            <a:off x="13575411" y="5318694"/>
            <a:ext cx="1001585" cy="1413195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EE37816F-A147-E04A-947C-BC5DFB1E471C}"/>
              </a:ext>
            </a:extLst>
          </p:cNvPr>
          <p:cNvSpPr txBox="1">
            <a:spLocks/>
          </p:cNvSpPr>
          <p:nvPr/>
        </p:nvSpPr>
        <p:spPr>
          <a:xfrm>
            <a:off x="6354631" y="1098747"/>
            <a:ext cx="10571998" cy="970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 smtClean="0">
                <a:latin typeface="Bahnschrift SemiBold" panose="020B0502040204020203" pitchFamily="34" charset="0"/>
              </a:rPr>
              <a:t>Introducción</a:t>
            </a:r>
            <a:endParaRPr lang="es-VE" dirty="0">
              <a:latin typeface="Bahnschrift SemiBold" panose="020B0502040204020203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1371600" y="2444553"/>
            <a:ext cx="13106400" cy="40815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3600" dirty="0">
                <a:latin typeface="Bahnschrift Light SemiCondensed" panose="020B0502040204020203" pitchFamily="34" charset="0"/>
              </a:rPr>
              <a:t>Las crisis traen desestabilización en todos los sentidos</a:t>
            </a:r>
            <a:r>
              <a:rPr lang="es-419" sz="3600" dirty="0" smtClean="0"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s-419" sz="3600" dirty="0" smtClean="0">
                <a:latin typeface="Bahnschrift Light SemiCondensed" panose="020B0502040204020203" pitchFamily="34" charset="0"/>
              </a:rPr>
              <a:t>Muchos </a:t>
            </a:r>
            <a:r>
              <a:rPr lang="es-419" sz="3600" dirty="0">
                <a:latin typeface="Bahnschrift Light SemiCondensed" panose="020B0502040204020203" pitchFamily="34" charset="0"/>
              </a:rPr>
              <a:t>tristemente son afectados espiritualmente</a:t>
            </a:r>
            <a:r>
              <a:rPr lang="es-419" sz="3600" dirty="0" smtClean="0"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s-419" sz="3600" dirty="0" smtClean="0">
                <a:latin typeface="Bahnschrift Light SemiCondensed" panose="020B0502040204020203" pitchFamily="34" charset="0"/>
              </a:rPr>
              <a:t>La </a:t>
            </a:r>
            <a:r>
              <a:rPr lang="es-419" sz="3600" dirty="0">
                <a:latin typeface="Bahnschrift Light SemiCondensed" panose="020B0502040204020203" pitchFamily="34" charset="0"/>
              </a:rPr>
              <a:t>pandemia ha sido un detonante para que algunos dejen la iglesia. </a:t>
            </a:r>
            <a:endParaRPr lang="en-US" sz="36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AutoShape 6" descr="3 Oraciones para aumentar tu lectura bíblica | Blog.bib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5"/>
          <a:stretch/>
        </p:blipFill>
        <p:spPr>
          <a:xfrm>
            <a:off x="6354631" y="-136525"/>
            <a:ext cx="11933369" cy="104235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57250" y="775649"/>
            <a:ext cx="14135100" cy="5976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 rot="-5400000">
            <a:off x="13575411" y="5318694"/>
            <a:ext cx="1001585" cy="1413195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EE37816F-A147-E04A-947C-BC5DFB1E471C}"/>
              </a:ext>
            </a:extLst>
          </p:cNvPr>
          <p:cNvSpPr txBox="1">
            <a:spLocks/>
          </p:cNvSpPr>
          <p:nvPr/>
        </p:nvSpPr>
        <p:spPr>
          <a:xfrm>
            <a:off x="6354631" y="1098747"/>
            <a:ext cx="10571998" cy="970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 smtClean="0">
                <a:latin typeface="Bahnschrift SemiBold" panose="020B0502040204020203" pitchFamily="34" charset="0"/>
              </a:rPr>
              <a:t>Realidades</a:t>
            </a:r>
            <a:endParaRPr lang="es-VE" dirty="0">
              <a:latin typeface="Bahnschrift SemiBold" panose="020B0502040204020203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1676400" y="2022249"/>
            <a:ext cx="11998006" cy="40815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4000" dirty="0">
                <a:latin typeface="Bahnschrift Light SemiCondensed" panose="020B0502040204020203" pitchFamily="34" charset="0"/>
              </a:rPr>
              <a:t>Esta pandemia ha restringido el acceso de los líderes de la iglesia a los </a:t>
            </a:r>
            <a:r>
              <a:rPr lang="es-419" sz="4000" dirty="0" smtClean="0">
                <a:latin typeface="Bahnschrift Light SemiCondensed" panose="020B0502040204020203" pitchFamily="34" charset="0"/>
              </a:rPr>
              <a:t>miembros. Realmente </a:t>
            </a:r>
            <a:r>
              <a:rPr lang="es-419" sz="4000" dirty="0">
                <a:latin typeface="Bahnschrift Light SemiCondensed" panose="020B0502040204020203" pitchFamily="34" charset="0"/>
              </a:rPr>
              <a:t>nos sabemos </a:t>
            </a:r>
            <a:r>
              <a:rPr lang="es-419" sz="4000" dirty="0" smtClean="0">
                <a:latin typeface="Bahnschrift Light SemiCondensed" panose="020B0502040204020203" pitchFamily="34" charset="0"/>
              </a:rPr>
              <a:t>cuántos </a:t>
            </a:r>
            <a:r>
              <a:rPr lang="es-419" sz="4000" dirty="0">
                <a:latin typeface="Bahnschrift Light SemiCondensed" panose="020B0502040204020203" pitchFamily="34" charset="0"/>
              </a:rPr>
              <a:t>son los miembros ni donde están.</a:t>
            </a:r>
          </a:p>
          <a:p>
            <a:pPr marL="0" indent="0">
              <a:buNone/>
            </a:pPr>
            <a:endParaRPr lang="es-419" sz="40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s-419" sz="4000" dirty="0">
                <a:latin typeface="Bahnschrift Light SemiCondensed" panose="020B0502040204020203" pitchFamily="34" charset="0"/>
              </a:rPr>
              <a:t>La visitación pastoral es casi nula por las restricciones pandémicas. Hay muy poco compañerismo y discipulado</a:t>
            </a:r>
            <a:r>
              <a:rPr lang="es-419" sz="4000" dirty="0" smtClean="0">
                <a:latin typeface="Bahnschrift Light SemiCondensed" panose="020B0502040204020203" pitchFamily="34" charset="0"/>
              </a:rPr>
              <a:t>.</a:t>
            </a:r>
            <a:endParaRPr lang="es-419" sz="40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AutoShape 6" descr="3 Oraciones para aumentar tu lectura bíblica | Blog.bib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flipH="1">
            <a:off x="0" y="-36059"/>
            <a:ext cx="18288000" cy="10339388"/>
          </a:xfrm>
          <a:prstGeom prst="rect">
            <a:avLst/>
          </a:prstGeom>
        </p:spPr>
      </p:pic>
      <p:sp>
        <p:nvSpPr>
          <p:cNvPr id="9" name="AutoShape 2"/>
          <p:cNvSpPr/>
          <p:nvPr/>
        </p:nvSpPr>
        <p:spPr>
          <a:xfrm>
            <a:off x="8458200" y="814234"/>
            <a:ext cx="9296400" cy="8520266"/>
          </a:xfrm>
          <a:prstGeom prst="rect">
            <a:avLst/>
          </a:prstGeom>
          <a:solidFill>
            <a:srgbClr val="F41823"/>
          </a:solidFill>
        </p:spPr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8962124" y="1590335"/>
            <a:ext cx="8288551" cy="7086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En la pandemia, Satanás </a:t>
            </a:r>
            <a:r>
              <a:rPr lang="es-419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usa muchas vías para restringir el acceso a la Palabra de Dios</a:t>
            </a:r>
            <a:r>
              <a:rPr lang="es-419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s-419" sz="3600" dirty="0" smtClean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s-419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Por </a:t>
            </a:r>
            <a:r>
              <a:rPr lang="es-419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ejemplo, el Faraón en Egipto y Herodes en </a:t>
            </a:r>
            <a:r>
              <a:rPr lang="es-419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Palestina, </a:t>
            </a:r>
            <a:r>
              <a:rPr lang="es-419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intentaron destruir la entrada del Mesías al mundo. </a:t>
            </a:r>
            <a:endParaRPr lang="es-419" sz="3600" dirty="0">
              <a:solidFill>
                <a:schemeClr val="bg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419" sz="3600" dirty="0" smtClean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s-419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Siempre ha habido resistencia </a:t>
            </a:r>
            <a:r>
              <a:rPr lang="es-419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y restricción a la </a:t>
            </a:r>
            <a:r>
              <a:rPr lang="es-419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Biblia como también a las guías de estudio en todos los niveles.</a:t>
            </a:r>
          </a:p>
          <a:p>
            <a:pPr marL="0" indent="0" algn="just">
              <a:buNone/>
            </a:pPr>
            <a:endParaRPr lang="es-419" sz="36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endParaRPr lang="es-419" sz="3600" dirty="0">
              <a:solidFill>
                <a:schemeClr val="bg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16196657" y="7807923"/>
            <a:ext cx="1134685" cy="1260903"/>
            <a:chOff x="0" y="0"/>
            <a:chExt cx="6350000" cy="6339840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38"/>
          <a:stretch/>
        </p:blipFill>
        <p:spPr>
          <a:xfrm>
            <a:off x="6354631" y="-136525"/>
            <a:ext cx="12009569" cy="1042352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57250" y="775649"/>
            <a:ext cx="14135100" cy="5976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 rot="-5400000">
            <a:off x="13575411" y="5318694"/>
            <a:ext cx="1001585" cy="1413195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EE37816F-A147-E04A-947C-BC5DFB1E471C}"/>
              </a:ext>
            </a:extLst>
          </p:cNvPr>
          <p:cNvSpPr txBox="1">
            <a:spLocks/>
          </p:cNvSpPr>
          <p:nvPr/>
        </p:nvSpPr>
        <p:spPr>
          <a:xfrm>
            <a:off x="6354631" y="1098747"/>
            <a:ext cx="10571998" cy="970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 smtClean="0">
                <a:latin typeface="Bahnschrift SemiBold" panose="020B0502040204020203" pitchFamily="34" charset="0"/>
              </a:rPr>
              <a:t>Necesidad prioritaria</a:t>
            </a:r>
            <a:endParaRPr lang="es-VE" dirty="0">
              <a:latin typeface="Bahnschrift SemiBold" panose="020B0502040204020203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5A6F99A-77FC-BD40-967F-4B1C9A84BE95}"/>
              </a:ext>
            </a:extLst>
          </p:cNvPr>
          <p:cNvSpPr txBox="1">
            <a:spLocks/>
          </p:cNvSpPr>
          <p:nvPr/>
        </p:nvSpPr>
        <p:spPr>
          <a:xfrm>
            <a:off x="1676400" y="2096567"/>
            <a:ext cx="11998006" cy="40815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4000" dirty="0">
                <a:latin typeface="Bahnschrift Light SemiCondensed" panose="020B0502040204020203" pitchFamily="34" charset="0"/>
              </a:rPr>
              <a:t>Se debe hacer énfasis en todo tiempo y lugar al estudio de la Biblia. </a:t>
            </a:r>
          </a:p>
          <a:p>
            <a:pPr marL="0" indent="0">
              <a:buNone/>
            </a:pPr>
            <a:endParaRPr lang="es-419" sz="40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s-419" sz="4000" dirty="0">
                <a:latin typeface="Bahnschrift Light SemiCondensed" panose="020B0502040204020203" pitchFamily="34" charset="0"/>
              </a:rPr>
              <a:t>Los líderes debemos velar para que el estudio de la Biblia sea una realidad entre los miembros de la iglesia.</a:t>
            </a:r>
          </a:p>
          <a:p>
            <a:pPr marL="0" indent="0">
              <a:buNone/>
            </a:pPr>
            <a:endParaRPr lang="es-419" sz="40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AutoShape 6" descr="3 Oraciones para aumentar tu lectura bíblica | Blog.bib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5634" y="5143500"/>
            <a:ext cx="614547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s-VE" sz="6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La </a:t>
            </a:r>
            <a:r>
              <a:rPr lang="es-VE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importancia </a:t>
            </a:r>
            <a:r>
              <a:rPr lang="es-VE" sz="6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de </a:t>
            </a:r>
            <a:r>
              <a:rPr lang="es-VE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la Palabra de Dios en la vida del creyente</a:t>
            </a:r>
            <a:endParaRPr lang="en-US" sz="6000" spc="24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15475" y="802530"/>
            <a:ext cx="3923718" cy="434340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66556" y="1028700"/>
            <a:ext cx="11371752" cy="8229600"/>
            <a:chOff x="0" y="0"/>
            <a:chExt cx="15162336" cy="109728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5162336" cy="109728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23795" y="1441891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r>
                <a:rPr lang="en-US" sz="2200" spc="153" dirty="0" smtClean="0">
                  <a:solidFill>
                    <a:srgbClr val="111B1E"/>
                  </a:solidFill>
                  <a:latin typeface="Helveticish"/>
                </a:rPr>
                <a:t>.</a:t>
              </a: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23795" y="7505223"/>
              <a:ext cx="11433199" cy="62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3"/>
                </a:lnSpc>
              </a:pPr>
              <a:endParaRPr lang="en-US" sz="2200" spc="153" dirty="0">
                <a:solidFill>
                  <a:srgbClr val="111B1E"/>
                </a:solidFill>
                <a:latin typeface="Helveticish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 flipH="1">
            <a:off x="1115923" y="909789"/>
            <a:ext cx="170196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1</a:t>
            </a:r>
            <a:endParaRPr lang="es-ES" sz="1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10242" name="Picture 2" descr="Una vez más, la Biblia tiene razón – Parte II - Historia de la 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r="14368"/>
          <a:stretch/>
        </p:blipFill>
        <p:spPr bwMode="auto">
          <a:xfrm>
            <a:off x="8458200" y="16383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8" y="1485900"/>
            <a:ext cx="12725400" cy="8229600"/>
          </a:xfrm>
          <a:prstGeom prst="rect">
            <a:avLst/>
          </a:prstGeom>
          <a:solidFill>
            <a:srgbClr val="F41823"/>
          </a:solidFill>
        </p:spPr>
      </p:sp>
      <p:sp>
        <p:nvSpPr>
          <p:cNvPr id="4" name="TextBox 4"/>
          <p:cNvSpPr txBox="1"/>
          <p:nvPr/>
        </p:nvSpPr>
        <p:spPr>
          <a:xfrm>
            <a:off x="762000" y="1790548"/>
            <a:ext cx="11277600" cy="819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800" spc="240" dirty="0" smtClean="0">
                <a:solidFill>
                  <a:srgbClr val="FFFFFF"/>
                </a:solidFill>
                <a:latin typeface="Bahnschrift SemiBold" panose="020B0502040204020203" pitchFamily="34" charset="0"/>
              </a:rPr>
              <a:t>Importancia del estudio de la Biblia</a:t>
            </a:r>
            <a:endParaRPr lang="en-US" sz="4800" spc="24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7084" y="3115699"/>
            <a:ext cx="104394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Tiene prioridad </a:t>
            </a:r>
            <a:r>
              <a:rPr lang="es-419" sz="4400" dirty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sobre todas las demás actividades de la iglesia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.</a:t>
            </a:r>
          </a:p>
          <a:p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</a:p>
          <a:p>
            <a:pPr marL="571500" indent="-571500">
              <a:buBlip>
                <a:blip r:embed="rId2"/>
              </a:buBlip>
            </a:pP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Es el </a:t>
            </a:r>
            <a:r>
              <a:rPr lang="es-419" sz="4400" dirty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núcleo de la vida espiritual de los miembros. </a:t>
            </a:r>
            <a:endParaRPr lang="es-419" sz="4400" dirty="0" smtClean="0">
              <a:solidFill>
                <a:schemeClr val="bg1">
                  <a:lumMod val="95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571500" indent="-571500">
              <a:buBlip>
                <a:blip r:embed="rId2"/>
              </a:buBlip>
            </a:pPr>
            <a:endParaRPr lang="es-419" sz="4400" dirty="0" smtClean="0">
              <a:solidFill>
                <a:schemeClr val="bg1">
                  <a:lumMod val="95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Provee fuerza </a:t>
            </a:r>
            <a:r>
              <a:rPr lang="es-419" sz="4400" dirty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</a:rPr>
              <a:t>espiritual, conocimiento, discernimiento y un nuevo celo del estudio diario de la Biblia.</a:t>
            </a:r>
            <a:endParaRPr lang="en-US" sz="4400" spc="153" dirty="0">
              <a:solidFill>
                <a:schemeClr val="bg1">
                  <a:lumMod val="9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0351165" y="8389280"/>
            <a:ext cx="1014671" cy="1143000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50" name="Picture 2" descr="Religion &amp; Culture | Philosophy of religion - Pt 1: Are the scriptures the  word of God? | News | Jamaica Glea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r="14062"/>
          <a:stretch/>
        </p:blipFill>
        <p:spPr bwMode="auto">
          <a:xfrm>
            <a:off x="11811000" y="-22421"/>
            <a:ext cx="728662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2238" y="952500"/>
            <a:ext cx="17976749" cy="863164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666875" y="1538885"/>
            <a:ext cx="10489411" cy="7051505"/>
            <a:chOff x="-8902903" y="-2019826"/>
            <a:chExt cx="12071512" cy="7426066"/>
          </a:xfrm>
        </p:grpSpPr>
        <p:sp>
          <p:nvSpPr>
            <p:cNvPr id="6" name="TextBox 6"/>
            <p:cNvSpPr txBox="1"/>
            <p:nvPr/>
          </p:nvSpPr>
          <p:spPr>
            <a:xfrm>
              <a:off x="-8902903" y="-2019826"/>
              <a:ext cx="12071512" cy="891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50"/>
                </a:lnSpc>
              </a:pPr>
              <a:r>
                <a:rPr lang="en-US" sz="4925" spc="49" dirty="0" err="1" smtClean="0">
                  <a:solidFill>
                    <a:srgbClr val="F41823"/>
                  </a:solidFill>
                  <a:latin typeface="Bahnschrift SemiBold" panose="020B0502040204020203" pitchFamily="34" charset="0"/>
                </a:rPr>
                <a:t>Importancia</a:t>
              </a:r>
              <a:r>
                <a:rPr lang="en-US" sz="4925" spc="49" dirty="0" smtClean="0">
                  <a:solidFill>
                    <a:srgbClr val="F41823"/>
                  </a:solidFill>
                  <a:latin typeface="Bahnschrift SemiBold" panose="020B0502040204020203" pitchFamily="34" charset="0"/>
                </a:rPr>
                <a:t> del </a:t>
              </a:r>
              <a:r>
                <a:rPr lang="en-US" sz="4925" spc="49" dirty="0" err="1" smtClean="0">
                  <a:solidFill>
                    <a:srgbClr val="F41823"/>
                  </a:solidFill>
                  <a:latin typeface="Bahnschrift SemiBold" panose="020B0502040204020203" pitchFamily="34" charset="0"/>
                </a:rPr>
                <a:t>estudio</a:t>
              </a:r>
              <a:r>
                <a:rPr lang="en-US" sz="4925" spc="49" dirty="0" smtClean="0">
                  <a:solidFill>
                    <a:srgbClr val="F41823"/>
                  </a:solidFill>
                  <a:latin typeface="Bahnschrift SemiBold" panose="020B0502040204020203" pitchFamily="34" charset="0"/>
                </a:rPr>
                <a:t> de la Biblia</a:t>
              </a:r>
              <a:endParaRPr lang="en-US" sz="4925" spc="49" dirty="0">
                <a:solidFill>
                  <a:srgbClr val="F41823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8891941" y="-39060"/>
              <a:ext cx="11761562" cy="54453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800" dirty="0">
                  <a:latin typeface="Bahnschrift SemiLight SemiConde" panose="020B0502040204020203" pitchFamily="34" charset="0"/>
                </a:rPr>
                <a:t>El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estudio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de la Biblia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requiere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nuestro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más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diligente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esfuerzo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y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nuestra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más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perseverante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meditación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. Con el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mismo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afán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y la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misma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persistencia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con que el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minero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excava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la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tierra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en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busca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del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tesoro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,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debemos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buscar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nosotros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el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tesoro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 de la Palabra de Dios. La </a:t>
              </a:r>
              <a:r>
                <a:rPr lang="en-US" sz="4800" dirty="0" err="1">
                  <a:latin typeface="Bahnschrift SemiLight SemiConde" panose="020B0502040204020203" pitchFamily="34" charset="0"/>
                </a:rPr>
                <a:t>educación</a:t>
              </a:r>
              <a:r>
                <a:rPr lang="en-US" sz="4800" dirty="0">
                  <a:latin typeface="Bahnschrift SemiLight SemiConde" panose="020B0502040204020203" pitchFamily="34" charset="0"/>
                </a:rPr>
                <a:t>, 170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6211424" y="8507165"/>
            <a:ext cx="844433" cy="843082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6210748" y="1542189"/>
            <a:ext cx="844433" cy="84308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pic>
        <p:nvPicPr>
          <p:cNvPr id="22530" name="Picture 2" descr="Ellen G. White - Wiki Pseudocienc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929" y="2614206"/>
            <a:ext cx="4787582" cy="57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930</Words>
  <Application>Microsoft Office PowerPoint</Application>
  <PresentationFormat>Personalizado</PresentationFormat>
  <Paragraphs>96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Bahnschrift SemiBold</vt:lpstr>
      <vt:lpstr>Bahnschrift SemiLight</vt:lpstr>
      <vt:lpstr>Calibri</vt:lpstr>
      <vt:lpstr>Helveticish</vt:lpstr>
      <vt:lpstr>Helveticish Bold</vt:lpstr>
      <vt:lpstr>Bahnschrift Light SemiCondensed</vt:lpstr>
      <vt:lpstr>Arial</vt:lpstr>
      <vt:lpstr>Bahnschrift SemiLight SemiConde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Rojo Gris Triángulos Zapatos Producto Presentación</dc:title>
  <dc:creator>Moises Prieto Sierra</dc:creator>
  <cp:lastModifiedBy>Moises Prieto Sierra</cp:lastModifiedBy>
  <cp:revision>39</cp:revision>
  <dcterms:created xsi:type="dcterms:W3CDTF">2006-08-16T00:00:00Z</dcterms:created>
  <dcterms:modified xsi:type="dcterms:W3CDTF">2021-04-12T20:36:01Z</dcterms:modified>
  <dc:identifier>DAEJ8xH30og</dc:identifier>
</cp:coreProperties>
</file>