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799" r:id="rId2"/>
    <p:sldId id="645" r:id="rId3"/>
    <p:sldId id="646" r:id="rId4"/>
    <p:sldId id="648" r:id="rId5"/>
    <p:sldId id="800" r:id="rId6"/>
    <p:sldId id="801" r:id="rId7"/>
    <p:sldId id="802" r:id="rId8"/>
    <p:sldId id="649" r:id="rId9"/>
    <p:sldId id="803" r:id="rId10"/>
    <p:sldId id="804" r:id="rId11"/>
    <p:sldId id="650" r:id="rId12"/>
    <p:sldId id="651" r:id="rId13"/>
    <p:sldId id="652" r:id="rId14"/>
    <p:sldId id="653" r:id="rId15"/>
    <p:sldId id="65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498"/>
    <a:srgbClr val="12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83818" autoAdjust="0"/>
  </p:normalViewPr>
  <p:slideViewPr>
    <p:cSldViewPr>
      <p:cViewPr varScale="1">
        <p:scale>
          <a:sx n="61" d="100"/>
          <a:sy n="61" d="100"/>
        </p:scale>
        <p:origin x="9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D07B1-A090-4E45-92F1-97E2DA4BAB5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D26C-5947-419E-89B9-E9916468C5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DB849-7B94-4FC1-9FA2-240827F8F0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2B083-FD64-4784-A257-A97CBD333AF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12</a:t>
            </a:fld>
            <a:endParaRPr lang="es-CO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13</a:t>
            </a:fld>
            <a:endParaRPr lang="es-CO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14</a:t>
            </a:fld>
            <a:endParaRPr lang="es-CO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15</a:t>
            </a:fld>
            <a:endParaRPr lang="es-C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4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05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524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438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8</a:t>
            </a:fld>
            <a:endParaRPr lang="es-C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539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69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11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1793494"/>
            <a:ext cx="12192000" cy="143557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5085923"/>
            <a:ext cx="12192000" cy="11283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2121399"/>
            <a:ext cx="1219200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10938368" y="524465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48816" y="7463378"/>
            <a:ext cx="9966960" cy="30358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949160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23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1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63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670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41536" y="6556248"/>
            <a:ext cx="2231136" cy="228600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3744" y="6556248"/>
            <a:ext cx="2231136" cy="228600"/>
          </a:xfrm>
          <a:prstGeom prst="rect">
            <a:avLst/>
          </a:prstGeom>
        </p:spPr>
        <p:txBody>
          <a:bodyPr/>
          <a:lstStyle/>
          <a:p>
            <a:r>
              <a:rPr lang="es-CO" dirty="0" smtClean="0"/>
              <a:t>Iglesia Adventista Del Séptimo Día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0208" y="6556248"/>
            <a:ext cx="1016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75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513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582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033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752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8058" y="3212976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072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905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455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679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10" name="Group 11"/>
          <p:cNvGrpSpPr/>
          <p:nvPr userDrawn="1"/>
        </p:nvGrpSpPr>
        <p:grpSpPr>
          <a:xfrm>
            <a:off x="0" y="0"/>
            <a:ext cx="2438400" cy="6858000"/>
            <a:chOff x="0" y="0"/>
            <a:chExt cx="1828800" cy="6858000"/>
          </a:xfrm>
        </p:grpSpPr>
        <p:sp>
          <p:nvSpPr>
            <p:cNvPr id="12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3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4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359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0" y="-13447"/>
            <a:ext cx="12168189" cy="6871448"/>
          </a:xfrm>
          <a:prstGeom prst="rect">
            <a:avLst/>
          </a:prstGeom>
        </p:spPr>
      </p:pic>
      <p:sp>
        <p:nvSpPr>
          <p:cNvPr id="8" name="3 Título"/>
          <p:cNvSpPr txBox="1">
            <a:spLocks/>
          </p:cNvSpPr>
          <p:nvPr/>
        </p:nvSpPr>
        <p:spPr>
          <a:xfrm>
            <a:off x="4727848" y="2850777"/>
            <a:ext cx="5616624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400" dirty="0" smtClean="0">
                <a:solidFill>
                  <a:srgbClr val="085498"/>
                </a:solidFill>
              </a:rPr>
              <a:t>La Escuela Sabática una </a:t>
            </a:r>
          </a:p>
          <a:p>
            <a:pPr algn="ctr"/>
            <a:r>
              <a:rPr lang="es-CO" sz="4400" dirty="0" smtClean="0">
                <a:solidFill>
                  <a:srgbClr val="085498"/>
                </a:solidFill>
              </a:rPr>
              <a:t>amiga de la comunidad</a:t>
            </a:r>
            <a:endParaRPr lang="es-CO" sz="4400" dirty="0">
              <a:solidFill>
                <a:srgbClr val="085498"/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Una Escuela Sabática amiga de la comunidad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1464" y="2564904"/>
            <a:ext cx="972108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Tenga siempre en cuenta que una persona que visita la iglesia por primera vez podría no sentirse cómoda debido a que llama la atención mientras se dirige a su asiento. </a:t>
            </a:r>
          </a:p>
        </p:txBody>
      </p:sp>
    </p:spTree>
    <p:extLst>
      <p:ext uri="{BB962C8B-B14F-4D97-AF65-F5344CB8AC3E}">
        <p14:creationId xmlns:p14="http://schemas.microsoft.com/office/powerpoint/2010/main" val="15453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Una clase especial para los amigos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47528" y="2564904"/>
            <a:ext cx="936104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Las clases que reciban a los amigos deberían recordar que las mismas pueden tener muy poco conocimiento respecto a usar la Biblia, o respecto a los relatos bíblicos en general. </a:t>
            </a:r>
          </a:p>
          <a:p>
            <a:pPr marL="0" indent="0">
              <a:buNone/>
            </a:pPr>
            <a:r>
              <a:rPr lang="es-CO" dirty="0" smtClean="0"/>
              <a:t>Una buena idea es tener a mano algunas</a:t>
            </a:r>
            <a:r>
              <a:rPr lang="es-CO" i="1" dirty="0" smtClean="0"/>
              <a:t> Guías de Estudio de la Biblia</a:t>
            </a:r>
            <a:r>
              <a:rPr lang="es-CO" dirty="0" smtClean="0"/>
              <a:t> y Biblias adicionales para el uso de los visitantes.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Una clase especial para los amigos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1464" y="2348880"/>
            <a:ext cx="1029714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Muchos de los que están en busca de la verdad se consideran «personas religiosas». Probablemente habrán estado expuestos a diferentes enseñanzas de tipo espiritual. </a:t>
            </a:r>
          </a:p>
          <a:p>
            <a:pPr marL="0" indent="0">
              <a:buNone/>
            </a:pPr>
            <a:r>
              <a:rPr lang="es-CO" dirty="0" smtClean="0"/>
              <a:t>El maestro debería hacer un esfuerzo por cerrar la brecha existente entre la religión «cultural» y los conceptos encontrados en la Biblia.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Una clase especial para los amigos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7488" y="1988840"/>
            <a:ext cx="1022513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Es bueno recordar que existe cierta ética común entre la mayor parte de las religiones y filosofías. La misma se apoya en:</a:t>
            </a:r>
          </a:p>
          <a:p>
            <a:pPr lvl="0">
              <a:buFont typeface="+mj-lt"/>
              <a:buAutoNum type="arabicPeriod"/>
            </a:pPr>
            <a:r>
              <a:rPr lang="es-CO" dirty="0" smtClean="0"/>
              <a:t>El altruismo.</a:t>
            </a:r>
          </a:p>
          <a:p>
            <a:pPr lvl="0">
              <a:buFont typeface="+mj-lt"/>
              <a:buAutoNum type="arabicPeriod"/>
            </a:pPr>
            <a:r>
              <a:rPr lang="es-CO" dirty="0" smtClean="0"/>
              <a:t>El valor universal de las personas.</a:t>
            </a:r>
          </a:p>
          <a:p>
            <a:pPr lvl="0">
              <a:buFont typeface="+mj-lt"/>
              <a:buAutoNum type="arabicPeriod"/>
            </a:pPr>
            <a:r>
              <a:rPr lang="es-CO" dirty="0" smtClean="0"/>
              <a:t>El amor, la bondad, el entendimiento y la compasión.</a:t>
            </a:r>
          </a:p>
          <a:p>
            <a:pPr lvl="0">
              <a:buFont typeface="+mj-lt"/>
              <a:buAutoNum type="arabicPeriod"/>
            </a:pPr>
            <a:r>
              <a:rPr lang="es-CO" dirty="0" smtClean="0"/>
              <a:t>Las causas humanitarias.</a:t>
            </a:r>
          </a:p>
          <a:p>
            <a:pPr lvl="0">
              <a:buFont typeface="+mj-lt"/>
              <a:buAutoNum type="arabicPeriod"/>
            </a:pPr>
            <a:r>
              <a:rPr lang="es-CO" dirty="0" smtClean="0"/>
              <a:t>La aceptación de todos sin hacer distinción de raza, color o posición social.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Como atraer a los amigos interesados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5480" y="2348880"/>
            <a:ext cx="9793088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La experiencia ha demostrado que la gente que no asiste a la iglesia suele interesarse en programas relacionados con la vida familiar, las adicciones, las relaciones con los demás, o el manejo de los problemas personales. </a:t>
            </a:r>
          </a:p>
          <a:p>
            <a:pPr marL="0" indent="0">
              <a:buNone/>
            </a:pPr>
            <a:r>
              <a:rPr lang="es-CO" dirty="0" smtClean="0"/>
              <a:t>La junta de la Escuela Sabática podría planificar programas de alcance comunitario y al mismo tiempo organizar seminarios o Escuelas Sabáticas filiales que enfoquen esos temas de interés general.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1464" y="1628800"/>
            <a:ext cx="1029714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Las Escuelas Sabáticas que manifiestan un interés especial hacia la comunidad tendrán un mayor entendimiento y sensibilidad respecto a los temas que son importantes para los amigos. </a:t>
            </a:r>
          </a:p>
          <a:p>
            <a:pPr marL="0" indent="0">
              <a:buNone/>
            </a:pPr>
            <a:r>
              <a:rPr lang="es-CO" dirty="0" smtClean="0"/>
              <a:t>Tanto los directores como los miembros activos de la Escuela Sabática deben entender las actitudes de la gente y conocer lo que la atrae, o aleja. De igual manera se hará un esfuerzo para utilizar un lenguaje sencillo, a la vez que se aplican los principios bíblicos a la vida diaria.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Escuela Sabática una amiga de la comunidad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-21654" y="0"/>
            <a:ext cx="25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o 4"/>
          <p:cNvGrpSpPr/>
          <p:nvPr/>
        </p:nvGrpSpPr>
        <p:grpSpPr>
          <a:xfrm>
            <a:off x="225884" y="2424550"/>
            <a:ext cx="2088232" cy="2008899"/>
            <a:chOff x="544680" y="233110"/>
            <a:chExt cx="1381078" cy="1347628"/>
          </a:xfrm>
        </p:grpSpPr>
        <p:sp>
          <p:nvSpPr>
            <p:cNvPr id="6" name="Elipse 5"/>
            <p:cNvSpPr/>
            <p:nvPr/>
          </p:nvSpPr>
          <p:spPr>
            <a:xfrm>
              <a:off x="622909" y="260648"/>
              <a:ext cx="1224620" cy="12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16" b="4158"/>
            <a:stretch/>
          </p:blipFill>
          <p:spPr>
            <a:xfrm>
              <a:off x="544680" y="233110"/>
              <a:ext cx="1381078" cy="13476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Escuela Sabática una amiga de la comunidad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59496" y="2564904"/>
            <a:ext cx="9937104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Algunos miembros de la comunidad estarían más dispuestos a asistir a la Escuela Sabática si se les hiciera sentir que son bienvenidos y que no se los acosa. </a:t>
            </a:r>
          </a:p>
          <a:p>
            <a:pPr marL="0" indent="0">
              <a:buNone/>
            </a:pPr>
            <a:r>
              <a:rPr lang="es-CO" dirty="0" smtClean="0"/>
              <a:t>Una Escuela Sabática enfocada en los amigos debe atraer, y no alejar, a quienes buscan sinceramente la verdad. </a:t>
            </a:r>
          </a:p>
          <a:p>
            <a:pPr marL="0" indent="0">
              <a:buNone/>
            </a:pPr>
            <a:r>
              <a:rPr lang="es-CO" dirty="0" smtClean="0"/>
              <a:t>Existe una variedad de recursos y actividades que la Escuela Sabática podría implementar con el fin de atraer a la gente.</a:t>
            </a:r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La hospitalidad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9456" y="2564904"/>
            <a:ext cx="1000911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Por lo general, quienes llegan a la iglesia por su propia cuenta, los que asisten invitados por un amigo, o los que regresan a la Escuela Sabática después de una larga ausencia, no desean ser ignorados. </a:t>
            </a:r>
          </a:p>
          <a:p>
            <a:pPr marL="0" indent="0">
              <a:buNone/>
            </a:pPr>
            <a:r>
              <a:rPr lang="es-CO" dirty="0" smtClean="0"/>
              <a:t>Sin embargo, tampoco les agrada que se los colme de atenciones, o que se los señale demasiado.  Deben ser saludados con una sonrisa amigable.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bienvenida en la Escuela Sabática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9536" y="1700808"/>
            <a:ext cx="964907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«La Escuela Sabática debería ser uno de los instrumentos más grandiosos y más eficaces para traer almas a Cristo.»</a:t>
            </a:r>
            <a:endParaRPr lang="es-ES_tradnl" i="1" dirty="0" smtClean="0"/>
          </a:p>
          <a:p>
            <a:pPr marL="0" indent="0">
              <a:buNone/>
            </a:pPr>
            <a:r>
              <a:rPr lang="es-ES_tradnl" i="1" dirty="0" smtClean="0"/>
              <a:t>Consejos sobre la obra de la Escuela Sabática,</a:t>
            </a:r>
            <a:r>
              <a:rPr lang="es-ES_tradnl" dirty="0" smtClean="0"/>
              <a:t> sección I, p. 16.</a:t>
            </a:r>
          </a:p>
          <a:p>
            <a:pPr marL="0" indent="0">
              <a:buNone/>
            </a:pPr>
            <a:r>
              <a:rPr lang="es-ES_tradnl" dirty="0" smtClean="0"/>
              <a:t>El plan de Dios es que «la influencia creciente que emana de la obra de la Escuela Sabática debería mejorar y hacer crecer a la iglesia. »</a:t>
            </a:r>
          </a:p>
          <a:p>
            <a:pPr marL="0" indent="0">
              <a:buNone/>
            </a:pPr>
            <a:r>
              <a:rPr lang="es-ES_tradnl" i="1" dirty="0" smtClean="0"/>
              <a:t>Ibíd.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404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bienvenida en la Escuela Sabática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3472" y="2564904"/>
            <a:ext cx="10225136" cy="3240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/>
              <a:t>Esto presupone que la cordialidad y la calidez de la bienvenida que se ofrezcan en la entrada de la iglesia continuarán en el interior del templo y se manifestarán durante todo el servicio de la Escuela Sabática. </a:t>
            </a:r>
          </a:p>
          <a:p>
            <a:pPr marL="0" indent="0">
              <a:buNone/>
            </a:pPr>
            <a:r>
              <a:rPr lang="es-CO" dirty="0" smtClean="0"/>
              <a:t>Esto implica incluir un programa bien organizado por parte del director general, del secretario y del director de música. Implica tener lecciones bien preparadas por parte de los maestros, y un repaso de la lección que sea interesante y ameno.</a:t>
            </a:r>
          </a:p>
        </p:txBody>
      </p:sp>
    </p:spTree>
    <p:extLst>
      <p:ext uri="{BB962C8B-B14F-4D97-AF65-F5344CB8AC3E}">
        <p14:creationId xmlns:p14="http://schemas.microsoft.com/office/powerpoint/2010/main" val="9132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El arte de recibir a la gente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3472" y="2564904"/>
            <a:ext cx="9937104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La hospitalidad en la iglesia es un arte que se aprende mediante la observación, el estudio y la práctica. Se trata de un servicio a Dios, que contribuye a su adoración y a la extensión de su reino. Quienes participan en esta obra, ayudan a preparar el espíritu de los que llegan, para el estudio de la Palabra de Dios y para que mantengan la reverencia y el orden en armonía con el deseo divino (1 </a:t>
            </a:r>
            <a:r>
              <a:rPr lang="es-ES_tradnl" dirty="0" err="1" smtClean="0"/>
              <a:t>Cor.</a:t>
            </a:r>
            <a:r>
              <a:rPr lang="es-ES_tradnl" dirty="0" smtClean="0"/>
              <a:t> 14: 40).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7137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Una clase especial para los amigos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59496" y="2564904"/>
            <a:ext cx="950505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La mejor manera de colocar los asientos en una clase que esté dirigida a los amigos es en forma de círculo. El maestro, o la persona encargada de dirigir la clase, debe llegar temprano, de manera que los amigos no estén solos espe­rando el inicio de la misma. </a:t>
            </a:r>
          </a:p>
          <a:p>
            <a:pPr marL="0" indent="0">
              <a:buNone/>
            </a:pPr>
            <a:r>
              <a:rPr lang="es-CO" dirty="0" smtClean="0"/>
              <a:t>Los amigos se sentirán más cómodos en un ambiente que sea cálido, amigable y social; en vez de dominante o coercitivo.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Una Escuela Sabática amiga de la comunidad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31504" y="2564904"/>
            <a:ext cx="9577064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Las visitas e invitados deben ser saludados con una sonrisa amigable; Pueden hacerse arreglos previos para presentarle </a:t>
            </a:r>
            <a:r>
              <a:rPr lang="es-ES_tradnl" dirty="0"/>
              <a:t>a</a:t>
            </a:r>
            <a:r>
              <a:rPr lang="es-ES_tradnl" dirty="0" smtClean="0"/>
              <a:t>l amigo o invitado, a uno de los integrantes del equipo de bienvenida de manera que sea su anfitrión y así establecer una conversación amigable que le permita  conocerlo.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0923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4748</TotalTime>
  <Words>966</Words>
  <Application>Microsoft Office PowerPoint</Application>
  <PresentationFormat>Panorámica</PresentationFormat>
  <Paragraphs>63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Rockwell</vt:lpstr>
      <vt:lpstr>Rockwell Condensed</vt:lpstr>
      <vt:lpstr>Wingdings</vt:lpstr>
      <vt:lpstr>Tipo de madera</vt:lpstr>
      <vt:lpstr>Presentación de PowerPoint</vt:lpstr>
      <vt:lpstr>La Escuela Sabática una amiga de la comunidad</vt:lpstr>
      <vt:lpstr>La Escuela Sabática una amiga de la comunidad</vt:lpstr>
      <vt:lpstr>La hospitalidad</vt:lpstr>
      <vt:lpstr>La bienvenida en la Escuela Sabática</vt:lpstr>
      <vt:lpstr>La bienvenida en la Escuela Sabática</vt:lpstr>
      <vt:lpstr>El arte de recibir a la gente</vt:lpstr>
      <vt:lpstr>Una clase especial para los amigos</vt:lpstr>
      <vt:lpstr>Una Escuela Sabática amiga de la comunidad</vt:lpstr>
      <vt:lpstr>Una Escuela Sabática amiga de la comunidad</vt:lpstr>
      <vt:lpstr>Una clase especial para los amigos</vt:lpstr>
      <vt:lpstr>Una clase especial para los amigos</vt:lpstr>
      <vt:lpstr>Una clase especial para los amigos</vt:lpstr>
      <vt:lpstr>Como atraer a los amigos interesados</vt:lpstr>
      <vt:lpstr>resumen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Jeisson</dc:creator>
  <cp:lastModifiedBy>Moises Prieto Sierra</cp:lastModifiedBy>
  <cp:revision>913</cp:revision>
  <dcterms:created xsi:type="dcterms:W3CDTF">2011-12-04T13:15:14Z</dcterms:created>
  <dcterms:modified xsi:type="dcterms:W3CDTF">2021-04-14T16:49:24Z</dcterms:modified>
</cp:coreProperties>
</file>