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handoutMasterIdLst>
    <p:handoutMasterId r:id="rId36"/>
  </p:handoutMasterIdLst>
  <p:sldIdLst>
    <p:sldId id="800" r:id="rId2"/>
    <p:sldId id="656" r:id="rId3"/>
    <p:sldId id="657" r:id="rId4"/>
    <p:sldId id="658" r:id="rId5"/>
    <p:sldId id="659" r:id="rId6"/>
    <p:sldId id="660" r:id="rId7"/>
    <p:sldId id="661" r:id="rId8"/>
    <p:sldId id="662" r:id="rId9"/>
    <p:sldId id="663" r:id="rId10"/>
    <p:sldId id="664" r:id="rId11"/>
    <p:sldId id="665" r:id="rId12"/>
    <p:sldId id="667" r:id="rId13"/>
    <p:sldId id="666" r:id="rId14"/>
    <p:sldId id="668" r:id="rId15"/>
    <p:sldId id="669" r:id="rId16"/>
    <p:sldId id="670" r:id="rId17"/>
    <p:sldId id="671" r:id="rId18"/>
    <p:sldId id="672" r:id="rId19"/>
    <p:sldId id="673" r:id="rId20"/>
    <p:sldId id="675" r:id="rId21"/>
    <p:sldId id="676" r:id="rId22"/>
    <p:sldId id="677" r:id="rId23"/>
    <p:sldId id="678" r:id="rId24"/>
    <p:sldId id="679" r:id="rId25"/>
    <p:sldId id="680" r:id="rId26"/>
    <p:sldId id="681" r:id="rId27"/>
    <p:sldId id="682" r:id="rId28"/>
    <p:sldId id="683" r:id="rId29"/>
    <p:sldId id="684" r:id="rId30"/>
    <p:sldId id="685" r:id="rId31"/>
    <p:sldId id="686" r:id="rId32"/>
    <p:sldId id="687" r:id="rId33"/>
    <p:sldId id="688" r:id="rId3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5498"/>
    <a:srgbClr val="126D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83818" autoAdjust="0"/>
  </p:normalViewPr>
  <p:slideViewPr>
    <p:cSldViewPr>
      <p:cViewPr varScale="1">
        <p:scale>
          <a:sx n="61" d="100"/>
          <a:sy n="61" d="100"/>
        </p:scale>
        <p:origin x="978"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3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4D07B1-A090-4E45-92F1-97E2DA4BAB5B}" type="datetimeFigureOut">
              <a:rPr lang="en-US" smtClean="0"/>
              <a:t>4/14/2021</a:t>
            </a:fld>
            <a:endParaRPr lang="en-U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1DD26C-5947-419E-89B9-E9916468C58E}" type="slidenum">
              <a:rPr lang="en-US" smtClean="0"/>
              <a:t>‹Nº›</a:t>
            </a:fld>
            <a:endParaRPr lang="en-US"/>
          </a:p>
        </p:txBody>
      </p:sp>
    </p:spTree>
    <p:extLst>
      <p:ext uri="{BB962C8B-B14F-4D97-AF65-F5344CB8AC3E}">
        <p14:creationId xmlns:p14="http://schemas.microsoft.com/office/powerpoint/2010/main" val="360325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1DB849-7B94-4FC1-9FA2-240827F8F0E2}" type="datetimeFigureOut">
              <a:rPr lang="es-CO" smtClean="0"/>
              <a:pPr/>
              <a:t>14/04/2021</a:t>
            </a:fld>
            <a:endParaRPr lang="es-CO"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C2B083-FD64-4784-A257-A97CBD333AF7}" type="slidenum">
              <a:rPr lang="es-CO" smtClean="0"/>
              <a:pPr/>
              <a:t>‹Nº›</a:t>
            </a:fld>
            <a:endParaRPr lang="es-CO"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a:t>
            </a:fld>
            <a:endParaRPr lang="es-CO"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12</a:t>
            </a:fld>
            <a:endParaRPr lang="es-CO"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13</a:t>
            </a:fld>
            <a:endParaRPr lang="es-CO"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14</a:t>
            </a:fld>
            <a:endParaRPr lang="es-CO"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15</a:t>
            </a:fld>
            <a:endParaRPr lang="es-CO"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16</a:t>
            </a:fld>
            <a:endParaRPr lang="es-CO"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17</a:t>
            </a:fld>
            <a:endParaRPr lang="es-CO"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18</a:t>
            </a:fld>
            <a:endParaRPr lang="es-CO"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19</a:t>
            </a:fld>
            <a:endParaRPr lang="es-CO"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20</a:t>
            </a:fld>
            <a:endParaRPr lang="es-CO"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21</a:t>
            </a:fld>
            <a:endParaRPr lang="es-CO"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4</a:t>
            </a:fld>
            <a:endParaRPr lang="es-CO"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22</a:t>
            </a:fld>
            <a:endParaRPr lang="es-CO"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23</a:t>
            </a:fld>
            <a:endParaRPr lang="es-CO"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24</a:t>
            </a:fld>
            <a:endParaRPr lang="es-CO"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25</a:t>
            </a:fld>
            <a:endParaRPr lang="es-CO"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26</a:t>
            </a:fld>
            <a:endParaRPr lang="es-CO"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27</a:t>
            </a:fld>
            <a:endParaRPr lang="es-CO"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28</a:t>
            </a:fld>
            <a:endParaRPr lang="es-CO"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29</a:t>
            </a:fld>
            <a:endParaRPr lang="es-CO"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30</a:t>
            </a:fld>
            <a:endParaRPr lang="es-CO"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31</a:t>
            </a:fld>
            <a:endParaRPr lang="es-CO"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5</a:t>
            </a:fld>
            <a:endParaRPr lang="es-CO"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32</a:t>
            </a:fld>
            <a:endParaRPr lang="es-CO"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33</a:t>
            </a:fld>
            <a:endParaRPr lang="es-CO"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6</a:t>
            </a:fld>
            <a:endParaRPr lang="es-CO"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7</a:t>
            </a:fld>
            <a:endParaRPr lang="es-CO"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8</a:t>
            </a:fld>
            <a:endParaRPr lang="es-CO"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9</a:t>
            </a:fld>
            <a:endParaRPr lang="es-CO"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10</a:t>
            </a:fld>
            <a:endParaRPr lang="es-CO"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11</a:t>
            </a:fld>
            <a:endParaRPr lang="es-CO"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flipV="1">
            <a:off x="0" y="1793494"/>
            <a:ext cx="12192000" cy="143557"/>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0" y="5085923"/>
            <a:ext cx="12192000" cy="11283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2121399"/>
            <a:ext cx="12192000"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10938368" y="524465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248816" y="7463378"/>
            <a:ext cx="9966960" cy="3035808"/>
          </a:xfrm>
          <a:prstGeom prst="rect">
            <a:avLst/>
          </a:prstGeo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dirty="0"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a:prstGeom prst="rect">
            <a:avLst/>
          </a:prstGeo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endParaRPr lang="es-CO" dirty="0"/>
          </a:p>
        </p:txBody>
      </p:sp>
      <p:sp>
        <p:nvSpPr>
          <p:cNvPr id="6" name="Slide Number Placeholder 5"/>
          <p:cNvSpPr>
            <a:spLocks noGrp="1"/>
          </p:cNvSpPr>
          <p:nvPr>
            <p:ph type="sldNum" sz="quarter" idx="12"/>
          </p:nvPr>
        </p:nvSpPr>
        <p:spPr>
          <a:xfrm>
            <a:off x="9592733" y="4949160"/>
            <a:ext cx="1193868" cy="640080"/>
          </a:xfrm>
        </p:spPr>
        <p:txBody>
          <a:bodyPr/>
          <a:lstStyle>
            <a:lvl1pPr>
              <a:defRPr sz="2800"/>
            </a:lvl1p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265237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a:prstGeom prst="rect">
            <a:avLst/>
          </a:prstGeo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9848" y="2121408"/>
            <a:ext cx="10058400" cy="4050792"/>
          </a:xfrm>
          <a:prstGeom prst="rect">
            <a:avLst/>
          </a:prstGeo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6" name="Slide Number Placeholder 5"/>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8219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a:prstGeom prst="rect">
            <a:avLst/>
          </a:prstGeo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a:prstGeom prst="rect">
            <a:avLst/>
          </a:prstGeo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6" name="Slide Number Placeholder 5"/>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64637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Encabezado de sección">
    <p:spTree>
      <p:nvGrpSpPr>
        <p:cNvPr id="1" name=""/>
        <p:cNvGrpSpPr/>
        <p:nvPr/>
      </p:nvGrpSpPr>
      <p:grpSpPr>
        <a:xfrm>
          <a:off x="0" y="0"/>
          <a:ext cx="0" cy="0"/>
          <a:chOff x="0" y="0"/>
          <a:chExt cx="0" cy="0"/>
        </a:xfrm>
      </p:grpSpPr>
      <p:grpSp>
        <p:nvGrpSpPr>
          <p:cNvPr id="10" name="Group 10"/>
          <p:cNvGrpSpPr/>
          <p:nvPr/>
        </p:nvGrpSpPr>
        <p:grpSpPr>
          <a:xfrm>
            <a:off x="0" y="0"/>
            <a:ext cx="12192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sp>
        <p:nvSpPr>
          <p:cNvPr id="2" name="Title 1"/>
          <p:cNvSpPr>
            <a:spLocks noGrp="1"/>
          </p:cNvSpPr>
          <p:nvPr>
            <p:ph type="title"/>
          </p:nvPr>
        </p:nvSpPr>
        <p:spPr>
          <a:xfrm>
            <a:off x="2540000" y="2667000"/>
            <a:ext cx="8839200" cy="1143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4000" kern="1200" cap="small" spc="200" baseline="0">
                <a:solidFill>
                  <a:schemeClr val="tx1"/>
                </a:solidFill>
                <a:latin typeface="+mj-lt"/>
                <a:ea typeface="+mj-ea"/>
                <a:cs typeface="+mj-cs"/>
              </a:defRPr>
            </a:lvl1pPr>
          </a:lstStyle>
          <a:p>
            <a:r>
              <a:rPr lang="es-ES" dirty="0" smtClean="0"/>
              <a:t>Haga clic para modificar el estilo de título del patrón</a:t>
            </a:r>
            <a:endParaRPr dirty="0"/>
          </a:p>
        </p:txBody>
      </p:sp>
      <p:sp>
        <p:nvSpPr>
          <p:cNvPr id="4" name="Date Placeholder 3"/>
          <p:cNvSpPr>
            <a:spLocks noGrp="1"/>
          </p:cNvSpPr>
          <p:nvPr>
            <p:ph type="dt" sz="half" idx="10"/>
          </p:nvPr>
        </p:nvSpPr>
        <p:spPr>
          <a:xfrm>
            <a:off x="9241536" y="6556248"/>
            <a:ext cx="2231136" cy="228600"/>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2523744" y="6556248"/>
            <a:ext cx="2231136" cy="228600"/>
          </a:xfrm>
          <a:prstGeom prst="rect">
            <a:avLst/>
          </a:prstGeom>
        </p:spPr>
        <p:txBody>
          <a:bodyPr/>
          <a:lstStyle/>
          <a:p>
            <a:r>
              <a:rPr lang="es-CO" dirty="0" smtClean="0"/>
              <a:t>Iglesia Adventista Del Séptimo Día</a:t>
            </a:r>
            <a:endParaRPr lang="es-CO" dirty="0"/>
          </a:p>
        </p:txBody>
      </p:sp>
      <p:sp>
        <p:nvSpPr>
          <p:cNvPr id="6" name="Slide Number Placeholder 5"/>
          <p:cNvSpPr>
            <a:spLocks noGrp="1"/>
          </p:cNvSpPr>
          <p:nvPr>
            <p:ph type="sldNum" sz="quarter" idx="12"/>
          </p:nvPr>
        </p:nvSpPr>
        <p:spPr>
          <a:xfrm>
            <a:off x="6490208" y="6556248"/>
            <a:ext cx="1016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92440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a:prstGeom prst="rect">
            <a:avLst/>
          </a:prstGeo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069848" y="2121408"/>
            <a:ext cx="10058400" cy="4050792"/>
          </a:xfrm>
          <a:prstGeom prst="rect">
            <a:avLst/>
          </a:prstGeom>
        </p:spPr>
        <p:txBody>
          <a:bodyPr/>
          <a:lstStyle>
            <a:lvl1pPr>
              <a:defRPr sz="2800"/>
            </a:lvl1pPr>
            <a:lvl2pPr>
              <a:defRPr sz="2800"/>
            </a:lvl2pPr>
            <a:lvl3pPr>
              <a:defRPr sz="2800"/>
            </a:lvl3pPr>
            <a:lvl4pPr>
              <a:defRPr sz="2800"/>
            </a:lvl4pPr>
            <a:lvl5pPr>
              <a:defRPr sz="2800"/>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6" name="Slide Number Placeholder 5"/>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225138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a:prstGeom prst="rect">
            <a:avLst/>
          </a:prstGeo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a:prstGeom prst="rect">
            <a:avLst/>
          </a:prstGeo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8593667" y="6272784"/>
            <a:ext cx="2644309"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2182708" y="6272784"/>
            <a:ext cx="6327648" cy="365125"/>
          </a:xfrm>
          <a:prstGeom prst="rect">
            <a:avLst/>
          </a:prstGeom>
        </p:spPr>
        <p:txBody>
          <a:bodyPr/>
          <a:lstStyle/>
          <a:p>
            <a:r>
              <a:rPr lang="es-CO" smtClean="0"/>
              <a:t>Iglesia Adventista Del Séptimo Día</a:t>
            </a:r>
          </a:p>
          <a:p>
            <a:endParaRPr lang="es-CO"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68582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a:prstGeom prst="rect">
            <a:avLst/>
          </a:prstGeo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6" name="Footer Placeholder 5"/>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7" name="Slide Number Placeholder 6"/>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810334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69848" y="484632"/>
            <a:ext cx="10058400" cy="1609344"/>
          </a:xfrm>
          <a:prstGeom prst="rect">
            <a:avLst/>
          </a:prstGeo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a:prstGeom prst="rect">
            <a:avLst/>
          </a:prstGeo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69848" y="2743200"/>
            <a:ext cx="4754880" cy="32918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a:prstGeom prst="rect">
            <a:avLst/>
          </a:prstGeo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364224" y="2743200"/>
            <a:ext cx="4754880" cy="32918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8" name="Footer Placeholder 7"/>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9" name="Slide Number Placeholder 8"/>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457521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a:xfrm>
            <a:off x="1098058" y="3212976"/>
            <a:ext cx="10058400" cy="1609344"/>
          </a:xfrm>
          <a:prstGeom prst="rect">
            <a:avLst/>
          </a:prstGeo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4" name="Footer Placeholder 3"/>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5" name="Slide Number Placeholder 4"/>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190728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3" name="Footer Placeholder 2"/>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4" name="Slide Number Placeholder 3"/>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319055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a:prstGeom prst="rect">
            <a:avLst/>
          </a:prstGeo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a:prstGeom prst="rect">
            <a:avLst/>
          </a:prstGeo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6" name="Footer Placeholder 5"/>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24455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a:prstGeom prst="rect">
            <a:avLst/>
          </a:prstGeo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prstGeom prst="rect">
            <a:avLst/>
          </a:prstGeo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a:prstGeom prst="rect">
            <a:avLst/>
          </a:prstGeo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4026798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FCC35637-2755-432D-BAF4-3DE62D9A6D2B}" type="slidenum">
              <a:rPr lang="es-CO" smtClean="0"/>
              <a:pPr/>
              <a:t>‹Nº›</a:t>
            </a:fld>
            <a:endParaRPr lang="es-CO" dirty="0"/>
          </a:p>
        </p:txBody>
      </p:sp>
      <p:grpSp>
        <p:nvGrpSpPr>
          <p:cNvPr id="10" name="Group 11"/>
          <p:cNvGrpSpPr/>
          <p:nvPr userDrawn="1"/>
        </p:nvGrpSpPr>
        <p:grpSpPr>
          <a:xfrm>
            <a:off x="0" y="0"/>
            <a:ext cx="2438400" cy="6858000"/>
            <a:chOff x="0" y="0"/>
            <a:chExt cx="1828800" cy="6858000"/>
          </a:xfrm>
        </p:grpSpPr>
        <p:sp>
          <p:nvSpPr>
            <p:cNvPr id="12"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3"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4"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grpSp>
    </p:spTree>
    <p:extLst>
      <p:ext uri="{BB962C8B-B14F-4D97-AF65-F5344CB8AC3E}">
        <p14:creationId xmlns:p14="http://schemas.microsoft.com/office/powerpoint/2010/main" val="23635972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04" r:id="rId12"/>
  </p:sldLayoutIdLst>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endParaRPr lang="en-US"/>
          </a:p>
        </p:txBody>
      </p:sp>
      <p:pic>
        <p:nvPicPr>
          <p:cNvPr id="7" name="Imagen 6"/>
          <p:cNvPicPr>
            <a:picLocks noChangeAspect="1"/>
          </p:cNvPicPr>
          <p:nvPr/>
        </p:nvPicPr>
        <p:blipFill>
          <a:blip r:embed="rId2"/>
          <a:stretch>
            <a:fillRect/>
          </a:stretch>
        </p:blipFill>
        <p:spPr>
          <a:xfrm>
            <a:off x="27425" y="0"/>
            <a:ext cx="12168189" cy="6871448"/>
          </a:xfrm>
          <a:prstGeom prst="rect">
            <a:avLst/>
          </a:prstGeom>
        </p:spPr>
      </p:pic>
      <p:sp>
        <p:nvSpPr>
          <p:cNvPr id="8" name="3 Título"/>
          <p:cNvSpPr txBox="1">
            <a:spLocks/>
          </p:cNvSpPr>
          <p:nvPr/>
        </p:nvSpPr>
        <p:spPr>
          <a:xfrm>
            <a:off x="4943872" y="2996952"/>
            <a:ext cx="5040560" cy="1143000"/>
          </a:xfrm>
          <a:prstGeom prst="rect">
            <a:avLst/>
          </a:prstGeom>
        </p:spPr>
        <p:txBody>
          <a:bodyPr anchor="ctr">
            <a:noAutofit/>
          </a:bodyPr>
          <a:lstStyle>
            <a:lvl1pPr algn="l" defTabSz="914400" rtl="0" eaLnBrk="1" latinLnBrk="0" hangingPunct="1">
              <a:lnSpc>
                <a:spcPct val="80000"/>
              </a:lnSpc>
              <a:spcBef>
                <a:spcPct val="0"/>
              </a:spcBef>
              <a:buNone/>
              <a:defRPr sz="9600" kern="1200" cap="all" baseline="0">
                <a:blipFill dpi="0" rotWithShape="1">
                  <a:blip r:embed="rId3"/>
                  <a:srcRect/>
                  <a:tile tx="6350" ty="-127000" sx="65000" sy="64000" flip="none" algn="tl"/>
                </a:blipFill>
                <a:latin typeface="+mj-lt"/>
                <a:ea typeface="+mj-ea"/>
                <a:cs typeface="+mj-cs"/>
              </a:defRPr>
            </a:lvl1pPr>
          </a:lstStyle>
          <a:p>
            <a:pPr algn="ctr"/>
            <a:r>
              <a:rPr lang="es-CO" sz="4800" dirty="0" smtClean="0">
                <a:solidFill>
                  <a:srgbClr val="085498"/>
                </a:solidFill>
              </a:rPr>
              <a:t>La Escuela Sabática una agencia ganadora de almas</a:t>
            </a:r>
            <a:endParaRPr lang="es-CO" sz="4800" dirty="0">
              <a:solidFill>
                <a:srgbClr val="085498"/>
              </a:solidFill>
            </a:endParaRPr>
          </a:p>
        </p:txBody>
      </p:sp>
    </p:spTree>
  </p:cSld>
  <p:clrMapOvr>
    <a:masterClrMapping/>
  </p:clrMapOvr>
  <p:transition spd="slow">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La obra personal en favor de cada alumno</a:t>
            </a:r>
          </a:p>
        </p:txBody>
      </p:sp>
      <p:sp>
        <p:nvSpPr>
          <p:cNvPr id="3" name="2 Marcador de contenido"/>
          <p:cNvSpPr>
            <a:spLocks noGrp="1"/>
          </p:cNvSpPr>
          <p:nvPr>
            <p:ph idx="1"/>
          </p:nvPr>
        </p:nvSpPr>
        <p:spPr>
          <a:xfrm>
            <a:off x="1055440" y="2708920"/>
            <a:ext cx="10153128" cy="2448272"/>
          </a:xfrm>
        </p:spPr>
        <p:txBody>
          <a:bodyPr>
            <a:normAutofit/>
          </a:bodyPr>
          <a:lstStyle/>
          <a:p>
            <a:pPr marL="0" indent="0">
              <a:buNone/>
            </a:pPr>
            <a:r>
              <a:rPr lang="es-ES_tradnl" dirty="0" smtClean="0"/>
              <a:t>La obra personal puede ser verdaderamente efectiva si incluye otros contactos individuales además de los conseguidos durante una reunión normal de la Escuela Sabática. Las visitas realizadas a los hogares son esenciales y resultan efectivas.</a:t>
            </a:r>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La obra personal en favor de cada alumno</a:t>
            </a:r>
          </a:p>
        </p:txBody>
      </p:sp>
      <p:sp>
        <p:nvSpPr>
          <p:cNvPr id="3" name="2 Marcador de contenido"/>
          <p:cNvSpPr>
            <a:spLocks noGrp="1"/>
          </p:cNvSpPr>
          <p:nvPr>
            <p:ph idx="1"/>
          </p:nvPr>
        </p:nvSpPr>
        <p:spPr>
          <a:xfrm>
            <a:off x="911424" y="2276872"/>
            <a:ext cx="10441160" cy="4032448"/>
          </a:xfrm>
        </p:spPr>
        <p:txBody>
          <a:bodyPr>
            <a:normAutofit/>
          </a:bodyPr>
          <a:lstStyle/>
          <a:p>
            <a:pPr marL="0" indent="0">
              <a:buNone/>
            </a:pPr>
            <a:r>
              <a:rPr lang="es-ES_tradnl" dirty="0" smtClean="0"/>
              <a:t>Los contactos sociales pueden producirse en paseos bien planificados a entornos naturales, durante excursiones y otras actividades recreativas. </a:t>
            </a:r>
          </a:p>
          <a:p>
            <a:pPr marL="0" indent="0">
              <a:buNone/>
            </a:pPr>
            <a:r>
              <a:rPr lang="es-CO" dirty="0" smtClean="0"/>
              <a:t>Los maestros necesitan orar pidiendo que el amor de Cristo los llene, con el fin de que consideren a cada miembro de su clase como alguien por quien el Salvador entregó su vida. Esas almas son dignas de que se les dedique tiempo, energías y atención, con el fin de llevarlas con seguridad al aprisco divino.</a:t>
            </a:r>
          </a:p>
          <a:p>
            <a:pPr marL="0" indent="0">
              <a:buNone/>
            </a:pPr>
            <a:endParaRPr lang="es-CO"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La preocupación por los ausentes</a:t>
            </a:r>
          </a:p>
        </p:txBody>
      </p:sp>
      <p:sp>
        <p:nvSpPr>
          <p:cNvPr id="3" name="2 Marcador de contenido"/>
          <p:cNvSpPr>
            <a:spLocks noGrp="1"/>
          </p:cNvSpPr>
          <p:nvPr>
            <p:ph idx="1"/>
          </p:nvPr>
        </p:nvSpPr>
        <p:spPr>
          <a:xfrm>
            <a:off x="1127448" y="2492896"/>
            <a:ext cx="10225136" cy="4032448"/>
          </a:xfrm>
        </p:spPr>
        <p:txBody>
          <a:bodyPr>
            <a:normAutofit/>
          </a:bodyPr>
          <a:lstStyle/>
          <a:p>
            <a:pPr marL="0" indent="0">
              <a:buNone/>
            </a:pPr>
            <a:r>
              <a:rPr lang="es-ES_tradnl" dirty="0" smtClean="0"/>
              <a:t>Los maestros de la Escuela Sabática son en realidad asistentes del pastor. Eso significa que deberían demostrar un interés personal en cada miembro de su clase y que no descansarán hasta contactar al miembro que se ausente. Es su deber acudir, llamar o escribir, expresando sin demoras los saludos y deseos de la clase a los ausentes, ofreciendo a la vez cualquier ayuda o consuelo que sean necesarios.</a:t>
            </a:r>
            <a:endParaRPr lang="es-CO"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La preocupación por los ausentes</a:t>
            </a:r>
          </a:p>
        </p:txBody>
      </p:sp>
      <p:sp>
        <p:nvSpPr>
          <p:cNvPr id="3" name="2 Marcador de contenido"/>
          <p:cNvSpPr>
            <a:spLocks noGrp="1"/>
          </p:cNvSpPr>
          <p:nvPr>
            <p:ph idx="1"/>
          </p:nvPr>
        </p:nvSpPr>
        <p:spPr>
          <a:xfrm>
            <a:off x="1127448" y="2492896"/>
            <a:ext cx="10225136" cy="4032448"/>
          </a:xfrm>
        </p:spPr>
        <p:txBody>
          <a:bodyPr>
            <a:normAutofit/>
          </a:bodyPr>
          <a:lstStyle/>
          <a:p>
            <a:pPr marL="0" indent="0">
              <a:buNone/>
            </a:pPr>
            <a:r>
              <a:rPr lang="es-ES_tradnl" dirty="0" smtClean="0"/>
              <a:t>Jesús enseñó a sus seguidores que su principal preocupación debía ser por «las ovejas perdidas de la casa de Israel» (</a:t>
            </a:r>
            <a:r>
              <a:rPr lang="es-ES_tradnl" dirty="0" err="1" smtClean="0"/>
              <a:t>Mat.</a:t>
            </a:r>
            <a:r>
              <a:rPr lang="es-ES_tradnl" dirty="0" smtClean="0"/>
              <a:t> 10: 6). Los miembros ausentes de la Escuela Sabática y aquellos que han dejado de asistir a la iglesia representan un desafío y una oportunidad tan grande como los inconversos que asisten a la iglesia.</a:t>
            </a:r>
            <a:endParaRPr lang="es-CO"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El “día de las decisiones”</a:t>
            </a:r>
          </a:p>
        </p:txBody>
      </p:sp>
      <p:sp>
        <p:nvSpPr>
          <p:cNvPr id="3" name="2 Marcador de contenido"/>
          <p:cNvSpPr>
            <a:spLocks noGrp="1"/>
          </p:cNvSpPr>
          <p:nvPr>
            <p:ph idx="1"/>
          </p:nvPr>
        </p:nvSpPr>
        <p:spPr>
          <a:xfrm>
            <a:off x="1199456" y="1700808"/>
            <a:ext cx="9073008" cy="4032448"/>
          </a:xfrm>
        </p:spPr>
        <p:txBody>
          <a:bodyPr>
            <a:normAutofit/>
          </a:bodyPr>
          <a:lstStyle/>
          <a:p>
            <a:pPr marL="0" indent="0">
              <a:buNone/>
            </a:pPr>
            <a:r>
              <a:rPr lang="es-CO" dirty="0" smtClean="0"/>
              <a:t>Todos los años, miles de niños y jóvenes criados en hogares adventistas llegan a un punto de madurez en que pueden tomar la decisión de entrega de sus vidas a Cristo. La Escuela Sabática y los departamentos de Ministerios de la Familia y Ministerio Juvenil tienen la obligación específica de trabajar para que los niños y niñas conozcan y aprendan a amar a Jesús a través de </a:t>
            </a:r>
            <a:r>
              <a:rPr lang="es-ES_tradnl" dirty="0" smtClean="0"/>
              <a:t>una instrucción bíblica cabal y un debido adoctrinamiento.</a:t>
            </a:r>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El “día de las decisiones”</a:t>
            </a:r>
          </a:p>
        </p:txBody>
      </p:sp>
      <p:sp>
        <p:nvSpPr>
          <p:cNvPr id="3" name="2 Marcador de contenido"/>
          <p:cNvSpPr>
            <a:spLocks noGrp="1"/>
          </p:cNvSpPr>
          <p:nvPr>
            <p:ph idx="1"/>
          </p:nvPr>
        </p:nvSpPr>
        <p:spPr>
          <a:xfrm>
            <a:off x="1559496" y="2060848"/>
            <a:ext cx="9073008" cy="4032448"/>
          </a:xfrm>
        </p:spPr>
        <p:txBody>
          <a:bodyPr>
            <a:normAutofit lnSpcReduction="10000"/>
          </a:bodyPr>
          <a:lstStyle/>
          <a:p>
            <a:pPr marL="0" indent="0">
              <a:buNone/>
            </a:pPr>
            <a:r>
              <a:rPr lang="es-ES_tradnl" dirty="0" smtClean="0"/>
              <a:t>«El objetivo de la obra de la Escuela Sabática es ganar almas. Puede ser que el modo de trabajar sea perfecto, que las instalaciones sean todo lo que se pudiera desear; pero si los niños y jóvenes no son llevados a Cristo, la Escuela Sabática habrá fracasado, porque a menos que las almas sean atraídas a Cristo, se vuelven cada vez más insensibles como resultado de la influencia del frío formalismo religioso».</a:t>
            </a:r>
          </a:p>
          <a:p>
            <a:pPr marL="0" indent="0">
              <a:buNone/>
            </a:pPr>
            <a:r>
              <a:rPr lang="es-CO" i="1" dirty="0"/>
              <a:t>Consejos sobre la obra de la Escuela Sabática, sección III, p. </a:t>
            </a:r>
            <a:r>
              <a:rPr lang="es-CO" i="1" dirty="0" smtClean="0"/>
              <a:t>76</a:t>
            </a:r>
            <a:r>
              <a:rPr lang="es-CO" i="1" dirty="0" smtClean="0"/>
              <a:t>.</a:t>
            </a:r>
          </a:p>
          <a:p>
            <a:pPr marL="0" indent="0">
              <a:buNone/>
            </a:pPr>
            <a:endParaRPr lang="es-ES_tradnl"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Recojamos los frutos de la cosecha</a:t>
            </a:r>
          </a:p>
        </p:txBody>
      </p:sp>
      <p:sp>
        <p:nvSpPr>
          <p:cNvPr id="3" name="2 Marcador de contenido"/>
          <p:cNvSpPr>
            <a:spLocks noGrp="1"/>
          </p:cNvSpPr>
          <p:nvPr>
            <p:ph idx="1"/>
          </p:nvPr>
        </p:nvSpPr>
        <p:spPr>
          <a:xfrm>
            <a:off x="1055440" y="2492896"/>
            <a:ext cx="10513168" cy="4032448"/>
          </a:xfrm>
        </p:spPr>
        <p:txBody>
          <a:bodyPr>
            <a:normAutofit/>
          </a:bodyPr>
          <a:lstStyle/>
          <a:p>
            <a:pPr marL="0" indent="0">
              <a:buNone/>
            </a:pPr>
            <a:r>
              <a:rPr lang="es-ES_tradnl" dirty="0" smtClean="0"/>
              <a:t>«Dios quiere que todo niño de tierna edad sea su hijo, adoptado en su familia».</a:t>
            </a:r>
          </a:p>
          <a:p>
            <a:pPr marL="0" indent="0">
              <a:buNone/>
            </a:pPr>
            <a:r>
              <a:rPr lang="es-CO" dirty="0" smtClean="0"/>
              <a:t>Consejos para maestros, padres y alumnos, p. 161.</a:t>
            </a:r>
          </a:p>
          <a:p>
            <a:pPr marL="0" indent="0">
              <a:buNone/>
            </a:pPr>
            <a:r>
              <a:rPr lang="es-ES_tradnl" dirty="0" smtClean="0"/>
              <a:t>«Queremos ver clases enteras de jóvenes convertirse a Dios, y crecer como miembros útiles de la iglesia. [...] No descansemos jamás hasta que cada niño de nuestra clase haya sido traído al conocimiento salvador de Cristo».</a:t>
            </a:r>
          </a:p>
          <a:p>
            <a:pPr marL="0" indent="0">
              <a:buNone/>
            </a:pPr>
            <a:r>
              <a:rPr lang="es-CO" i="1" dirty="0" smtClean="0"/>
              <a:t>Consejos sobre la obra de la Escuela Sabática, sección IV, p.116.</a:t>
            </a:r>
          </a:p>
          <a:p>
            <a:pPr marL="0" indent="0">
              <a:buNone/>
            </a:pPr>
            <a:endParaRPr lang="es-CO"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Recojamos los frutos de la cosecha</a:t>
            </a:r>
          </a:p>
        </p:txBody>
      </p:sp>
      <p:sp>
        <p:nvSpPr>
          <p:cNvPr id="3" name="2 Marcador de contenido"/>
          <p:cNvSpPr>
            <a:spLocks noGrp="1"/>
          </p:cNvSpPr>
          <p:nvPr>
            <p:ph idx="1"/>
          </p:nvPr>
        </p:nvSpPr>
        <p:spPr>
          <a:xfrm>
            <a:off x="1199456" y="2492896"/>
            <a:ext cx="9937104" cy="2403648"/>
          </a:xfrm>
        </p:spPr>
        <p:txBody>
          <a:bodyPr>
            <a:normAutofit/>
          </a:bodyPr>
          <a:lstStyle/>
          <a:p>
            <a:pPr marL="0" indent="0">
              <a:buNone/>
            </a:pPr>
            <a:r>
              <a:rPr lang="es-ES_tradnl" dirty="0" smtClean="0"/>
              <a:t>Si hacemos nuestra parte, se nos asegura que será un gozo contemplar los resultados. «Podremos llevar centenares y miles de niños a Cristo si trabajamos por ellos».</a:t>
            </a:r>
          </a:p>
          <a:p>
            <a:pPr marL="0" indent="0">
              <a:buNone/>
            </a:pPr>
            <a:r>
              <a:rPr lang="es-CO" i="1" dirty="0" smtClean="0"/>
              <a:t>Consejos para maestros, padres y alumnos, p. 163.</a:t>
            </a:r>
          </a:p>
          <a:p>
            <a:pPr marL="0" indent="0">
              <a:buNone/>
            </a:pPr>
            <a:endParaRPr lang="es-CO"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Los preparativos para el “día de la decisión”</a:t>
            </a:r>
          </a:p>
        </p:txBody>
      </p:sp>
      <p:sp>
        <p:nvSpPr>
          <p:cNvPr id="3" name="2 Marcador de contenido"/>
          <p:cNvSpPr>
            <a:spLocks noGrp="1"/>
          </p:cNvSpPr>
          <p:nvPr>
            <p:ph idx="1"/>
          </p:nvPr>
        </p:nvSpPr>
        <p:spPr>
          <a:xfrm>
            <a:off x="1127448" y="2825552"/>
            <a:ext cx="10153128" cy="2763688"/>
          </a:xfrm>
        </p:spPr>
        <p:txBody>
          <a:bodyPr>
            <a:normAutofit lnSpcReduction="10000"/>
          </a:bodyPr>
          <a:lstStyle/>
          <a:p>
            <a:pPr marL="0" indent="0">
              <a:buNone/>
            </a:pPr>
            <a:r>
              <a:rPr lang="es-ES_tradnl" dirty="0" smtClean="0"/>
              <a:t>Los alumnos tienen que ser preparados para el día en que puedan tomar la decisión por Cristo por medio de lecciones bien presentadas. Sin embargo, si se desea ser aún más efectivo, es preciso trazar planes anticipados para el “Día de las decisiones”. Desde el comienzo de sus lecciones hasta ese día se les recordará el amor de Jesús y su in­vitación para que acudan a él.</a:t>
            </a:r>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Los preparativos para el “día de la decisión”</a:t>
            </a:r>
          </a:p>
        </p:txBody>
      </p:sp>
      <p:sp>
        <p:nvSpPr>
          <p:cNvPr id="3" name="2 Marcador de contenido"/>
          <p:cNvSpPr>
            <a:spLocks noGrp="1"/>
          </p:cNvSpPr>
          <p:nvPr>
            <p:ph idx="1"/>
          </p:nvPr>
        </p:nvSpPr>
        <p:spPr>
          <a:xfrm>
            <a:off x="1271464" y="2492896"/>
            <a:ext cx="10225136" cy="3960440"/>
          </a:xfrm>
        </p:spPr>
        <p:txBody>
          <a:bodyPr>
            <a:normAutofit fontScale="92500"/>
          </a:bodyPr>
          <a:lstStyle/>
          <a:p>
            <a:pPr marL="0" indent="0">
              <a:buNone/>
            </a:pPr>
            <a:r>
              <a:rPr lang="es-ES_tradnl" dirty="0" smtClean="0"/>
              <a:t>Hay diversos relatos e ilustraciones que pueden ayudar a que se entienda lo que significa confesar nuestros pecados y recibir a Jesús por fe en nuestros corazones. También hay textos bíblicos, como los de Mateo 18: 1-5, 11-14; 19: 13-15; 1 Juan 1: 9; 2:2-4, 12; y Efesios 6: 1-3, que pueden ser de ayuda si los explicamos con detenimiento y por medio de palabras sencillas. </a:t>
            </a:r>
          </a:p>
          <a:p>
            <a:pPr marL="0" indent="0">
              <a:buNone/>
            </a:pPr>
            <a:r>
              <a:rPr lang="es-ES_tradnl" dirty="0" smtClean="0"/>
              <a:t>Al hacer los planes para ese día especial, los niños y adolescentes tienen que constituir el principal motivo de interés de los organizadores sin descuidar los demás asistentes.</a:t>
            </a:r>
            <a:endParaRPr lang="es-CO"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CO" dirty="0" smtClean="0"/>
              <a:t>La Escuela Sabática una agencia ganadora de almas</a:t>
            </a:r>
            <a:endParaRPr lang="es-CO" dirty="0"/>
          </a:p>
        </p:txBody>
      </p:sp>
      <p:sp>
        <p:nvSpPr>
          <p:cNvPr id="3" name="Rectángulo 2"/>
          <p:cNvSpPr/>
          <p:nvPr/>
        </p:nvSpPr>
        <p:spPr>
          <a:xfrm>
            <a:off x="-21654" y="0"/>
            <a:ext cx="25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upo 4"/>
          <p:cNvGrpSpPr/>
          <p:nvPr/>
        </p:nvGrpSpPr>
        <p:grpSpPr>
          <a:xfrm>
            <a:off x="225884" y="2424550"/>
            <a:ext cx="2088232" cy="2008899"/>
            <a:chOff x="544680" y="233110"/>
            <a:chExt cx="1381078" cy="1347628"/>
          </a:xfrm>
        </p:grpSpPr>
        <p:sp>
          <p:nvSpPr>
            <p:cNvPr id="6" name="Elipse 5"/>
            <p:cNvSpPr/>
            <p:nvPr/>
          </p:nvSpPr>
          <p:spPr>
            <a:xfrm>
              <a:off x="622909" y="260648"/>
              <a:ext cx="1224620" cy="12640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11116" b="4158"/>
            <a:stretch/>
          </p:blipFill>
          <p:spPr>
            <a:xfrm>
              <a:off x="544680" y="233110"/>
              <a:ext cx="1381078" cy="1347628"/>
            </a:xfrm>
            <a:prstGeom prst="rect">
              <a:avLst/>
            </a:prstGeom>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Los planes para el día de la decisión</a:t>
            </a:r>
          </a:p>
        </p:txBody>
      </p:sp>
      <p:sp>
        <p:nvSpPr>
          <p:cNvPr id="3" name="2 Marcador de contenido"/>
          <p:cNvSpPr>
            <a:spLocks noGrp="1"/>
          </p:cNvSpPr>
          <p:nvPr>
            <p:ph idx="1"/>
          </p:nvPr>
        </p:nvSpPr>
        <p:spPr>
          <a:xfrm>
            <a:off x="1415480" y="2492896"/>
            <a:ext cx="9865096" cy="3960440"/>
          </a:xfrm>
        </p:spPr>
        <p:txBody>
          <a:bodyPr>
            <a:normAutofit/>
          </a:bodyPr>
          <a:lstStyle/>
          <a:p>
            <a:pPr marL="0" indent="0">
              <a:buNone/>
            </a:pPr>
            <a:r>
              <a:rPr lang="es-ES_tradnl" dirty="0" smtClean="0"/>
              <a:t>Se sugiere que el «Día de las decisiones» sea celebrado dos veces al año. Se requiere una cuidadosa preparación y también orar al respecto, dado que estos días especiales representan un desafío significativo para la Escuela Sabática.</a:t>
            </a:r>
          </a:p>
          <a:p>
            <a:pPr marL="0" indent="0">
              <a:buNone/>
            </a:pPr>
            <a:r>
              <a:rPr lang="es-ES_tradnl" dirty="0" smtClean="0"/>
              <a:t>Se recomienda que el Consejo o Comisión de Escuela Sabática celebre una sesión con todos los maestros, con el fin de hacer planes para ese día especial. </a:t>
            </a:r>
            <a:endParaRPr lang="es-CO"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Los planes para el “día de la decisión”</a:t>
            </a:r>
          </a:p>
        </p:txBody>
      </p:sp>
      <p:sp>
        <p:nvSpPr>
          <p:cNvPr id="3" name="2 Marcador de contenido"/>
          <p:cNvSpPr>
            <a:spLocks noGrp="1"/>
          </p:cNvSpPr>
          <p:nvPr>
            <p:ph idx="1"/>
          </p:nvPr>
        </p:nvSpPr>
        <p:spPr>
          <a:xfrm>
            <a:off x="1415480" y="2492896"/>
            <a:ext cx="9865096" cy="3960440"/>
          </a:xfrm>
        </p:spPr>
        <p:txBody>
          <a:bodyPr>
            <a:normAutofit/>
          </a:bodyPr>
          <a:lstStyle/>
          <a:p>
            <a:pPr marL="0" indent="0">
              <a:buNone/>
            </a:pPr>
            <a:r>
              <a:rPr lang="es-CO" dirty="0" smtClean="0"/>
              <a:t>En las semanas previas al “Día de las decisiones”, será conveniente que los dirigentes y maestros se reúnan en forma frecuente para orar y compartir ideas. Durante el proceso de preparación espiritual, los dirigentes y maestros de Escuela Sabática pueden utilizar las páginas 59 a 117 del libro</a:t>
            </a:r>
            <a:r>
              <a:rPr lang="es-CO" i="1" dirty="0" smtClean="0"/>
              <a:t> Consejos sobre la obra de la Escuela Sabática</a:t>
            </a:r>
            <a:r>
              <a:rPr lang="es-CO" dirty="0" smtClean="0"/>
              <a:t> (secciones III y IV) como el texto base para un estudio devocional. </a:t>
            </a:r>
          </a:p>
          <a:p>
            <a:pPr marL="0" indent="0">
              <a:buNone/>
            </a:pPr>
            <a:endParaRPr lang="es-CO"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Los programas para el “día de la decisión”</a:t>
            </a:r>
          </a:p>
        </p:txBody>
      </p:sp>
      <p:sp>
        <p:nvSpPr>
          <p:cNvPr id="3" name="2 Marcador de contenido"/>
          <p:cNvSpPr>
            <a:spLocks noGrp="1"/>
          </p:cNvSpPr>
          <p:nvPr>
            <p:ph idx="1"/>
          </p:nvPr>
        </p:nvSpPr>
        <p:spPr>
          <a:xfrm>
            <a:off x="1487488" y="2492896"/>
            <a:ext cx="9577064" cy="3960440"/>
          </a:xfrm>
        </p:spPr>
        <p:txBody>
          <a:bodyPr>
            <a:normAutofit/>
          </a:bodyPr>
          <a:lstStyle/>
          <a:p>
            <a:pPr marL="0" indent="0">
              <a:buNone/>
            </a:pPr>
            <a:r>
              <a:rPr lang="es-CO" dirty="0" smtClean="0"/>
              <a:t>En el “Día de las decisiones”, las palabras del director general y el informe del secretario de Escuela Sabática tienen que ser muy breves. Para dejar espacio al programa será conveniente eliminar el informe misionero y cualquier otra parte enfocada en las misiones. La parte central del programa de ese día puede presentarse al finalizar el estudio de la lección, concluyendo los ejercicios con una oportunidad para tomar una decisión y para consagrarse al Señor.</a:t>
            </a:r>
          </a:p>
          <a:p>
            <a:pPr marL="0" indent="0">
              <a:buNone/>
            </a:pPr>
            <a:endParaRPr lang="es-CO"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Los programas para el “día de la decisión”</a:t>
            </a:r>
          </a:p>
        </p:txBody>
      </p:sp>
      <p:sp>
        <p:nvSpPr>
          <p:cNvPr id="3" name="2 Marcador de contenido"/>
          <p:cNvSpPr>
            <a:spLocks noGrp="1"/>
          </p:cNvSpPr>
          <p:nvPr>
            <p:ph idx="1"/>
          </p:nvPr>
        </p:nvSpPr>
        <p:spPr>
          <a:xfrm>
            <a:off x="1559496" y="2465512"/>
            <a:ext cx="9721080" cy="3699792"/>
          </a:xfrm>
        </p:spPr>
        <p:txBody>
          <a:bodyPr>
            <a:normAutofit/>
          </a:bodyPr>
          <a:lstStyle/>
          <a:p>
            <a:pPr marL="0" indent="0">
              <a:buNone/>
            </a:pPr>
            <a:r>
              <a:rPr lang="es-CO" dirty="0" smtClean="0"/>
              <a:t>A continuación presentamos algunas ideas para el “Día de las decisiones”:</a:t>
            </a:r>
          </a:p>
          <a:p>
            <a:pPr lvl="0"/>
            <a:r>
              <a:rPr lang="es-CO" dirty="0" smtClean="0"/>
              <a:t>Una breve declaración sobre los objetivos del programa: la necesidad, el deseo urgente, la voluntad de Dios de ayudarnos a hacer lo correcto.</a:t>
            </a:r>
          </a:p>
          <a:p>
            <a:pPr lvl="0"/>
            <a:r>
              <a:rPr lang="es-CO" dirty="0" smtClean="0"/>
              <a:t>Se sugiere cantar el Himno número 218, Por mí intercede; o el Himno número 258 A la cruz de Cristo voy.</a:t>
            </a:r>
          </a:p>
          <a:p>
            <a:pPr marL="0" indent="0">
              <a:buNone/>
            </a:pPr>
            <a:endParaRPr lang="es-CO"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Los programas para el “día de la decisión”</a:t>
            </a:r>
          </a:p>
        </p:txBody>
      </p:sp>
      <p:sp>
        <p:nvSpPr>
          <p:cNvPr id="3" name="2 Marcador de contenido"/>
          <p:cNvSpPr>
            <a:spLocks noGrp="1"/>
          </p:cNvSpPr>
          <p:nvPr>
            <p:ph idx="1"/>
          </p:nvPr>
        </p:nvSpPr>
        <p:spPr>
          <a:xfrm>
            <a:off x="1343472" y="2132856"/>
            <a:ext cx="10081120" cy="4320480"/>
          </a:xfrm>
        </p:spPr>
        <p:txBody>
          <a:bodyPr>
            <a:normAutofit lnSpcReduction="10000"/>
          </a:bodyPr>
          <a:lstStyle/>
          <a:p>
            <a:r>
              <a:rPr lang="es-CO" dirty="0" smtClean="0"/>
              <a:t>La lectura bíblica puede ser tomada de Juan 6:37; Mateo 19:13-15; o Romanos 5: 6-9. El amor de Dios lo llevó a entregar a Jesús para lograr así nuestra redención (Juan 3: 16; </a:t>
            </a:r>
            <a:r>
              <a:rPr lang="es-CO" dirty="0" err="1" smtClean="0"/>
              <a:t>Rom.</a:t>
            </a:r>
            <a:r>
              <a:rPr lang="es-CO" dirty="0" smtClean="0"/>
              <a:t> 5: 8). Sin la gracia y él poder de Jesús estamos cautivos del pecado, desprovistos de toda esperanza y eternamente perdidos (</a:t>
            </a:r>
            <a:r>
              <a:rPr lang="es-CO" dirty="0" err="1" smtClean="0"/>
              <a:t>Jer.</a:t>
            </a:r>
            <a:r>
              <a:rPr lang="es-CO" dirty="0" smtClean="0"/>
              <a:t> 13: 23; </a:t>
            </a:r>
            <a:r>
              <a:rPr lang="es-CO" dirty="0" err="1" smtClean="0"/>
              <a:t>Rom.</a:t>
            </a:r>
            <a:r>
              <a:rPr lang="es-CO" dirty="0" smtClean="0"/>
              <a:t> 8: 13). Dios nos extiende a todos una amorosa invitación para que acudamos a él en busca de perdón, victoria y paz (</a:t>
            </a:r>
            <a:r>
              <a:rPr lang="es-CO" dirty="0" err="1" smtClean="0"/>
              <a:t>Mat.</a:t>
            </a:r>
            <a:r>
              <a:rPr lang="es-CO" dirty="0" smtClean="0"/>
              <a:t> 11: 28, 29). ¿No deberíamos acaso acudir a él en este mismo momento, arrepintiéndonos y confesando nuestros pecados? Él ha prometido limpiarnos de toda mancha y maldad (Isa. 1:18; 1 Juan 1: 9).</a:t>
            </a:r>
          </a:p>
          <a:p>
            <a:pPr marL="0" indent="0">
              <a:buNone/>
            </a:pPr>
            <a:endParaRPr lang="es-CO"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Los programas para el “día de la decisión”</a:t>
            </a:r>
          </a:p>
        </p:txBody>
      </p:sp>
      <p:sp>
        <p:nvSpPr>
          <p:cNvPr id="3" name="2 Marcador de contenido"/>
          <p:cNvSpPr>
            <a:spLocks noGrp="1"/>
          </p:cNvSpPr>
          <p:nvPr>
            <p:ph idx="1"/>
          </p:nvPr>
        </p:nvSpPr>
        <p:spPr>
          <a:xfrm>
            <a:off x="1343472" y="2132856"/>
            <a:ext cx="10153128" cy="4320480"/>
          </a:xfrm>
        </p:spPr>
        <p:txBody>
          <a:bodyPr>
            <a:normAutofit/>
          </a:bodyPr>
          <a:lstStyle/>
          <a:p>
            <a:pPr lvl="0"/>
            <a:r>
              <a:rPr lang="es-CO" dirty="0" smtClean="0"/>
              <a:t>Antes de extender la invitación para entregar el corazón a Cristo, se cantará una estrofa del himno No. 262, «Tal como soy».</a:t>
            </a:r>
          </a:p>
          <a:p>
            <a:pPr lvl="0"/>
            <a:r>
              <a:rPr lang="es-CO" dirty="0" smtClean="0"/>
              <a:t>Las respuestas surgirán más fácilmente si se llama primero a aquellos que ya han aceptado a Cristo, para que se re consagren al Señor. Luego se invita a los que nunca se han entregado a Cristo, para que se unan a los que ya han respondido. Se tiene que dejar bien en claro el tipo de respuesta que se busca: pasar la frente, ponerse en pie o levantar la mano.</a:t>
            </a:r>
          </a:p>
          <a:p>
            <a:pPr marL="0" indent="0">
              <a:buNone/>
            </a:pPr>
            <a:endParaRPr lang="es-CO"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Los programas para el “día de la decisión”</a:t>
            </a:r>
          </a:p>
        </p:txBody>
      </p:sp>
      <p:sp>
        <p:nvSpPr>
          <p:cNvPr id="3" name="2 Marcador de contenido"/>
          <p:cNvSpPr>
            <a:spLocks noGrp="1"/>
          </p:cNvSpPr>
          <p:nvPr>
            <p:ph idx="1"/>
          </p:nvPr>
        </p:nvSpPr>
        <p:spPr>
          <a:xfrm>
            <a:off x="1199456" y="2132856"/>
            <a:ext cx="10153128" cy="4320480"/>
          </a:xfrm>
        </p:spPr>
        <p:txBody>
          <a:bodyPr>
            <a:normAutofit/>
          </a:bodyPr>
          <a:lstStyle/>
          <a:p>
            <a:pPr marL="441325" indent="-441325"/>
            <a:r>
              <a:rPr lang="es-CO" dirty="0" smtClean="0"/>
              <a:t>En ese momento será conveniente permitir que se expresen algunos testimonios personales. El Señor declara que esas palabras les son preciosas, y que son registradas en su presencia (</a:t>
            </a:r>
            <a:r>
              <a:rPr lang="es-CO" dirty="0" err="1" smtClean="0"/>
              <a:t>Mal.</a:t>
            </a:r>
            <a:r>
              <a:rPr lang="es-CO" dirty="0" smtClean="0"/>
              <a:t> 3:16).</a:t>
            </a:r>
          </a:p>
          <a:p>
            <a:pPr marL="0" indent="0">
              <a:buNone/>
            </a:pPr>
            <a:r>
              <a:rPr lang="es-ES_tradnl" dirty="0" smtClean="0"/>
              <a:t>Los niños de primaria y los adolescentes responderán en forma apropiada escribiendo sus sentimientos, intenciones o pedidos en trozos de papel que han sido distribuidos antes del comienzo de la reunión.</a:t>
            </a:r>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Los programas para el “día de la decisión”</a:t>
            </a:r>
          </a:p>
        </p:txBody>
      </p:sp>
      <p:sp>
        <p:nvSpPr>
          <p:cNvPr id="3" name="2 Marcador de contenido"/>
          <p:cNvSpPr>
            <a:spLocks noGrp="1"/>
          </p:cNvSpPr>
          <p:nvPr>
            <p:ph idx="1"/>
          </p:nvPr>
        </p:nvSpPr>
        <p:spPr>
          <a:xfrm>
            <a:off x="1559496" y="2708920"/>
            <a:ext cx="9721080" cy="3312368"/>
          </a:xfrm>
        </p:spPr>
        <p:txBody>
          <a:bodyPr>
            <a:normAutofit/>
          </a:bodyPr>
          <a:lstStyle/>
          <a:p>
            <a:pPr marL="0" indent="0">
              <a:buNone/>
            </a:pPr>
            <a:r>
              <a:rPr lang="es-ES_tradnl" dirty="0" smtClean="0"/>
              <a:t>El llamado para entregarse a Jesús debería estar caracterizado por la cortesía y la ausencia de toda presión. Permita que el Espíritu de Dios haga su obra, pero permita que al mismo tiempo se manifieste el interés espiritual que tiene cada dirigente y maestro de la Escuela Sabática.</a:t>
            </a:r>
            <a:endParaRPr lang="es-CO"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Los programas para el “día de la decisión”</a:t>
            </a:r>
          </a:p>
        </p:txBody>
      </p:sp>
      <p:sp>
        <p:nvSpPr>
          <p:cNvPr id="3" name="2 Marcador de contenido"/>
          <p:cNvSpPr>
            <a:spLocks noGrp="1"/>
          </p:cNvSpPr>
          <p:nvPr>
            <p:ph idx="1"/>
          </p:nvPr>
        </p:nvSpPr>
        <p:spPr>
          <a:xfrm>
            <a:off x="1127448" y="2348880"/>
            <a:ext cx="10153128" cy="2736304"/>
          </a:xfrm>
        </p:spPr>
        <p:txBody>
          <a:bodyPr>
            <a:normAutofit/>
          </a:bodyPr>
          <a:lstStyle/>
          <a:p>
            <a:pPr marL="0" indent="0">
              <a:buNone/>
            </a:pPr>
            <a:r>
              <a:rPr lang="es-CO" dirty="0" smtClean="0"/>
              <a:t>Este culto siempre debería concluir con varias oraciones. No se le debe decir a alguien que ha resistido el llamado a entregarse que ha desaprovechado su última oportunidad de salvación y que no hay esperanza alguna para él. El Salvador seguirá tocando a esa puerta. El está disponible para todo aquel que acude a buscarlo. </a:t>
            </a:r>
          </a:p>
          <a:p>
            <a:pPr marL="0" indent="0">
              <a:buNone/>
            </a:pPr>
            <a:endParaRPr lang="es-CO"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Las actividades de seguimiento</a:t>
            </a:r>
          </a:p>
        </p:txBody>
      </p:sp>
      <p:sp>
        <p:nvSpPr>
          <p:cNvPr id="3" name="2 Marcador de contenido"/>
          <p:cNvSpPr>
            <a:spLocks noGrp="1"/>
          </p:cNvSpPr>
          <p:nvPr>
            <p:ph idx="1"/>
          </p:nvPr>
        </p:nvSpPr>
        <p:spPr>
          <a:xfrm>
            <a:off x="1055440" y="2708920"/>
            <a:ext cx="10441160" cy="3312368"/>
          </a:xfrm>
        </p:spPr>
        <p:txBody>
          <a:bodyPr>
            <a:normAutofit/>
          </a:bodyPr>
          <a:lstStyle/>
          <a:p>
            <a:pPr marL="0" indent="0">
              <a:buNone/>
            </a:pPr>
            <a:r>
              <a:rPr lang="es-ES_tradnl" dirty="0" smtClean="0"/>
              <a:t>Los que tienen suficiente edad (los niños de ocho, diez o doce años) deberían ser animados a unirse a una clase bautismal, asegurándose de que los padres y el pastor estén de acuerdo. Los que no están preparados todavía para el bautismo y para ser miembros de la iglesia deberían recibir mucha atención, cuidado y estímulo para que amen y sirvan a Jesús.</a:t>
            </a:r>
            <a:endParaRPr lang="es-CO"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La Escuela Sabática una agencia ganadora de almas</a:t>
            </a:r>
          </a:p>
        </p:txBody>
      </p:sp>
      <p:sp>
        <p:nvSpPr>
          <p:cNvPr id="3" name="2 Marcador de contenido"/>
          <p:cNvSpPr>
            <a:spLocks noGrp="1"/>
          </p:cNvSpPr>
          <p:nvPr>
            <p:ph idx="1"/>
          </p:nvPr>
        </p:nvSpPr>
        <p:spPr>
          <a:xfrm>
            <a:off x="695400" y="1916832"/>
            <a:ext cx="11017224" cy="4752528"/>
          </a:xfrm>
        </p:spPr>
        <p:txBody>
          <a:bodyPr>
            <a:normAutofit/>
          </a:bodyPr>
          <a:lstStyle/>
          <a:p>
            <a:pPr marL="0" indent="0">
              <a:buNone/>
            </a:pPr>
            <a:r>
              <a:rPr lang="es-CO" dirty="0" smtClean="0"/>
              <a:t>«¿Quiénes quieren ser obreros fervientes que trabajen para ganar almas en nuestras Escuelas Sabáticas? ¿Quiénes tomarán a los jóvenes, uno por uno, y orarán y hablarán con ellos, haciéndoles súplicas personales y rogándoles que entreguen su corazón a Jesús, para que sean aroma grato a Cristo? [...]¿Quiénes aceptarán estas serias responsabilidades y velarán por las almas como quienes han de dar cuenta? [...] Hagan todo cuanto puedan por la salvación de los queridos niños y jóvenes, y más tardo escucharán con gozo las palabras de Jesús: "Bien, buen siervo y fiel [...] entra en el gozo de tu Señor"».</a:t>
            </a:r>
            <a:endParaRPr lang="es-CO" baseline="30000" dirty="0" smtClean="0"/>
          </a:p>
          <a:p>
            <a:pPr marL="0" indent="0">
              <a:buNone/>
            </a:pPr>
            <a:r>
              <a:rPr lang="es-CO" i="1" dirty="0" smtClean="0"/>
              <a:t> Consejos sobre la obra de la Escuela Sabática, sección III, p. 72</a:t>
            </a:r>
          </a:p>
          <a:p>
            <a:pPr marL="0" indent="0">
              <a:buNone/>
            </a:pPr>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Las actividades de seguimiento</a:t>
            </a:r>
          </a:p>
        </p:txBody>
      </p:sp>
      <p:sp>
        <p:nvSpPr>
          <p:cNvPr id="3" name="2 Marcador de contenido"/>
          <p:cNvSpPr>
            <a:spLocks noGrp="1"/>
          </p:cNvSpPr>
          <p:nvPr>
            <p:ph idx="1"/>
          </p:nvPr>
        </p:nvSpPr>
        <p:spPr>
          <a:xfrm>
            <a:off x="1199456" y="2708920"/>
            <a:ext cx="9793088" cy="3312368"/>
          </a:xfrm>
        </p:spPr>
        <p:txBody>
          <a:bodyPr>
            <a:normAutofit/>
          </a:bodyPr>
          <a:lstStyle/>
          <a:p>
            <a:pPr marL="0" indent="0">
              <a:buNone/>
            </a:pPr>
            <a:r>
              <a:rPr lang="es-CO" dirty="0" smtClean="0"/>
              <a:t>No se deben descuidar las actividades sociales, culturales y espirituales de los niños. Quienes trabajan en la Escuela Sabática</a:t>
            </a:r>
            <a:r>
              <a:rPr lang="es-ES_tradnl" dirty="0" smtClean="0"/>
              <a:t> harían bien en participar con los adolescentes en actividades recreativas, en caminatas en un ambiente natural, en clases de especialidades, en Escuelas Sabáticas filiales, y en cualquier otra actividad que ayude a los niños y los mantenga fieles a Cristo y a su servicio.</a:t>
            </a:r>
            <a:endParaRPr lang="es-CO"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Las actividades de seguimiento</a:t>
            </a:r>
          </a:p>
        </p:txBody>
      </p:sp>
      <p:sp>
        <p:nvSpPr>
          <p:cNvPr id="3" name="2 Marcador de contenido"/>
          <p:cNvSpPr>
            <a:spLocks noGrp="1"/>
          </p:cNvSpPr>
          <p:nvPr>
            <p:ph idx="1"/>
          </p:nvPr>
        </p:nvSpPr>
        <p:spPr>
          <a:xfrm>
            <a:off x="1199456" y="2708920"/>
            <a:ext cx="9865096" cy="3312368"/>
          </a:xfrm>
        </p:spPr>
        <p:txBody>
          <a:bodyPr>
            <a:normAutofit/>
          </a:bodyPr>
          <a:lstStyle/>
          <a:p>
            <a:pPr marL="0" indent="0">
              <a:buNone/>
            </a:pPr>
            <a:r>
              <a:rPr lang="es-CO" dirty="0" smtClean="0"/>
              <a:t>Los niños que se han entregado al Señor en el “Día de las decisiones” tienen que recibir instrucciones para ir aprendiendo con paciencia cuál es la manera de practicar el cristianismo en la vida diaria. Al mismo tiempo, tienen que aprender sobre la oración y la vida de fe, la importancia de participar en el culto familiar y de permitirle a Dios que les hable a diario por medio de su Palabra.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Enfocados en las personas</a:t>
            </a:r>
          </a:p>
        </p:txBody>
      </p:sp>
      <p:sp>
        <p:nvSpPr>
          <p:cNvPr id="3" name="2 Marcador de contenido"/>
          <p:cNvSpPr>
            <a:spLocks noGrp="1"/>
          </p:cNvSpPr>
          <p:nvPr>
            <p:ph idx="1"/>
          </p:nvPr>
        </p:nvSpPr>
        <p:spPr>
          <a:xfrm>
            <a:off x="1055440" y="2348880"/>
            <a:ext cx="10297144" cy="4248472"/>
          </a:xfrm>
        </p:spPr>
        <p:txBody>
          <a:bodyPr>
            <a:normAutofit/>
          </a:bodyPr>
          <a:lstStyle/>
          <a:p>
            <a:pPr marL="0" indent="0">
              <a:buNone/>
            </a:pPr>
            <a:r>
              <a:rPr lang="es-ES_tradnl" dirty="0" smtClean="0"/>
              <a:t>«Una entera consagración del alma tiene que mantenerse tanto por parte de los maestros y directores de nuestras escuelas sabáticas, como por parte de los ministros en nuestros púlpitos, porque todos igualmente están empeñados en la obra de traer almas a Cristo. Cada uno debe trabajar en su lugar como lo hizo Cristo, con espíritu de amor por los errados e impenitentes. Esto es lo que Cristo quisiera ver en la obra de la Escuela Sabática. »</a:t>
            </a:r>
          </a:p>
          <a:p>
            <a:pPr marL="0" indent="0">
              <a:buNone/>
            </a:pPr>
            <a:r>
              <a:rPr lang="es-CO" i="1" dirty="0" smtClean="0"/>
              <a:t>Consejos sobre la obra de la Escuela Sabática, sección VI, p.143.</a:t>
            </a:r>
          </a:p>
          <a:p>
            <a:pPr marL="0" indent="0">
              <a:buNone/>
            </a:pPr>
            <a:endParaRPr lang="es-CO"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Enfocados en las personas</a:t>
            </a:r>
          </a:p>
        </p:txBody>
      </p:sp>
      <p:sp>
        <p:nvSpPr>
          <p:cNvPr id="3" name="2 Marcador de contenido"/>
          <p:cNvSpPr>
            <a:spLocks noGrp="1"/>
          </p:cNvSpPr>
          <p:nvPr>
            <p:ph idx="1"/>
          </p:nvPr>
        </p:nvSpPr>
        <p:spPr>
          <a:xfrm>
            <a:off x="1127448" y="2348880"/>
            <a:ext cx="10297144" cy="4248472"/>
          </a:xfrm>
        </p:spPr>
        <p:txBody>
          <a:bodyPr>
            <a:normAutofit/>
          </a:bodyPr>
          <a:lstStyle/>
          <a:p>
            <a:pPr marL="0" indent="0">
              <a:buNone/>
            </a:pPr>
            <a:r>
              <a:rPr lang="es-ES_tradnl" dirty="0" smtClean="0"/>
              <a:t>Cristo murió por cada uno de nosotros. Si hubiera existido tan solo un pecador, él habría venido a morir por él. La Escuela Sabática </a:t>
            </a:r>
            <a:r>
              <a:rPr lang="es-ES_tradnl" b="1" dirty="0" smtClean="0"/>
              <a:t>está “enfocada en las personas”. </a:t>
            </a:r>
            <a:endParaRPr lang="es-ES_tradnl" b="1" dirty="0" smtClean="0"/>
          </a:p>
          <a:p>
            <a:pPr marL="0" indent="0">
              <a:buNone/>
            </a:pPr>
            <a:r>
              <a:rPr lang="es-ES_tradnl" dirty="0" smtClean="0"/>
              <a:t>Las </a:t>
            </a:r>
            <a:r>
              <a:rPr lang="es-ES_tradnl" dirty="0" smtClean="0"/>
              <a:t>actividades de la Escuela Sabática tienen un principal objetivo: </a:t>
            </a:r>
            <a:r>
              <a:rPr lang="es-ES_tradnl" b="1" dirty="0" smtClean="0"/>
              <a:t>llevar almas a Cristo. </a:t>
            </a:r>
            <a:r>
              <a:rPr lang="es-ES_tradnl" dirty="0" smtClean="0"/>
              <a:t>Todo nombre que aparece en las tarjetas de registro de la Escuela Sabática representa una sagrada responsabilidad. </a:t>
            </a:r>
            <a:endParaRPr lang="es-CO"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La Escuela Sabática una agencia ganadora de almas</a:t>
            </a:r>
          </a:p>
        </p:txBody>
      </p:sp>
      <p:sp>
        <p:nvSpPr>
          <p:cNvPr id="3" name="2 Marcador de contenido"/>
          <p:cNvSpPr>
            <a:spLocks noGrp="1"/>
          </p:cNvSpPr>
          <p:nvPr>
            <p:ph idx="1"/>
          </p:nvPr>
        </p:nvSpPr>
        <p:spPr>
          <a:xfrm>
            <a:off x="1271464" y="2492896"/>
            <a:ext cx="9793088" cy="2808312"/>
          </a:xfrm>
        </p:spPr>
        <p:txBody>
          <a:bodyPr>
            <a:normAutofit fontScale="92500"/>
          </a:bodyPr>
          <a:lstStyle/>
          <a:p>
            <a:pPr marL="0" indent="0">
              <a:buNone/>
            </a:pPr>
            <a:r>
              <a:rPr lang="es-ES_tradnl" dirty="0" smtClean="0"/>
              <a:t>«Se han confiado responsabilidades sagradas a los obreros de la Escuela Sabática. La Escuela Sabática tiene que ser un lugar donde, mediante una comunión viva con Dios, los hombres y las mujeres, los jóvenes y los niños, se preparen de tal manera que sean una fortaleza y una bendición para la iglesia».</a:t>
            </a:r>
          </a:p>
          <a:p>
            <a:pPr marL="0" indent="0">
              <a:buNone/>
            </a:pPr>
            <a:r>
              <a:rPr lang="es-CO" i="1" dirty="0"/>
              <a:t>Consejos sobre la obra de la Escuela Sabática, </a:t>
            </a:r>
            <a:r>
              <a:rPr lang="es-CO" i="1" dirty="0" smtClean="0"/>
              <a:t>sección </a:t>
            </a:r>
            <a:r>
              <a:rPr lang="es-CO" i="1" dirty="0" smtClean="0"/>
              <a:t>I, p. 17.</a:t>
            </a:r>
          </a:p>
          <a:p>
            <a:pPr marL="0" indent="0">
              <a:buNone/>
            </a:pPr>
            <a:endParaRPr lang="es-ES_tradnl" dirty="0" smtClean="0"/>
          </a:p>
          <a:p>
            <a:pPr marL="0" indent="0">
              <a:buNone/>
            </a:pPr>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La Escuela Sabática una agencia ganadora de almas</a:t>
            </a:r>
          </a:p>
        </p:txBody>
      </p:sp>
      <p:sp>
        <p:nvSpPr>
          <p:cNvPr id="3" name="2 Marcador de contenido"/>
          <p:cNvSpPr>
            <a:spLocks noGrp="1"/>
          </p:cNvSpPr>
          <p:nvPr>
            <p:ph idx="1"/>
          </p:nvPr>
        </p:nvSpPr>
        <p:spPr>
          <a:xfrm>
            <a:off x="983432" y="2204864"/>
            <a:ext cx="10153128" cy="4176464"/>
          </a:xfrm>
        </p:spPr>
        <p:txBody>
          <a:bodyPr>
            <a:normAutofit/>
          </a:bodyPr>
          <a:lstStyle/>
          <a:p>
            <a:pPr marL="0" indent="0">
              <a:buNone/>
            </a:pPr>
            <a:r>
              <a:rPr lang="es-ES_tradnl" dirty="0" smtClean="0"/>
              <a:t>«Los maestros y dirigentes de la Escuela Sabática han recibido el cometido de trabajar en favor de la conversión de los niños y las niñas, de los jóvenes y de aquellos de edades más avanzada. Ese tiene que ser su más elevado objetivo. «La Escuela Sabática, si es bien dirigida, es uno de los grandes instrumentos de Dios para traer almas al conocimiento de la verdad».</a:t>
            </a:r>
          </a:p>
          <a:p>
            <a:pPr marL="0" indent="0">
              <a:buNone/>
            </a:pPr>
            <a:r>
              <a:rPr lang="es-CO" i="1" dirty="0"/>
              <a:t>Consejos sobre la obra de la Escuela Sabática, </a:t>
            </a:r>
            <a:r>
              <a:rPr lang="es-CO" i="1" dirty="0" smtClean="0"/>
              <a:t>sección </a:t>
            </a:r>
            <a:r>
              <a:rPr lang="es-CO" i="1" dirty="0" smtClean="0"/>
              <a:t>IV, p. 107.</a:t>
            </a:r>
          </a:p>
          <a:p>
            <a:pPr marL="0" indent="0">
              <a:buNone/>
            </a:pPr>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La obra persona el favor de cada alumno</a:t>
            </a:r>
          </a:p>
        </p:txBody>
      </p:sp>
      <p:sp>
        <p:nvSpPr>
          <p:cNvPr id="3" name="2 Marcador de contenido"/>
          <p:cNvSpPr>
            <a:spLocks noGrp="1"/>
          </p:cNvSpPr>
          <p:nvPr>
            <p:ph idx="1"/>
          </p:nvPr>
        </p:nvSpPr>
        <p:spPr>
          <a:xfrm>
            <a:off x="983432" y="2204864"/>
            <a:ext cx="10441160" cy="4176464"/>
          </a:xfrm>
        </p:spPr>
        <p:txBody>
          <a:bodyPr>
            <a:normAutofit/>
          </a:bodyPr>
          <a:lstStyle/>
          <a:p>
            <a:pPr marL="0" indent="0">
              <a:buNone/>
            </a:pPr>
            <a:r>
              <a:rPr lang="es-ES_tradnl" dirty="0" smtClean="0"/>
              <a:t>«Los maestros de las diferentes clases deberían tener a cada niño en su corazón y bajo su especial cuidado».</a:t>
            </a:r>
          </a:p>
          <a:p>
            <a:pPr marL="0" indent="0">
              <a:buNone/>
            </a:pPr>
            <a:r>
              <a:rPr lang="es-CO" dirty="0" smtClean="0"/>
              <a:t>Ibíd., sección IV, p. 104.</a:t>
            </a:r>
          </a:p>
          <a:p>
            <a:pPr marL="0" indent="0">
              <a:buNone/>
            </a:pPr>
            <a:r>
              <a:rPr lang="es-ES_tradnl" dirty="0" smtClean="0"/>
              <a:t>«Debería hacerse mucha obra personal en la Escuela Sabática. La necesidad de esta clase de obra no es reconocida ni apreciada como debe ser».</a:t>
            </a:r>
          </a:p>
          <a:p>
            <a:pPr marL="0" indent="0">
              <a:buNone/>
            </a:pPr>
            <a:r>
              <a:rPr lang="es-CO" i="1" dirty="0"/>
              <a:t>Consejos sobre la obra de la Escuela Sabática, sección III, p. </a:t>
            </a:r>
            <a:r>
              <a:rPr lang="es-CO" i="1" dirty="0" smtClean="0"/>
              <a:t>59</a:t>
            </a:r>
            <a:r>
              <a:rPr lang="es-CO" i="1" dirty="0" smtClean="0"/>
              <a:t>.</a:t>
            </a:r>
          </a:p>
          <a:p>
            <a:pPr marL="0" indent="0">
              <a:buNone/>
            </a:pPr>
            <a:endParaRPr lang="es-ES_tradnl" dirty="0" smtClean="0"/>
          </a:p>
          <a:p>
            <a:pPr marL="0" indent="0">
              <a:buNone/>
            </a:pPr>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La obra personal en favor de cada alumno</a:t>
            </a:r>
          </a:p>
        </p:txBody>
      </p:sp>
      <p:sp>
        <p:nvSpPr>
          <p:cNvPr id="3" name="2 Marcador de contenido"/>
          <p:cNvSpPr>
            <a:spLocks noGrp="1"/>
          </p:cNvSpPr>
          <p:nvPr>
            <p:ph idx="1"/>
          </p:nvPr>
        </p:nvSpPr>
        <p:spPr>
          <a:xfrm>
            <a:off x="1199456" y="2060848"/>
            <a:ext cx="10153128" cy="4176464"/>
          </a:xfrm>
        </p:spPr>
        <p:txBody>
          <a:bodyPr>
            <a:normAutofit/>
          </a:bodyPr>
          <a:lstStyle/>
          <a:p>
            <a:pPr marL="0" indent="0">
              <a:buNone/>
            </a:pPr>
            <a:r>
              <a:rPr lang="es-ES_tradnl" dirty="0" smtClean="0"/>
              <a:t>El evangelismo de la Escuela Sabática no tiene que ser llevado a cabo como algo fabricado en serie. Los frutos para el reino de Dios tienen que ser recogidos a mano, no con maquinarias. Cuando los obreros de la Escuela Sabática efectúen una demostración de su ministerio al matricular, instruir y capacitar en forma personalizada, entonces podrá decirse con certeza que la Escuela Sabática es «uno de los instrumentos más grandiosos y más eficaces para traer almas a Cristo».</a:t>
            </a:r>
          </a:p>
          <a:p>
            <a:pPr marL="0" indent="0">
              <a:buNone/>
            </a:pPr>
            <a:r>
              <a:rPr lang="es-CO" i="1" dirty="0"/>
              <a:t>Consejos sobre la obra de la Escuela Sabática, </a:t>
            </a:r>
            <a:r>
              <a:rPr lang="es-CO" i="1" dirty="0" smtClean="0"/>
              <a:t>sección </a:t>
            </a:r>
            <a:r>
              <a:rPr lang="es-CO" i="1" dirty="0" smtClean="0"/>
              <a:t>I, p. 16.</a:t>
            </a:r>
          </a:p>
          <a:p>
            <a:pPr marL="0" indent="0">
              <a:buNone/>
            </a:pPr>
            <a:endParaRPr lang="es-ES_tradnl" baseline="30000" dirty="0" smtClean="0"/>
          </a:p>
          <a:p>
            <a:pPr marL="0" indent="0">
              <a:buNone/>
            </a:pPr>
            <a:endParaRPr lang="es-ES_tradnl" dirty="0" smtClean="0"/>
          </a:p>
          <a:p>
            <a:pPr marL="0" indent="0">
              <a:buNone/>
            </a:pPr>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La obra personal en favor de cada alumno</a:t>
            </a:r>
          </a:p>
        </p:txBody>
      </p:sp>
      <p:sp>
        <p:nvSpPr>
          <p:cNvPr id="3" name="2 Marcador de contenido"/>
          <p:cNvSpPr>
            <a:spLocks noGrp="1"/>
          </p:cNvSpPr>
          <p:nvPr>
            <p:ph idx="1"/>
          </p:nvPr>
        </p:nvSpPr>
        <p:spPr>
          <a:xfrm>
            <a:off x="1343472" y="2708920"/>
            <a:ext cx="9793088" cy="2448272"/>
          </a:xfrm>
        </p:spPr>
        <p:txBody>
          <a:bodyPr>
            <a:normAutofit/>
          </a:bodyPr>
          <a:lstStyle/>
          <a:p>
            <a:pPr marL="0" indent="0">
              <a:buNone/>
            </a:pPr>
            <a:r>
              <a:rPr lang="es-ES_tradnl" dirty="0" smtClean="0"/>
              <a:t>«Debería hacerse mucha obra personal en la Escuela Sabática. La necesidad de esta clase de obra no es reconocida ni apreciada como debe ser».</a:t>
            </a:r>
          </a:p>
          <a:p>
            <a:pPr marL="0" indent="0">
              <a:buNone/>
            </a:pPr>
            <a:r>
              <a:rPr lang="es-CO" i="1" dirty="0"/>
              <a:t>Consejos sobre la obra de la Escuela Sabática, sección III, p.</a:t>
            </a:r>
            <a:r>
              <a:rPr lang="es-CO" dirty="0" smtClean="0"/>
              <a:t> 69</a:t>
            </a:r>
            <a:r>
              <a:rPr lang="es-CO" dirty="0" smtClean="0"/>
              <a:t>.</a:t>
            </a:r>
            <a:endParaRPr lang="es-ES_tradnl" dirty="0" smtClean="0"/>
          </a:p>
          <a:p>
            <a:pPr marL="0" indent="0">
              <a:buNone/>
            </a:pPr>
            <a:endParaRPr lang="es-ES_tradnl" dirty="0" smtClean="0"/>
          </a:p>
          <a:p>
            <a:pPr marL="0" indent="0">
              <a:buNone/>
            </a:pPr>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La obra personal en favor de cada alumno</a:t>
            </a:r>
          </a:p>
        </p:txBody>
      </p:sp>
      <p:sp>
        <p:nvSpPr>
          <p:cNvPr id="3" name="2 Marcador de contenido"/>
          <p:cNvSpPr>
            <a:spLocks noGrp="1"/>
          </p:cNvSpPr>
          <p:nvPr>
            <p:ph idx="1"/>
          </p:nvPr>
        </p:nvSpPr>
        <p:spPr>
          <a:xfrm>
            <a:off x="1271464" y="2708920"/>
            <a:ext cx="10081120" cy="2448272"/>
          </a:xfrm>
        </p:spPr>
        <p:txBody>
          <a:bodyPr>
            <a:normAutofit/>
          </a:bodyPr>
          <a:lstStyle/>
          <a:p>
            <a:pPr marL="0" indent="0">
              <a:buNone/>
            </a:pPr>
            <a:r>
              <a:rPr lang="es-ES_tradnl" dirty="0"/>
              <a:t>El tema de la obra personal en favor de cada alumno debería estar al tope de la agenda, en la primera reunión convocada por el nuevo director general. Todos los programas y proyectos tienen que estar debidamente enfocados en ese objetivo. </a:t>
            </a:r>
            <a:endParaRPr lang="es-ES_tradnl" dirty="0" smtClean="0"/>
          </a:p>
          <a:p>
            <a:pPr marL="0" indent="0">
              <a:buNone/>
            </a:pPr>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Naranja amarillo">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ipo de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4748</TotalTime>
  <Words>2683</Words>
  <Application>Microsoft Office PowerPoint</Application>
  <PresentationFormat>Panorámica</PresentationFormat>
  <Paragraphs>122</Paragraphs>
  <Slides>33</Slides>
  <Notes>31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33</vt:i4>
      </vt:variant>
    </vt:vector>
  </HeadingPairs>
  <TitlesOfParts>
    <vt:vector size="38" baseType="lpstr">
      <vt:lpstr>Calibri</vt:lpstr>
      <vt:lpstr>Rockwell</vt:lpstr>
      <vt:lpstr>Rockwell Condensed</vt:lpstr>
      <vt:lpstr>Wingdings</vt:lpstr>
      <vt:lpstr>Tipo de madera</vt:lpstr>
      <vt:lpstr>Presentación de PowerPoint</vt:lpstr>
      <vt:lpstr>La Escuela Sabática una agencia ganadora de almas</vt:lpstr>
      <vt:lpstr>La Escuela Sabática una agencia ganadora de almas</vt:lpstr>
      <vt:lpstr>La Escuela Sabática una agencia ganadora de almas</vt:lpstr>
      <vt:lpstr>La Escuela Sabática una agencia ganadora de almas</vt:lpstr>
      <vt:lpstr>La obra persona el favor de cada alumno</vt:lpstr>
      <vt:lpstr>La obra personal en favor de cada alumno</vt:lpstr>
      <vt:lpstr>La obra personal en favor de cada alumno</vt:lpstr>
      <vt:lpstr>La obra personal en favor de cada alumno</vt:lpstr>
      <vt:lpstr>La obra personal en favor de cada alumno</vt:lpstr>
      <vt:lpstr>La obra personal en favor de cada alumno</vt:lpstr>
      <vt:lpstr>La preocupación por los ausentes</vt:lpstr>
      <vt:lpstr>La preocupación por los ausentes</vt:lpstr>
      <vt:lpstr>El “día de las decisiones”</vt:lpstr>
      <vt:lpstr>El “día de las decisiones”</vt:lpstr>
      <vt:lpstr>Recojamos los frutos de la cosecha</vt:lpstr>
      <vt:lpstr>Recojamos los frutos de la cosecha</vt:lpstr>
      <vt:lpstr>Los preparativos para el “día de la decisión”</vt:lpstr>
      <vt:lpstr>Los preparativos para el “día de la decisión”</vt:lpstr>
      <vt:lpstr>Los planes para el día de la decisión</vt:lpstr>
      <vt:lpstr>Los planes para el “día de la decisión”</vt:lpstr>
      <vt:lpstr>Los programas para el “día de la decisión”</vt:lpstr>
      <vt:lpstr>Los programas para el “día de la decisión”</vt:lpstr>
      <vt:lpstr>Los programas para el “día de la decisión”</vt:lpstr>
      <vt:lpstr>Los programas para el “día de la decisión”</vt:lpstr>
      <vt:lpstr>Los programas para el “día de la decisión”</vt:lpstr>
      <vt:lpstr>Los programas para el “día de la decisión”</vt:lpstr>
      <vt:lpstr>Los programas para el “día de la decisión”</vt:lpstr>
      <vt:lpstr>Las actividades de seguimiento</vt:lpstr>
      <vt:lpstr>Las actividades de seguimiento</vt:lpstr>
      <vt:lpstr>Las actividades de seguimiento</vt:lpstr>
      <vt:lpstr>Enfocados en las personas</vt:lpstr>
      <vt:lpstr>Enfocados en las personas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Jeisson</dc:creator>
  <cp:lastModifiedBy>Moises Prieto Sierra</cp:lastModifiedBy>
  <cp:revision>913</cp:revision>
  <dcterms:created xsi:type="dcterms:W3CDTF">2011-12-04T13:15:14Z</dcterms:created>
  <dcterms:modified xsi:type="dcterms:W3CDTF">2021-04-14T16:40:36Z</dcterms:modified>
</cp:coreProperties>
</file>