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802" r:id="rId2"/>
    <p:sldId id="735" r:id="rId3"/>
    <p:sldId id="736" r:id="rId4"/>
    <p:sldId id="737" r:id="rId5"/>
    <p:sldId id="738" r:id="rId6"/>
    <p:sldId id="739" r:id="rId7"/>
    <p:sldId id="740" r:id="rId8"/>
    <p:sldId id="742" r:id="rId9"/>
    <p:sldId id="743" r:id="rId10"/>
    <p:sldId id="744" r:id="rId11"/>
    <p:sldId id="745" r:id="rId12"/>
    <p:sldId id="746" r:id="rId13"/>
    <p:sldId id="747" r:id="rId14"/>
    <p:sldId id="748" r:id="rId15"/>
    <p:sldId id="749" r:id="rId16"/>
    <p:sldId id="750" r:id="rId17"/>
    <p:sldId id="751" r:id="rId18"/>
    <p:sldId id="752" r:id="rId19"/>
    <p:sldId id="753" r:id="rId20"/>
    <p:sldId id="754" r:id="rId21"/>
    <p:sldId id="755" r:id="rId22"/>
    <p:sldId id="756" r:id="rId23"/>
    <p:sldId id="757" r:id="rId24"/>
    <p:sldId id="758" r:id="rId25"/>
    <p:sldId id="760" r:id="rId26"/>
    <p:sldId id="761" r:id="rId27"/>
    <p:sldId id="762" r:id="rId28"/>
    <p:sldId id="763" r:id="rId29"/>
    <p:sldId id="764" r:id="rId30"/>
    <p:sldId id="765" r:id="rId31"/>
    <p:sldId id="767"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1985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6"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7425" y="0"/>
            <a:ext cx="12168189" cy="6871448"/>
          </a:xfrm>
          <a:prstGeom prst="rect">
            <a:avLst/>
          </a:prstGeom>
        </p:spPr>
      </p:pic>
      <p:sp>
        <p:nvSpPr>
          <p:cNvPr id="8" name="3 Título"/>
          <p:cNvSpPr txBox="1">
            <a:spLocks/>
          </p:cNvSpPr>
          <p:nvPr/>
        </p:nvSpPr>
        <p:spPr>
          <a:xfrm>
            <a:off x="4727848" y="2996952"/>
            <a:ext cx="8839200"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es-CO" sz="4800" dirty="0" smtClean="0">
                <a:solidFill>
                  <a:srgbClr val="085498"/>
                </a:solidFill>
              </a:rPr>
              <a:t>La división de extensión </a:t>
            </a:r>
          </a:p>
          <a:p>
            <a:r>
              <a:rPr lang="es-CO" sz="4800" dirty="0" smtClean="0">
                <a:solidFill>
                  <a:srgbClr val="085498"/>
                </a:solidFill>
              </a:rPr>
              <a:t>de la Escuela Sabática</a:t>
            </a:r>
            <a:endParaRPr lang="es-CO" sz="48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Como afiliar los miembros a la división de extensiones</a:t>
            </a:r>
          </a:p>
        </p:txBody>
      </p:sp>
      <p:sp>
        <p:nvSpPr>
          <p:cNvPr id="3" name="2 Marcador de contenido"/>
          <p:cNvSpPr>
            <a:spLocks noGrp="1"/>
          </p:cNvSpPr>
          <p:nvPr>
            <p:ph idx="1"/>
          </p:nvPr>
        </p:nvSpPr>
        <p:spPr>
          <a:xfrm>
            <a:off x="1199456" y="2492896"/>
            <a:ext cx="9073008" cy="3888432"/>
          </a:xfrm>
        </p:spPr>
        <p:txBody>
          <a:bodyPr>
            <a:normAutofit lnSpcReduction="10000"/>
          </a:bodyPr>
          <a:lstStyle/>
          <a:p>
            <a:pPr marL="0" indent="0">
              <a:buNone/>
            </a:pPr>
            <a:r>
              <a:rPr lang="es-ES_tradnl" dirty="0" smtClean="0"/>
              <a:t>Otra responsabilidad y privilegio del encargado de la división es mantener el control de los registros de los miembros con el fin de determinar quiénes están asistiendo a la Escuela Sabática.</a:t>
            </a:r>
          </a:p>
          <a:p>
            <a:pPr marL="0" indent="0">
              <a:buNone/>
            </a:pPr>
            <a:r>
              <a:rPr lang="es-CO" dirty="0" smtClean="0"/>
              <a:t>Si no se cuenta con un registro actualizado, el encargado de la división de extensión deberá solicitar una lista de miembros al secretario de la iglesia. Luego intentará comunicarse con aquellos que no están inscritos en la Escuela Sabática y haceros miembros de su división.</a:t>
            </a:r>
            <a:endParaRPr lang="es-CO" sz="2400" dirty="0"/>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Como afiliar los miembros a la división de extensiones</a:t>
            </a:r>
          </a:p>
        </p:txBody>
      </p:sp>
      <p:sp>
        <p:nvSpPr>
          <p:cNvPr id="3" name="2 Marcador de contenido"/>
          <p:cNvSpPr>
            <a:spLocks noGrp="1"/>
          </p:cNvSpPr>
          <p:nvPr>
            <p:ph idx="1"/>
          </p:nvPr>
        </p:nvSpPr>
        <p:spPr>
          <a:xfrm>
            <a:off x="1415480" y="2492896"/>
            <a:ext cx="8856984" cy="3888432"/>
          </a:xfrm>
        </p:spPr>
        <p:txBody>
          <a:bodyPr>
            <a:normAutofit/>
          </a:bodyPr>
          <a:lstStyle/>
          <a:p>
            <a:pPr marL="0" indent="0">
              <a:buNone/>
            </a:pPr>
            <a:r>
              <a:rPr lang="es-ES_tradnl" dirty="0" smtClean="0"/>
              <a:t>Si los miembros de la división de extensión superan las diez o quince personas, debería nombrarse a uno o más asistentes para que ayuden al dirigente en la tarea de atender las necesidades relacionadas con la Escuela Sabática.</a:t>
            </a:r>
          </a:p>
          <a:p>
            <a:pPr marL="0" indent="0">
              <a:buNone/>
            </a:pPr>
            <a:r>
              <a:rPr lang="es-ES_tradnl" dirty="0" smtClean="0"/>
              <a:t>A menudo, los miembros de la división de extensión viven en una zona donde podría organizarse una Escuela Sabática filial. El dirigente de la división debería estimular y apadrinar proyectos de este tipo.</a:t>
            </a: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Como afiliar los miembros a la división de extensiones</a:t>
            </a:r>
          </a:p>
        </p:txBody>
      </p:sp>
      <p:sp>
        <p:nvSpPr>
          <p:cNvPr id="3" name="2 Marcador de contenido"/>
          <p:cNvSpPr>
            <a:spLocks noGrp="1"/>
          </p:cNvSpPr>
          <p:nvPr>
            <p:ph idx="1"/>
          </p:nvPr>
        </p:nvSpPr>
        <p:spPr>
          <a:xfrm>
            <a:off x="1343472" y="2492896"/>
            <a:ext cx="8928992" cy="3888432"/>
          </a:xfrm>
        </p:spPr>
        <p:txBody>
          <a:bodyPr>
            <a:normAutofit/>
          </a:bodyPr>
          <a:lstStyle/>
          <a:p>
            <a:pPr marL="0" indent="0">
              <a:buNone/>
            </a:pPr>
            <a:r>
              <a:rPr lang="es-CO" dirty="0" smtClean="0"/>
              <a:t>En caso de que haya uno o más asistentes para atender a la división de extensión, será conveniente que se reúnan en forma periódica para hacer planes en relación con las tareas y para verificar los resultados obtenidos. Los asistentes deberían reportarse tres veces por trimestre al dirigente de la división de extensión.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Como afiliar los miembros a la división de extensiones</a:t>
            </a:r>
          </a:p>
        </p:txBody>
      </p:sp>
      <p:sp>
        <p:nvSpPr>
          <p:cNvPr id="3" name="2 Marcador de contenido"/>
          <p:cNvSpPr>
            <a:spLocks noGrp="1"/>
          </p:cNvSpPr>
          <p:nvPr>
            <p:ph idx="1"/>
          </p:nvPr>
        </p:nvSpPr>
        <p:spPr>
          <a:xfrm>
            <a:off x="1199456" y="2492896"/>
            <a:ext cx="10153128" cy="3888432"/>
          </a:xfrm>
        </p:spPr>
        <p:txBody>
          <a:bodyPr>
            <a:normAutofit/>
          </a:bodyPr>
          <a:lstStyle/>
          <a:p>
            <a:pPr marL="0" indent="0">
              <a:buNone/>
            </a:pPr>
            <a:r>
              <a:rPr lang="es-ES_tradnl" dirty="0" smtClean="0"/>
              <a:t>Otra forma en la que el dirigente de la división puede contribuir al mejoramiento de esta tarea es al hacer arreglos para que algunos miembros de la Escuela Sabática de diferentes edades se reúnan con los miembros de la división de extensión. Es necesario, sin embargo, ser cuidadoso al escoger a las personas que participarán de esta actividad. Otra posibilidad es que un grupo musical vocal comparta música inspiradora durante la visita.</a:t>
            </a: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Como afiliar los miembros a la división de extensiones</a:t>
            </a:r>
          </a:p>
        </p:txBody>
      </p:sp>
      <p:sp>
        <p:nvSpPr>
          <p:cNvPr id="3" name="2 Marcador de contenido"/>
          <p:cNvSpPr>
            <a:spLocks noGrp="1"/>
          </p:cNvSpPr>
          <p:nvPr>
            <p:ph idx="1"/>
          </p:nvPr>
        </p:nvSpPr>
        <p:spPr>
          <a:xfrm>
            <a:off x="1343472" y="2492896"/>
            <a:ext cx="9937104" cy="3888432"/>
          </a:xfrm>
        </p:spPr>
        <p:txBody>
          <a:bodyPr>
            <a:normAutofit/>
          </a:bodyPr>
          <a:lstStyle/>
          <a:p>
            <a:pPr marL="0" indent="0">
              <a:buNone/>
            </a:pPr>
            <a:r>
              <a:rPr lang="es-ES_tradnl" dirty="0" smtClean="0"/>
              <a:t>A menudo, los miembros de la división de extensión viven en una zona donde podría organizarse una Escuela Sabática filial. El dirigente de la división debería estimular y apadrinar proyectos de este tipo. En el informe a la junta de la Escuela Sabática, el dirigente podría sugerir alternativas para las escuelas filiales.</a:t>
            </a: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división de extensión de la asociación local</a:t>
            </a:r>
          </a:p>
        </p:txBody>
      </p:sp>
      <p:sp>
        <p:nvSpPr>
          <p:cNvPr id="3" name="2 Marcador de contenido"/>
          <p:cNvSpPr>
            <a:spLocks noGrp="1"/>
          </p:cNvSpPr>
          <p:nvPr>
            <p:ph idx="1"/>
          </p:nvPr>
        </p:nvSpPr>
        <p:spPr>
          <a:xfrm>
            <a:off x="1703512" y="2492896"/>
            <a:ext cx="9361040" cy="3888432"/>
          </a:xfrm>
        </p:spPr>
        <p:txBody>
          <a:bodyPr>
            <a:normAutofit/>
          </a:bodyPr>
          <a:lstStyle/>
          <a:p>
            <a:pPr marL="0" indent="0">
              <a:buNone/>
            </a:pPr>
            <a:r>
              <a:rPr lang="es-ES_tradnl" dirty="0" smtClean="0"/>
              <a:t>Muchos miembros de iglesia están diseminados por todo el territorio de la Asociación o Misión local y viven aislados en pueblos, aldeas o zonas rurales. Por lo general, están registradas como miembros en la iglesia de la Asociación o Misión. Ellos tienen que planificar sus programas devocionales durante la semana, así como el culto de adoración y estudio de la Escuela Sabática de los sábados, ya que no cuentan con la posibilidad de reunirse con sus hermanos en la fe.</a:t>
            </a: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división de extensión de la asociación local</a:t>
            </a:r>
          </a:p>
        </p:txBody>
      </p:sp>
      <p:sp>
        <p:nvSpPr>
          <p:cNvPr id="3" name="2 Marcador de contenido"/>
          <p:cNvSpPr>
            <a:spLocks noGrp="1"/>
          </p:cNvSpPr>
          <p:nvPr>
            <p:ph idx="1"/>
          </p:nvPr>
        </p:nvSpPr>
        <p:spPr>
          <a:xfrm>
            <a:off x="1703512" y="2492896"/>
            <a:ext cx="9577064" cy="3888432"/>
          </a:xfrm>
        </p:spPr>
        <p:txBody>
          <a:bodyPr>
            <a:normAutofit/>
          </a:bodyPr>
          <a:lstStyle/>
          <a:p>
            <a:pPr marL="0" indent="0">
              <a:buNone/>
            </a:pPr>
            <a:r>
              <a:rPr lang="es-ES_tradnl" dirty="0" smtClean="0"/>
              <a:t>El secretario de la Escuela Sabática de la Asociación o Misión debería ponerse en contacto con las personas o núcleos familiares, ya sea mediante una visita personal, por vía telefónica o por correo. De esta manera vincularlos y estar pendiente de enviar sus materiales de estudio.</a:t>
            </a:r>
            <a:endParaRPr lang="es-CO"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559496" y="2420888"/>
            <a:ext cx="9505056" cy="2880320"/>
          </a:xfrm>
        </p:spPr>
        <p:txBody>
          <a:bodyPr>
            <a:normAutofit/>
          </a:bodyPr>
          <a:lstStyle/>
          <a:p>
            <a:pPr marL="0" indent="0">
              <a:buNone/>
            </a:pPr>
            <a:r>
              <a:rPr lang="es-CO" dirty="0" smtClean="0"/>
              <a:t>Cuando una familia celebra su propia Escuela Sabática, debería implementar un sencillo programa. </a:t>
            </a:r>
          </a:p>
          <a:p>
            <a:pPr marL="0" indent="0">
              <a:buNone/>
            </a:pPr>
            <a:r>
              <a:rPr lang="es-ES_tradnl" dirty="0" smtClean="0"/>
              <a:t>A continuación presentamos un sencillo programa modelo para una Escuela Sabática de la división de extensión:</a:t>
            </a: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487488" y="2492896"/>
            <a:ext cx="8784976" cy="3888432"/>
          </a:xfrm>
        </p:spPr>
        <p:txBody>
          <a:bodyPr>
            <a:normAutofit/>
          </a:bodyPr>
          <a:lstStyle/>
          <a:p>
            <a:pPr marL="361950" indent="-361950"/>
            <a:r>
              <a:rPr lang="es-CO" dirty="0" smtClean="0"/>
              <a:t>Himno de apertura(4 minutos).</a:t>
            </a:r>
          </a:p>
          <a:p>
            <a:pPr marL="361950" indent="-361950"/>
            <a:r>
              <a:rPr lang="es-CO" dirty="0" smtClean="0"/>
              <a:t>Oración(2 minutos).</a:t>
            </a:r>
          </a:p>
          <a:p>
            <a:pPr marL="361950" indent="-361950"/>
            <a:r>
              <a:rPr lang="es-CO" dirty="0" smtClean="0"/>
              <a:t>Informe del secretario(3 minutos).</a:t>
            </a:r>
          </a:p>
          <a:p>
            <a:pPr marL="361950" indent="-361950"/>
            <a:r>
              <a:rPr lang="es-CO" dirty="0" smtClean="0"/>
              <a:t>Informe misionero mundial(12 minutos).</a:t>
            </a:r>
          </a:p>
          <a:p>
            <a:pPr marL="361950" indent="-361950"/>
            <a:r>
              <a:rPr lang="es-CO" dirty="0" smtClean="0"/>
              <a:t>Ofrendas para las misiones(3 minutos).</a:t>
            </a:r>
          </a:p>
          <a:p>
            <a:pPr marL="361950" indent="-361950"/>
            <a:r>
              <a:rPr lang="es-CO" dirty="0" smtClean="0"/>
              <a:t>Control de la asistencia(2 minutos).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271464" y="2492896"/>
            <a:ext cx="9937104" cy="3888432"/>
          </a:xfrm>
        </p:spPr>
        <p:txBody>
          <a:bodyPr>
            <a:normAutofit/>
          </a:bodyPr>
          <a:lstStyle/>
          <a:p>
            <a:pPr marL="361950" indent="-361950"/>
            <a:r>
              <a:rPr lang="es-CO" dirty="0" smtClean="0"/>
              <a:t>Estudio de la lección apertura(30 minutos).</a:t>
            </a:r>
          </a:p>
          <a:p>
            <a:pPr marL="361950" indent="-361950"/>
            <a:r>
              <a:rPr lang="es-CO" dirty="0" smtClean="0"/>
              <a:t>Himno final apertura(3 minutos).</a:t>
            </a:r>
          </a:p>
          <a:p>
            <a:pPr marL="361950" indent="-361950"/>
            <a:r>
              <a:rPr lang="es-CO" dirty="0" smtClean="0"/>
              <a:t>Oración final apertura(1 minutos).</a:t>
            </a:r>
          </a:p>
          <a:p>
            <a:pPr marL="0" indent="0">
              <a:buNone/>
            </a:pPr>
            <a:r>
              <a:rPr lang="es-ES_tradnl" dirty="0" smtClean="0"/>
              <a:t>Si un grupo tiene entre diez y quince miembros, podría ser organizado como una Escuela Sabática ordinaria, en consulta con el director de Escuela Sabática de la Asociación o Misión correspondiente.</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La división de extensión de la Escuela Sabática</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343471" y="2564904"/>
            <a:ext cx="9324529" cy="3600400"/>
          </a:xfrm>
        </p:spPr>
        <p:txBody>
          <a:bodyPr>
            <a:normAutofit/>
          </a:bodyPr>
          <a:lstStyle/>
          <a:p>
            <a:pPr marL="0" indent="0">
              <a:buNone/>
            </a:pPr>
            <a:r>
              <a:rPr lang="es-ES_tradnl" dirty="0" smtClean="0"/>
              <a:t>Si la mayor parte de los miembros no es adventista, el grupo podría convertirse en una Escuela Sabática filial y enviar sus informes de acuerdo con ello. De lo contrario, todos los miembros de un pequeño núcleo familiar serán considerados como miembros de la división de extensión.</a:t>
            </a: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559496" y="2564904"/>
            <a:ext cx="9433048" cy="3672408"/>
          </a:xfrm>
        </p:spPr>
        <p:txBody>
          <a:bodyPr>
            <a:normAutofit/>
          </a:bodyPr>
          <a:lstStyle/>
          <a:p>
            <a:pPr marL="0" indent="0">
              <a:buNone/>
            </a:pPr>
            <a:r>
              <a:rPr lang="es-CO" dirty="0" smtClean="0"/>
              <a:t>La división de extensión nunca debería ser una excusa para no asistir de manera habitual a la Escuela Sabática. Si alguien tiene la posibilidad de asistir, debería hacerlo para reunirse con sus hermanos y hermanas y compartir con ellos momentos de estudio y servicio.</a:t>
            </a:r>
          </a:p>
          <a:p>
            <a:pPr marL="0" indent="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organización y programas para los grupos familiares</a:t>
            </a:r>
          </a:p>
        </p:txBody>
      </p:sp>
      <p:sp>
        <p:nvSpPr>
          <p:cNvPr id="3" name="2 Marcador de contenido"/>
          <p:cNvSpPr>
            <a:spLocks noGrp="1"/>
          </p:cNvSpPr>
          <p:nvPr>
            <p:ph idx="1"/>
          </p:nvPr>
        </p:nvSpPr>
        <p:spPr>
          <a:xfrm>
            <a:off x="1055440" y="2564904"/>
            <a:ext cx="10369152" cy="3600400"/>
          </a:xfrm>
        </p:spPr>
        <p:txBody>
          <a:bodyPr>
            <a:normAutofit/>
          </a:bodyPr>
          <a:lstStyle/>
          <a:p>
            <a:pPr marL="0" indent="0">
              <a:buNone/>
            </a:pPr>
            <a:r>
              <a:rPr lang="es-ES_tradnl" dirty="0" smtClean="0"/>
              <a:t>Los blancos monetarios de los miembros de la división de extensión son los mismos que tienen los demás miembros de la Escuela Sabática: «Según Dios lo haya prosperado». La cantidad que damos es una medida de lo que Dios nos ha concedido, no la pequeña suma que nos queda luego que hemos gastado la mayor parte de sus dones en nuestros deseos.</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La devolución de los informes</a:t>
            </a:r>
          </a:p>
        </p:txBody>
      </p:sp>
      <p:sp>
        <p:nvSpPr>
          <p:cNvPr id="3" name="2 Marcador de contenido"/>
          <p:cNvSpPr>
            <a:spLocks noGrp="1"/>
          </p:cNvSpPr>
          <p:nvPr>
            <p:ph idx="1"/>
          </p:nvPr>
        </p:nvSpPr>
        <p:spPr>
          <a:xfrm>
            <a:off x="1343472" y="2564904"/>
            <a:ext cx="9865096" cy="3600400"/>
          </a:xfrm>
        </p:spPr>
        <p:txBody>
          <a:bodyPr>
            <a:normAutofit lnSpcReduction="10000"/>
          </a:bodyPr>
          <a:lstStyle/>
          <a:p>
            <a:pPr marL="0" indent="0">
              <a:buNone/>
            </a:pPr>
            <a:r>
              <a:rPr lang="es-CO" dirty="0" smtClean="0"/>
              <a:t>El miembro de la división de extensión debería ser instruido para que envíe un informe al dirigente encargado de la división de extensión en el plazo de una semana luego de concluido el trimestre (cuanto antes lo haga, mejor). </a:t>
            </a:r>
          </a:p>
          <a:p>
            <a:pPr marL="0" indent="0">
              <a:buNone/>
            </a:pPr>
            <a:r>
              <a:rPr lang="es-ES_tradnl" dirty="0" smtClean="0"/>
              <a:t>El informe correspondiente a los miembros y a las ofrendas de la división de extensión no estará incluido en el informe semanal del secretario de la Escuela Sabática, como es el caso de las demás divisiones.</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La devolución de los informes</a:t>
            </a:r>
          </a:p>
        </p:txBody>
      </p:sp>
      <p:sp>
        <p:nvSpPr>
          <p:cNvPr id="3" name="2 Marcador de contenido"/>
          <p:cNvSpPr>
            <a:spLocks noGrp="1"/>
          </p:cNvSpPr>
          <p:nvPr>
            <p:ph idx="1"/>
          </p:nvPr>
        </p:nvSpPr>
        <p:spPr>
          <a:xfrm>
            <a:off x="1415480" y="2564904"/>
            <a:ext cx="9649072" cy="3600400"/>
          </a:xfrm>
        </p:spPr>
        <p:txBody>
          <a:bodyPr>
            <a:normAutofit/>
          </a:bodyPr>
          <a:lstStyle/>
          <a:p>
            <a:pPr marL="0" indent="0">
              <a:buNone/>
            </a:pPr>
            <a:r>
              <a:rPr lang="es-ES_tradnl" dirty="0" smtClean="0"/>
              <a:t>Debido al aislamiento de los miembros de la división de extensión, es imposible incluir sus datos cada semana. Por el contrario, los miembros guardan los sobres y las fichas de registro y luego, inmediatamente después de concluir el trimestre, los entregan personalmente o los envían por correo al dirigente de su división. El dirigente a su vez hace un resumen y pasa los datos al secretario de la Escuela Sabática.</a:t>
            </a: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631504" y="2564904"/>
            <a:ext cx="8640960" cy="3600400"/>
          </a:xfrm>
        </p:spPr>
        <p:txBody>
          <a:bodyPr>
            <a:normAutofit/>
          </a:bodyPr>
          <a:lstStyle/>
          <a:p>
            <a:pPr lvl="0"/>
            <a:r>
              <a:rPr lang="es-CO" dirty="0" smtClean="0"/>
              <a:t>Entrevístese con el dirigente de la división de extensión y regístrese como miembro de ella. También puede redactar una breve nota pidiendo la inclusión de su nombre.</a:t>
            </a:r>
          </a:p>
          <a:p>
            <a:pPr lvl="0"/>
            <a:r>
              <a:rPr lang="es-CO" dirty="0" smtClean="0"/>
              <a:t>Si usted es el único alumno que va a pertenecer a la división, siga los sencillos pasos que aparecen en la parte de atrás del sobre de la división de extensión.</a:t>
            </a:r>
          </a:p>
          <a:p>
            <a:pPr marL="0" indent="0">
              <a:buNone/>
            </a:pP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199456" y="2348880"/>
            <a:ext cx="9073008" cy="4032448"/>
          </a:xfrm>
        </p:spPr>
        <p:txBody>
          <a:bodyPr>
            <a:normAutofit fontScale="92500"/>
          </a:bodyPr>
          <a:lstStyle/>
          <a:p>
            <a:pPr lvl="0"/>
            <a:r>
              <a:rPr lang="es-CO" dirty="0" smtClean="0"/>
              <a:t>Seleccione la hora apropiada, de ser posible a la misma hora que se celebra la Escuela Sabática habitual. Comience a tiempo y siga cada parte del programa.</a:t>
            </a:r>
          </a:p>
          <a:p>
            <a:pPr lvl="0"/>
            <a:r>
              <a:rPr lang="es-CO" dirty="0" smtClean="0"/>
              <a:t>En caso de que no entone bien, lea al menos la letra de los himnos. Si tiene un equipo de música y grabaciones de los himnos, úselas.</a:t>
            </a:r>
          </a:p>
          <a:p>
            <a:r>
              <a:rPr lang="es-ES_tradnl" dirty="0" smtClean="0"/>
              <a:t>De ser posible, invite a otros para que compartan las bendiciones de la Escuela Sabática. Llevarles el conocimiento de la Palabra de Dios a los demás constituye una maravillosa bendición.</a:t>
            </a:r>
            <a:endParaRPr lang="es-CO"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199456" y="2060848"/>
            <a:ext cx="9073008" cy="4608512"/>
          </a:xfrm>
        </p:spPr>
        <p:txBody>
          <a:bodyPr>
            <a:normAutofit fontScale="92500" lnSpcReduction="10000"/>
          </a:bodyPr>
          <a:lstStyle/>
          <a:p>
            <a:pPr lvl="0"/>
            <a:r>
              <a:rPr lang="es-CO" dirty="0" smtClean="0"/>
              <a:t>Haga que su Escuela Sabática sea real. En otras palabras, incorpore a su Escuela Sabática de extensión el mismo cuidado y diligencia con el programa que usted disfruta mientras está en su iglesia.</a:t>
            </a:r>
          </a:p>
          <a:p>
            <a:r>
              <a:rPr lang="es-CO" dirty="0" smtClean="0"/>
              <a:t>Estudie las instrucciones que se encuentran en la parte de atrás del sobre y no se olvide de completar la sección del registro. Eso también es parte del programa. No confíe en su memoria, pensando que va a hacerlo más tarde. </a:t>
            </a:r>
          </a:p>
          <a:p>
            <a:r>
              <a:rPr lang="es-CO" dirty="0" smtClean="0"/>
              <a:t>Si por alguna razón no le llegan a tiempo los materiales, llame o envíe una nota al dirigente encargado de su división.</a:t>
            </a:r>
          </a:p>
          <a:p>
            <a:pPr lvl="0"/>
            <a:endParaRPr lang="es-C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839416" y="2060848"/>
            <a:ext cx="9433048" cy="4608512"/>
          </a:xfrm>
        </p:spPr>
        <p:txBody>
          <a:bodyPr>
            <a:normAutofit lnSpcReduction="10000"/>
          </a:bodyPr>
          <a:lstStyle/>
          <a:p>
            <a:pPr lvl="0">
              <a:buNone/>
            </a:pPr>
            <a:endParaRPr lang="es-CO" dirty="0" smtClean="0"/>
          </a:p>
          <a:p>
            <a:r>
              <a:rPr lang="es-CO" dirty="0" smtClean="0"/>
              <a:t>Asegúrese de que cada trimestre hace lo necesario con el fin de mantener una conexión viva con su Escuela Sabática y con su iglesia. Esto incluye enviar una nota a la iglesia en la que informe de la alegría que experimenta al ser parte de la Escuela Sabática. Asimismo, devuelva el sobre con su registro y las ofrendas. No olvide mencionar si algunos se han estado reuniendo con usted, e incluya un informe sobre el grado de interés que ellos demuestran. Usted se sorprenderá al notar que esta tarea representará una ayuda para su propia experiencia cristiana.</a:t>
            </a:r>
          </a:p>
          <a:p>
            <a:pPr lvl="0"/>
            <a:endParaRPr lang="es-CO"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415480" y="2060848"/>
            <a:ext cx="8856984" cy="4608512"/>
          </a:xfrm>
        </p:spPr>
        <p:txBody>
          <a:bodyPr>
            <a:normAutofit fontScale="92500"/>
          </a:bodyPr>
          <a:lstStyle/>
          <a:p>
            <a:pPr lvl="0"/>
            <a:r>
              <a:rPr lang="es-CO" dirty="0" smtClean="0"/>
              <a:t>No espere que el dirigente encargado de la división de extensión haga todo el trabajo. Ese encargado se encargará de enviarle palabras de ánimo y los materiales que usted necesite. Pero usted asegúrese de agradecer su labor y sus misivas.</a:t>
            </a:r>
          </a:p>
          <a:p>
            <a:pPr lvl="0"/>
            <a:r>
              <a:rPr lang="es-CO" dirty="0" smtClean="0"/>
              <a:t>Recuerde orar cada semana por su iglesia y por su Escuela Sabática, por la obra que se lleva a cabo en las misiones, por sus vecinos y amigos y por todos los que colaboran junto con usted en la obra de la Escuela Sabática. Todos necesitamos ser recordados, aún más ahora que el día del Señor está cerca.</a:t>
            </a:r>
          </a:p>
          <a:p>
            <a:pPr lvl="0"/>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415480" y="2492896"/>
            <a:ext cx="8856984" cy="3888432"/>
          </a:xfrm>
        </p:spPr>
        <p:txBody>
          <a:bodyPr>
            <a:normAutofit/>
          </a:bodyPr>
          <a:lstStyle/>
          <a:p>
            <a:pPr marL="0" indent="0">
              <a:buNone/>
            </a:pPr>
            <a:r>
              <a:rPr lang="es-ES_tradnl" dirty="0" smtClean="0"/>
              <a:t>Todo cristiano siente en algún momento el deseo de asociarse con otros creyentes para participar de cultos religiosos estructurados. Sin embargo, muchos a quienes les gusta la Escuela Sabática están privados de asistir en forma regular a esta a causa de diversas circunstancias.</a:t>
            </a:r>
            <a:endParaRPr lang="es-C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343472" y="2636912"/>
            <a:ext cx="8928992" cy="3744416"/>
          </a:xfrm>
        </p:spPr>
        <p:txBody>
          <a:bodyPr>
            <a:normAutofit/>
          </a:bodyPr>
          <a:lstStyle/>
          <a:p>
            <a:pPr lvl="0"/>
            <a:r>
              <a:rPr lang="es-CO" dirty="0" smtClean="0"/>
              <a:t>Asegúrese de conseguir las guías infantiles y las publicaciones periódicas disponibles para las clases de los niños, de acuerdo con las edades de cada grupo.</a:t>
            </a:r>
          </a:p>
          <a:p>
            <a:pPr marL="0" indent="0">
              <a:buNone/>
            </a:pPr>
            <a:r>
              <a:rPr lang="es-CO" dirty="0" smtClean="0"/>
              <a:t>Si tiene dudas en relación con algún procedimiento o tarea relacionada con la Escuela Sabática, escríbale a su dirigente de la división de extensión.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Como sacar provecho a la Membresía de la división</a:t>
            </a:r>
          </a:p>
        </p:txBody>
      </p:sp>
      <p:sp>
        <p:nvSpPr>
          <p:cNvPr id="3" name="2 Marcador de contenido"/>
          <p:cNvSpPr>
            <a:spLocks noGrp="1"/>
          </p:cNvSpPr>
          <p:nvPr>
            <p:ph idx="1"/>
          </p:nvPr>
        </p:nvSpPr>
        <p:spPr>
          <a:xfrm>
            <a:off x="1271464" y="2636912"/>
            <a:ext cx="10153128" cy="3744416"/>
          </a:xfrm>
        </p:spPr>
        <p:txBody>
          <a:bodyPr>
            <a:normAutofit/>
          </a:bodyPr>
          <a:lstStyle/>
          <a:p>
            <a:pPr marL="0" indent="0">
              <a:buNone/>
            </a:pPr>
            <a:r>
              <a:rPr lang="es-ES_tradnl" dirty="0" smtClean="0"/>
              <a:t>Como medio de educación intelectual, las oportunidades que ofrece el sábado son inapreciables. Enséñese la lección de la Escuela Sabática, no con una rápida ojeada dada al texto de la lección el sábado de mañana, sino mediante el estudio cuidadoso de la lección para la semana siguiente, el sábado por la tarde, y el repaso y la aplicación práctica todos los días de la semana.</a:t>
            </a:r>
          </a:p>
          <a:p>
            <a:pPr marL="0" indent="0">
              <a:buNone/>
            </a:pPr>
            <a:r>
              <a:rPr lang="es-CO" i="1" dirty="0" smtClean="0"/>
              <a:t>Consejos sobre la obra de la Escuela Sabática, sección II, p. 45.</a:t>
            </a:r>
            <a:endParaRPr lang="es-CO" b="1" i="1"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127448" y="2492896"/>
            <a:ext cx="9145016" cy="3888432"/>
          </a:xfrm>
        </p:spPr>
        <p:txBody>
          <a:bodyPr>
            <a:normAutofit/>
          </a:bodyPr>
          <a:lstStyle/>
          <a:p>
            <a:pPr marL="0" indent="0">
              <a:buNone/>
            </a:pPr>
            <a:r>
              <a:rPr lang="es-ES_tradnl" dirty="0" smtClean="0"/>
              <a:t>El plan es conocido como la división de extensiones. Esta división de la Escuela Sabática </a:t>
            </a:r>
            <a:r>
              <a:rPr lang="es-CO" dirty="0" smtClean="0"/>
              <a:t>ayuda a que los creyentes aislados no se desvinculen por completo de la adoración, el estudio y el servicio que se experimenta ni el cuerpo de creyentes, este grupo incluye a obreros itinerantes, a individuos que están de guardia y a quienes están cumpliendo, por ejemplo, el servicio militar.</a:t>
            </a:r>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199456" y="2492896"/>
            <a:ext cx="9073008" cy="3888432"/>
          </a:xfrm>
        </p:spPr>
        <p:txBody>
          <a:bodyPr>
            <a:normAutofit/>
          </a:bodyPr>
          <a:lstStyle/>
          <a:p>
            <a:pPr marL="0" indent="0">
              <a:buNone/>
            </a:pPr>
            <a:r>
              <a:rPr lang="es-ES_tradnl" dirty="0" smtClean="0"/>
              <a:t>Todos aquellos que no pueden asistir en forma regular a una Escuela Sabática organizada son elegibles para ser miembros de la división de extensión. Luego de que expresen el deseo de afiliarse a esta pueden ser considerados como miembros de la Escuela Sabática con los mismos derechos de cualquier miembro de otra división.</a:t>
            </a: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división de extensiones en la congregación local</a:t>
            </a:r>
          </a:p>
        </p:txBody>
      </p:sp>
      <p:sp>
        <p:nvSpPr>
          <p:cNvPr id="3" name="2 Marcador de contenido"/>
          <p:cNvSpPr>
            <a:spLocks noGrp="1"/>
          </p:cNvSpPr>
          <p:nvPr>
            <p:ph idx="1"/>
          </p:nvPr>
        </p:nvSpPr>
        <p:spPr>
          <a:xfrm>
            <a:off x="983432" y="2492896"/>
            <a:ext cx="9289032" cy="3888432"/>
          </a:xfrm>
        </p:spPr>
        <p:txBody>
          <a:bodyPr>
            <a:normAutofit/>
          </a:bodyPr>
          <a:lstStyle/>
          <a:p>
            <a:pPr marL="0" indent="0">
              <a:buNone/>
            </a:pPr>
            <a:r>
              <a:rPr lang="es-ES_tradnl" dirty="0" smtClean="0"/>
              <a:t>En toda Escuela Sabática se debería organizar una división de extensión, incluso si hubiera en ella una sola persona elegible. El secretario o un asistente podrá ocuparse de los miembros en el caso de que no haya más de dos o tres en esa división. </a:t>
            </a:r>
          </a:p>
          <a:p>
            <a:pPr marL="0" indent="0">
              <a:buNone/>
            </a:pPr>
            <a:r>
              <a:rPr lang="es-ES_tradnl" dirty="0" smtClean="0"/>
              <a:t>Los materiales trimestrales les serán enviados a los miembros o, mejor aún, les serán entregados personalmente por parte del secretario o del secretario asistente.</a:t>
            </a:r>
            <a:endParaRPr lang="es-C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división de extensiones en la congregación local</a:t>
            </a:r>
          </a:p>
        </p:txBody>
      </p:sp>
      <p:sp>
        <p:nvSpPr>
          <p:cNvPr id="3" name="2 Marcador de contenido"/>
          <p:cNvSpPr>
            <a:spLocks noGrp="1"/>
          </p:cNvSpPr>
          <p:nvPr>
            <p:ph idx="1"/>
          </p:nvPr>
        </p:nvSpPr>
        <p:spPr>
          <a:xfrm>
            <a:off x="1199456" y="2492896"/>
            <a:ext cx="10153128" cy="3888432"/>
          </a:xfrm>
        </p:spPr>
        <p:txBody>
          <a:bodyPr>
            <a:normAutofit lnSpcReduction="10000"/>
          </a:bodyPr>
          <a:lstStyle/>
          <a:p>
            <a:pPr marL="0" indent="0">
              <a:buNone/>
            </a:pPr>
            <a:r>
              <a:rPr lang="es-ES_tradnl" dirty="0" smtClean="0"/>
              <a:t>En ocasiones, el dirigente se reunirá con los miembros de la división de extensión en la casa de ellos, o hará arreglos para que otra persona lo haga. Si el número de los afiliados a la división es superior a tres, será conveniente elegir a un encargado para la</a:t>
            </a:r>
            <a:r>
              <a:rPr lang="es-CO" dirty="0" smtClean="0"/>
              <a:t> sección.</a:t>
            </a:r>
          </a:p>
          <a:p>
            <a:pPr marL="0" indent="0">
              <a:buNone/>
            </a:pPr>
            <a:r>
              <a:rPr lang="es-CO" dirty="0" smtClean="0"/>
              <a:t>Este encargado se hará cargo de esos miembros como una responsabilidad personal. Ese dirigente puede luego dedicar tiempo para fomentar el interés y la participación de los miembros en el estudio sistemático de la Biblia y en la mayordomía misionera.</a:t>
            </a:r>
          </a:p>
          <a:p>
            <a:pPr marL="0" indent="0">
              <a:buNone/>
            </a:pP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Deber del encargado de la división de extensión</a:t>
            </a:r>
          </a:p>
        </p:txBody>
      </p:sp>
      <p:sp>
        <p:nvSpPr>
          <p:cNvPr id="3" name="2 Marcador de contenido"/>
          <p:cNvSpPr>
            <a:spLocks noGrp="1"/>
          </p:cNvSpPr>
          <p:nvPr>
            <p:ph idx="1"/>
          </p:nvPr>
        </p:nvSpPr>
        <p:spPr>
          <a:xfrm>
            <a:off x="1055440" y="2492896"/>
            <a:ext cx="10513168" cy="3888432"/>
          </a:xfrm>
        </p:spPr>
        <p:txBody>
          <a:bodyPr>
            <a:normAutofit/>
          </a:bodyPr>
          <a:lstStyle/>
          <a:p>
            <a:pPr marL="0" indent="0">
              <a:buNone/>
            </a:pPr>
            <a:r>
              <a:rPr lang="es-ES_tradnl" dirty="0" smtClean="0"/>
              <a:t>Debería ser una persona que ejerza una influencia cristiana positiva y discreta y que, al mismo tiempo, se preocupe sinceramente por los demás.</a:t>
            </a:r>
          </a:p>
          <a:p>
            <a:pPr marL="0" indent="0">
              <a:buNone/>
            </a:pPr>
            <a:r>
              <a:rPr lang="es-CO" dirty="0" smtClean="0"/>
              <a:t>Ese dirigente tiene que mantener informados a los miembros de la división de las actividades de los demás integrantes de la división. Para ello utilizará el correo, el teléfono y las visitas personales. </a:t>
            </a:r>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Deber del encargado de la división de extensión</a:t>
            </a:r>
          </a:p>
        </p:txBody>
      </p:sp>
      <p:sp>
        <p:nvSpPr>
          <p:cNvPr id="3" name="2 Marcador de contenido"/>
          <p:cNvSpPr>
            <a:spLocks noGrp="1"/>
          </p:cNvSpPr>
          <p:nvPr>
            <p:ph idx="1"/>
          </p:nvPr>
        </p:nvSpPr>
        <p:spPr>
          <a:xfrm>
            <a:off x="1703512" y="2492896"/>
            <a:ext cx="9361040" cy="3888432"/>
          </a:xfrm>
        </p:spPr>
        <p:txBody>
          <a:bodyPr>
            <a:normAutofit lnSpcReduction="10000"/>
          </a:bodyPr>
          <a:lstStyle/>
          <a:p>
            <a:pPr marL="0" indent="0">
              <a:buNone/>
            </a:pPr>
            <a:r>
              <a:rPr lang="es-ES_tradnl" dirty="0" smtClean="0"/>
              <a:t>El encargado de la división de extensión debería explicar a cada miembro la forma de utilizar los sobres y las fichas de registro de datos. incluyen enviar cada trimestre los siguientes elementos: </a:t>
            </a:r>
          </a:p>
          <a:p>
            <a:pPr marL="361950" indent="-361950"/>
            <a:r>
              <a:rPr lang="es-ES_tradnl" dirty="0" smtClean="0"/>
              <a:t>Las</a:t>
            </a:r>
            <a:r>
              <a:rPr lang="es-ES_tradnl" i="1" dirty="0" smtClean="0"/>
              <a:t> Guías de Estudio de la Biblia </a:t>
            </a:r>
            <a:r>
              <a:rPr lang="es-ES_tradnl" dirty="0" smtClean="0"/>
              <a:t>para cada miembro.</a:t>
            </a:r>
          </a:p>
          <a:p>
            <a:pPr marL="361950" indent="-361950"/>
            <a:r>
              <a:rPr lang="es-ES_tradnl" dirty="0" smtClean="0"/>
              <a:t>Un ejemplar del folleto trimestral para cada persona o familia donde se incluyen los relatos misioneros. </a:t>
            </a:r>
          </a:p>
          <a:p>
            <a:pPr marL="361950" indent="-361950"/>
            <a:r>
              <a:rPr lang="es-ES_tradnl" dirty="0" smtClean="0"/>
              <a:t>Un sobre con fichas extras para los miembros adicionales.</a:t>
            </a: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4749</TotalTime>
  <Words>2270</Words>
  <Application>Microsoft Office PowerPoint</Application>
  <PresentationFormat>Panorámica</PresentationFormat>
  <Paragraphs>117</Paragraphs>
  <Slides>31</Slides>
  <Notes>29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Calibri</vt:lpstr>
      <vt:lpstr>Rockwell</vt:lpstr>
      <vt:lpstr>Rockwell Condensed</vt:lpstr>
      <vt:lpstr>Wingdings</vt:lpstr>
      <vt:lpstr>Tipo de madera</vt:lpstr>
      <vt:lpstr>Presentación de PowerPoint</vt:lpstr>
      <vt:lpstr>La división de extensión de la Escuela Sabática</vt:lpstr>
      <vt:lpstr>Algunas recomendaciones adicionales</vt:lpstr>
      <vt:lpstr>Algunas recomendaciones adicionales</vt:lpstr>
      <vt:lpstr>Algunas recomendaciones adicionales</vt:lpstr>
      <vt:lpstr>La división de extensiones en la congregación local</vt:lpstr>
      <vt:lpstr>La división de extensiones en la congregación local</vt:lpstr>
      <vt:lpstr>Deber del encargado de la división de extensión</vt:lpstr>
      <vt:lpstr>Deber del encargado de la división de extensión</vt:lpstr>
      <vt:lpstr>Como afiliar los miembros a la división de extensiones</vt:lpstr>
      <vt:lpstr>Como afiliar los miembros a la división de extensiones</vt:lpstr>
      <vt:lpstr>Como afiliar los miembros a la división de extensiones</vt:lpstr>
      <vt:lpstr>Como afiliar los miembros a la división de extensiones</vt:lpstr>
      <vt:lpstr>Como afiliar los miembros a la división de extensiones</vt:lpstr>
      <vt:lpstr>La división de extensión de la asociación local</vt:lpstr>
      <vt:lpstr>La división de extensión de la asociación local</vt:lpstr>
      <vt:lpstr>organización y programas para los grupos familiares</vt:lpstr>
      <vt:lpstr>organización y programas para los grupos familiares</vt:lpstr>
      <vt:lpstr>organización y programas para los grupos familiares</vt:lpstr>
      <vt:lpstr>organización y programas para los grupos familiares</vt:lpstr>
      <vt:lpstr>organización y programas para los grupos familiares</vt:lpstr>
      <vt:lpstr>organización y programas para los grupos familiares</vt:lpstr>
      <vt:lpstr>La devolución de los informes</vt:lpstr>
      <vt:lpstr>La devolución de los informes</vt:lpstr>
      <vt:lpstr>Como sacar provecho a la Membresía de la división</vt:lpstr>
      <vt:lpstr>Como sacar provecho a la Membresía de la división</vt:lpstr>
      <vt:lpstr>Como sacar provecho a la Membresía de la división</vt:lpstr>
      <vt:lpstr>Como sacar provecho a la Membresía de la división</vt:lpstr>
      <vt:lpstr>Como sacar provecho a la Membresía de la división</vt:lpstr>
      <vt:lpstr>Como sacar provecho a la Membresía de la división</vt:lpstr>
      <vt:lpstr>Como sacar provecho a la Membresía de la división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915</cp:revision>
  <dcterms:created xsi:type="dcterms:W3CDTF">2011-12-04T13:15:14Z</dcterms:created>
  <dcterms:modified xsi:type="dcterms:W3CDTF">2021-04-14T16:37:15Z</dcterms:modified>
</cp:coreProperties>
</file>