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68" r:id="rId2"/>
    <p:sldId id="256" r:id="rId3"/>
    <p:sldId id="257" r:id="rId4"/>
    <p:sldId id="258" r:id="rId5"/>
    <p:sldId id="259" r:id="rId6"/>
    <p:sldId id="260" r:id="rId7"/>
    <p:sldId id="266" r:id="rId8"/>
    <p:sldId id="270" r:id="rId9"/>
    <p:sldId id="261" r:id="rId10"/>
    <p:sldId id="262" r:id="rId11"/>
    <p:sldId id="265" r:id="rId12"/>
    <p:sldId id="263" r:id="rId13"/>
    <p:sldId id="269" r:id="rId14"/>
    <p:sldId id="271" r:id="rId15"/>
    <p:sldId id="272" r:id="rId16"/>
    <p:sldId id="273" r:id="rId17"/>
    <p:sldId id="274" r:id="rId18"/>
  </p:sldIdLst>
  <p:sldSz cx="18288000" cy="10287000"/>
  <p:notesSz cx="6858000" cy="9144000"/>
  <p:embeddedFontLst>
    <p:embeddedFont>
      <p:font typeface="Arimo" panose="020B0604020202020204" charset="0"/>
      <p:regular r:id="rId20"/>
    </p:embeddedFont>
    <p:embeddedFont>
      <p:font typeface="Montserrat Classic Bold" panose="020B0604020202020204" charset="0"/>
      <p:regular r:id="rId21"/>
    </p:embeddedFont>
    <p:embeddedFont>
      <p:font typeface="Noto Serif Display Bold" panose="020B0604020202020204"/>
      <p:regular r:id="rId22"/>
    </p:embeddedFont>
    <p:embeddedFont>
      <p:font typeface="Calibri" panose="020F0502020204030204" pitchFamily="34" charset="0"/>
      <p:regular r:id="rId23"/>
      <p:bold r:id="rId24"/>
      <p:italic r:id="rId25"/>
      <p:boldItalic r:id="rId26"/>
    </p:embeddedFont>
    <p:embeddedFont>
      <p:font typeface="Noto Serif Display Medium Italics" panose="020B0604020202020204"/>
      <p:regular r:id="rId27"/>
    </p:embeddedFont>
    <p:embeddedFont>
      <p:font typeface="Montserrat Classic" panose="020B0604020202020204" charset="0"/>
      <p:regular r:id="rId28"/>
    </p:embeddedFont>
    <p:embeddedFont>
      <p:font typeface="Montserrat Light" panose="020B0604020202020204" charset="0"/>
      <p:regular r:id="rId29"/>
    </p:embeddedFont>
    <p:embeddedFont>
      <p:font typeface="Noto Serif Display Bold Bold" panose="020B060402020202020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677"/>
    <a:srgbClr val="1B7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6" autoAdjust="0"/>
    <p:restoredTop sz="94622" autoAdjust="0"/>
  </p:normalViewPr>
  <p:slideViewPr>
    <p:cSldViewPr>
      <p:cViewPr varScale="1">
        <p:scale>
          <a:sx n="47" d="100"/>
          <a:sy n="47" d="100"/>
        </p:scale>
        <p:origin x="3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6393F-6C4B-42E5-85C5-E6770BDE1685}" type="datetimeFigureOut">
              <a:rPr lang="en-US" smtClean="0"/>
              <a:t>4/12/2021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B2A74-7A9C-48B3-A440-643F54DCFAEE}" type="slidenum">
              <a:rPr lang="en-US" smtClean="0"/>
              <a:t>‹Nº›</a:t>
            </a:fld>
            <a:endParaRPr lang="en-US"/>
          </a:p>
        </p:txBody>
      </p:sp>
    </p:spTree>
    <p:extLst>
      <p:ext uri="{BB962C8B-B14F-4D97-AF65-F5344CB8AC3E}">
        <p14:creationId xmlns:p14="http://schemas.microsoft.com/office/powerpoint/2010/main" val="279088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94B2A74-7A9C-48B3-A440-643F54DCFAEE}" type="slidenum">
              <a:rPr lang="en-US" smtClean="0"/>
              <a:t>10</a:t>
            </a:fld>
            <a:endParaRPr lang="en-US"/>
          </a:p>
        </p:txBody>
      </p:sp>
    </p:spTree>
    <p:extLst>
      <p:ext uri="{BB962C8B-B14F-4D97-AF65-F5344CB8AC3E}">
        <p14:creationId xmlns:p14="http://schemas.microsoft.com/office/powerpoint/2010/main" val="46366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907"/>
            <a:ext cx="18288000" cy="10385907"/>
          </a:xfrm>
          <a:prstGeom prst="rect">
            <a:avLst/>
          </a:prstGeom>
        </p:spPr>
      </p:pic>
      <p:sp>
        <p:nvSpPr>
          <p:cNvPr id="4" name="TextBox 4"/>
          <p:cNvSpPr txBox="1"/>
          <p:nvPr/>
        </p:nvSpPr>
        <p:spPr>
          <a:xfrm>
            <a:off x="457200" y="1181100"/>
            <a:ext cx="8763000" cy="2031325"/>
          </a:xfrm>
          <a:prstGeom prst="rect">
            <a:avLst/>
          </a:prstGeom>
        </p:spPr>
        <p:txBody>
          <a:bodyPr wrap="square" lIns="0" tIns="0" rIns="0" bIns="0" rtlCol="0" anchor="t">
            <a:spAutoFit/>
          </a:bodyPr>
          <a:lstStyle/>
          <a:p>
            <a:r>
              <a:rPr lang="en-US" sz="6600" b="1" spc="-207" dirty="0" smtClean="0">
                <a:solidFill>
                  <a:srgbClr val="C00000"/>
                </a:solidFill>
                <a:effectLst>
                  <a:outerShdw blurRad="38100" dist="38100" dir="2700000" algn="tl">
                    <a:srgbClr val="000000">
                      <a:alpha val="43137"/>
                    </a:srgbClr>
                  </a:outerShdw>
                </a:effectLst>
                <a:latin typeface="Noto Serif Display Bold Bold"/>
              </a:rPr>
              <a:t>Evangelismo virtual </a:t>
            </a:r>
          </a:p>
          <a:p>
            <a:r>
              <a:rPr lang="en-US" sz="6600" b="1" spc="-207" dirty="0" smtClean="0">
                <a:solidFill>
                  <a:srgbClr val="C00000"/>
                </a:solidFill>
                <a:effectLst>
                  <a:outerShdw blurRad="38100" dist="38100" dir="2700000" algn="tl">
                    <a:srgbClr val="000000">
                      <a:alpha val="43137"/>
                    </a:srgbClr>
                  </a:outerShdw>
                </a:effectLst>
                <a:latin typeface="Noto Serif Display Bold Bold"/>
              </a:rPr>
              <a:t>en pandemia</a:t>
            </a:r>
            <a:endParaRPr lang="en-US" sz="6600" b="1" spc="-207" dirty="0">
              <a:solidFill>
                <a:srgbClr val="C00000"/>
              </a:solidFill>
              <a:effectLst>
                <a:outerShdw blurRad="38100" dist="38100" dir="2700000" algn="tl">
                  <a:srgbClr val="000000">
                    <a:alpha val="43137"/>
                  </a:srgbClr>
                </a:outerShdw>
              </a:effectLst>
              <a:latin typeface="Noto Serif Display Bold Bold"/>
            </a:endParaRPr>
          </a:p>
        </p:txBody>
      </p:sp>
      <p:sp>
        <p:nvSpPr>
          <p:cNvPr id="5" name="TextBox 5"/>
          <p:cNvSpPr txBox="1"/>
          <p:nvPr/>
        </p:nvSpPr>
        <p:spPr>
          <a:xfrm>
            <a:off x="10058400" y="9563100"/>
            <a:ext cx="5321157" cy="416076"/>
          </a:xfrm>
          <a:prstGeom prst="rect">
            <a:avLst/>
          </a:prstGeom>
        </p:spPr>
        <p:txBody>
          <a:bodyPr wrap="square" lIns="0" tIns="0" rIns="0" bIns="0" rtlCol="0" anchor="t">
            <a:spAutoFit/>
          </a:bodyPr>
          <a:lstStyle/>
          <a:p>
            <a:pPr algn="r">
              <a:lnSpc>
                <a:spcPts val="3504"/>
              </a:lnSpc>
            </a:pPr>
            <a:r>
              <a:rPr lang="en-US" sz="2400" b="1" spc="336" dirty="0" smtClean="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Unión Colombiana del Sur</a:t>
            </a:r>
            <a:endParaRPr lang="en-US" sz="2400" b="1" spc="336" dirty="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6" name="TextBox 6"/>
          <p:cNvSpPr txBox="1"/>
          <p:nvPr/>
        </p:nvSpPr>
        <p:spPr>
          <a:xfrm rot="5400000">
            <a:off x="14784556" y="3145304"/>
            <a:ext cx="4648498"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Arimo"/>
              </a:rPr>
              <a:t>Esquina Verde | 2020</a:t>
            </a:r>
          </a:p>
        </p:txBody>
      </p:sp>
      <p:sp>
        <p:nvSpPr>
          <p:cNvPr id="10" name="Rectángulo 9"/>
          <p:cNvSpPr/>
          <p:nvPr/>
        </p:nvSpPr>
        <p:spPr>
          <a:xfrm>
            <a:off x="15795813" y="-98907"/>
            <a:ext cx="2492187" cy="103859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1" name="Picture 4" descr="C:\Users\Owner\Desktop\Pr. Ney\Logo oficial adventista\170529-Spanish.png"/>
          <p:cNvPicPr>
            <a:picLocks noChangeAspect="1" noChangeArrowheads="1"/>
          </p:cNvPicPr>
          <p:nvPr/>
        </p:nvPicPr>
        <p:blipFill rotWithShape="1">
          <a:blip r:embed="rId4" cstate="print">
            <a:duotone>
              <a:prstClr val="black"/>
              <a:schemeClr val="accent5">
                <a:tint val="45000"/>
                <a:satMod val="400000"/>
              </a:schemeClr>
            </a:duotone>
          </a:blip>
          <a:srcRect r="74247"/>
          <a:stretch>
            <a:fillRect/>
          </a:stretch>
        </p:blipFill>
        <p:spPr bwMode="auto">
          <a:xfrm>
            <a:off x="16306800" y="876300"/>
            <a:ext cx="1706863" cy="1596706"/>
          </a:xfrm>
          <a:prstGeom prst="rect">
            <a:avLst/>
          </a:prstGeom>
          <a:noFill/>
        </p:spPr>
      </p:pic>
      <p:pic>
        <p:nvPicPr>
          <p:cNvPr id="8" name="Picture 2" descr="https://scontent.fbog2-1.fna.fbcdn.net/v/t31.0-8/16665837_885301811613032_1847962144804714004_o.png?_nc_cat=100&amp;_nc_sid=09cbfe&amp;_nc_ohc=Bi49vslAnEcAX9W9NJD&amp;_nc_ht=scontent.fbog2-1.fna&amp;oh=62add59ce518de3bc6c778625f6869b4&amp;oe=5FA405DD"/>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7810500"/>
            <a:ext cx="1752599" cy="155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10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252388" y="923839"/>
            <a:ext cx="8376355" cy="2257028"/>
          </a:xfrm>
          <a:prstGeom prst="rect">
            <a:avLst/>
          </a:prstGeom>
        </p:spPr>
        <p:txBody>
          <a:bodyPr lIns="0" tIns="0" rIns="0" bIns="0" rtlCol="0" anchor="t">
            <a:spAutoFit/>
          </a:bodyPr>
          <a:lstStyle/>
          <a:p>
            <a:pPr>
              <a:lnSpc>
                <a:spcPts val="8800"/>
              </a:lnSpc>
            </a:pPr>
            <a:r>
              <a:rPr lang="en-US" sz="8000" dirty="0" err="1" smtClean="0">
                <a:solidFill>
                  <a:srgbClr val="738677"/>
                </a:solidFill>
                <a:latin typeface="Noto Serif Display Bold Bold"/>
              </a:rPr>
              <a:t>Acción</a:t>
            </a:r>
            <a:r>
              <a:rPr lang="en-US" sz="8000" dirty="0" smtClean="0">
                <a:solidFill>
                  <a:srgbClr val="738677"/>
                </a:solidFill>
                <a:latin typeface="Noto Serif Display Bold Bold"/>
              </a:rPr>
              <a:t> </a:t>
            </a:r>
            <a:r>
              <a:rPr lang="en-US" sz="8000" dirty="0" err="1" smtClean="0">
                <a:solidFill>
                  <a:srgbClr val="738677"/>
                </a:solidFill>
                <a:latin typeface="Noto Serif Display Bold Bold"/>
              </a:rPr>
              <a:t>integradora</a:t>
            </a:r>
            <a:endParaRPr lang="en-US" sz="8000" dirty="0">
              <a:solidFill>
                <a:srgbClr val="738677"/>
              </a:solidFill>
              <a:latin typeface="Noto Serif Display Bold Bold"/>
            </a:endParaRPr>
          </a:p>
        </p:txBody>
      </p:sp>
      <p:grpSp>
        <p:nvGrpSpPr>
          <p:cNvPr id="5" name="Group 5"/>
          <p:cNvGrpSpPr/>
          <p:nvPr/>
        </p:nvGrpSpPr>
        <p:grpSpPr>
          <a:xfrm>
            <a:off x="2400300" y="-149108"/>
            <a:ext cx="5808609" cy="10462233"/>
            <a:chOff x="0" y="0"/>
            <a:chExt cx="7744811" cy="13949645"/>
          </a:xfrm>
        </p:grpSpPr>
        <p:pic>
          <p:nvPicPr>
            <p:cNvPr id="6" name="Picture 6"/>
            <p:cNvPicPr>
              <a:picLocks noChangeAspect="1"/>
            </p:cNvPicPr>
            <p:nvPr/>
          </p:nvPicPr>
          <p:blipFill>
            <a:blip r:embed="rId3"/>
            <a:srcRect l="28650" t="13465" r="22171"/>
            <a:stretch>
              <a:fillRect/>
            </a:stretch>
          </p:blipFill>
          <p:spPr>
            <a:xfrm>
              <a:off x="0" y="4870015"/>
              <a:ext cx="7744811" cy="9079630"/>
            </a:xfrm>
            <a:prstGeom prst="rect">
              <a:avLst/>
            </a:prstGeom>
          </p:spPr>
        </p:pic>
        <p:pic>
          <p:nvPicPr>
            <p:cNvPr id="7" name="Picture 7"/>
            <p:cNvPicPr>
              <a:picLocks noChangeAspect="1"/>
            </p:cNvPicPr>
            <p:nvPr/>
          </p:nvPicPr>
          <p:blipFill>
            <a:blip r:embed="rId4"/>
            <a:srcRect t="30326" b="30326"/>
            <a:stretch>
              <a:fillRect/>
            </a:stretch>
          </p:blipFill>
          <p:spPr>
            <a:xfrm>
              <a:off x="0" y="0"/>
              <a:ext cx="7744811" cy="4539815"/>
            </a:xfrm>
            <a:prstGeom prst="rect">
              <a:avLst/>
            </a:prstGeom>
          </p:spPr>
        </p:pic>
      </p:grpSp>
      <p:sp>
        <p:nvSpPr>
          <p:cNvPr id="8" name="AutoShape 8"/>
          <p:cNvSpPr/>
          <p:nvPr/>
        </p:nvSpPr>
        <p:spPr>
          <a:xfrm>
            <a:off x="0" y="7989026"/>
            <a:ext cx="2400300" cy="2324100"/>
          </a:xfrm>
          <a:prstGeom prst="rect">
            <a:avLst/>
          </a:prstGeom>
          <a:solidFill>
            <a:srgbClr val="738677"/>
          </a:solidFill>
        </p:spPr>
      </p:sp>
      <p:sp>
        <p:nvSpPr>
          <p:cNvPr id="9" name="TextBox 9"/>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a:solidFill>
                  <a:srgbClr val="FFFFFF"/>
                </a:solidFill>
                <a:latin typeface="Noto Serif Display Bold"/>
              </a:rPr>
              <a:t>10</a:t>
            </a:r>
          </a:p>
        </p:txBody>
      </p:sp>
      <p:sp>
        <p:nvSpPr>
          <p:cNvPr id="15" name="TextBox 15"/>
          <p:cNvSpPr txBox="1"/>
          <p:nvPr/>
        </p:nvSpPr>
        <p:spPr>
          <a:xfrm>
            <a:off x="9239250" y="3953609"/>
            <a:ext cx="8071558" cy="5909310"/>
          </a:xfrm>
          <a:prstGeom prst="rect">
            <a:avLst/>
          </a:prstGeom>
        </p:spPr>
        <p:txBody>
          <a:bodyPr lIns="0" tIns="0" rIns="0" bIns="0" rtlCol="0" anchor="t">
            <a:spAutoFit/>
          </a:bodyPr>
          <a:lstStyle/>
          <a:p>
            <a:r>
              <a:rPr lang="es-419" sz="4800" dirty="0" smtClean="0"/>
              <a:t>“Debe </a:t>
            </a:r>
            <a:r>
              <a:rPr lang="es-419" sz="4800" dirty="0"/>
              <a:t>haber una hábil integración de las Escrituras, las acciones sociales y un encuentro poderoso en la implementación de una estrategia para las personas no </a:t>
            </a:r>
            <a:r>
              <a:rPr lang="es-419" sz="4800" dirty="0" smtClean="0"/>
              <a:t>alcanzadas” (</a:t>
            </a:r>
            <a:r>
              <a:rPr lang="es-419" sz="4800" dirty="0" err="1" smtClean="0"/>
              <a:t>Jhon</a:t>
            </a:r>
            <a:r>
              <a:rPr lang="es-419" sz="4800" dirty="0" smtClean="0"/>
              <a:t> </a:t>
            </a:r>
            <a:r>
              <a:rPr lang="es-419" sz="4800" dirty="0" err="1" smtClean="0"/>
              <a:t>Robb</a:t>
            </a:r>
            <a:r>
              <a:rPr lang="es-419" sz="4800" dirty="0" smtClean="0"/>
              <a:t> </a:t>
            </a:r>
            <a:r>
              <a:rPr lang="es-419" sz="4800" dirty="0"/>
              <a:t>1994, 68</a:t>
            </a:r>
            <a:r>
              <a:rPr lang="es-419" sz="4800" dirty="0" smtClean="0"/>
              <a:t>).</a:t>
            </a:r>
            <a:endParaRPr lang="en-US" sz="4800" dirty="0"/>
          </a:p>
        </p:txBody>
      </p:sp>
      <p:sp>
        <p:nvSpPr>
          <p:cNvPr id="17" name="TextBox 17"/>
          <p:cNvSpPr txBox="1"/>
          <p:nvPr/>
        </p:nvSpPr>
        <p:spPr>
          <a:xfrm rot="-5400000">
            <a:off x="-1849904" y="3859283"/>
            <a:ext cx="6058198" cy="397032"/>
          </a:xfrm>
          <a:prstGeom prst="rect">
            <a:avLst/>
          </a:prstGeom>
        </p:spPr>
        <p:txBody>
          <a:bodyPr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7170" name="Picture 2" descr="consumado, logro, Adultos, africano, afroamericano, ascendencia africana, Afro, acuerdo, americano, asistente, personas de raza negra, negocio, acuerdo de negocios, trato de negocios, empresario, mujer de negocios, caucásico, colaboración, colega, comunicación, cooperación, Negocio corporativo, acuerdo, discusión, saludo, manos, apretón de manos, contento, manos amigas, hombre, márketing, reunión, fogonadura, asociación, gente, plan, poder, promesa, dar la mano, sonriente, apoyo, equipo, Edificio de equipo, trabajo en equipo, Unidad, confianza, unidad, mujer, traje, Moda, ropa de calle, Ropa formal, divertido"/>
          <p:cNvPicPr>
            <a:picLocks noChangeAspect="1" noChangeArrowheads="1"/>
          </p:cNvPicPr>
          <p:nvPr/>
        </p:nvPicPr>
        <p:blipFill rotWithShape="1">
          <a:blip r:embed="rId5">
            <a:extLst>
              <a:ext uri="{28A0092B-C50C-407E-A947-70E740481C1C}">
                <a14:useLocalDpi xmlns:a14="http://schemas.microsoft.com/office/drawing/2010/main" val="0"/>
              </a:ext>
            </a:extLst>
          </a:blip>
          <a:srcRect l="11036" r="6544"/>
          <a:stretch/>
        </p:blipFill>
        <p:spPr bwMode="auto">
          <a:xfrm>
            <a:off x="2408052" y="3503403"/>
            <a:ext cx="5800857" cy="6821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pic>
        <p:nvPicPr>
          <p:cNvPr id="8194" name="Picture 2" descr="gente, tecnología, aventuras, Internet, comunicación, niño, temporada, medios de comunicación social, texto, fotografía, charla, imagen, conexión, en línea, redes sociales, red social, redes"/>
          <p:cNvPicPr>
            <a:picLocks noChangeAspect="1" noChangeArrowheads="1"/>
          </p:cNvPicPr>
          <p:nvPr/>
        </p:nvPicPr>
        <p:blipFill rotWithShape="1">
          <a:blip r:embed="rId3">
            <a:extLst>
              <a:ext uri="{28A0092B-C50C-407E-A947-70E740481C1C}">
                <a14:useLocalDpi xmlns:a14="http://schemas.microsoft.com/office/drawing/2010/main" val="0"/>
              </a:ext>
            </a:extLst>
          </a:blip>
          <a:srcRect b="24432"/>
          <a:stretch/>
        </p:blipFill>
        <p:spPr bwMode="auto">
          <a:xfrm>
            <a:off x="0" y="190500"/>
            <a:ext cx="18288000" cy="101346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11</a:t>
            </a:r>
            <a:endParaRPr lang="en-US" sz="2400" spc="336" dirty="0">
              <a:solidFill>
                <a:srgbClr val="FFFFFF"/>
              </a:solidFill>
              <a:latin typeface="Noto Serif Display Bold"/>
            </a:endParaRPr>
          </a:p>
        </p:txBody>
      </p:sp>
      <p:grpSp>
        <p:nvGrpSpPr>
          <p:cNvPr id="4" name="Group 4"/>
          <p:cNvGrpSpPr/>
          <p:nvPr/>
        </p:nvGrpSpPr>
        <p:grpSpPr>
          <a:xfrm>
            <a:off x="1028697" y="1014412"/>
            <a:ext cx="10548058" cy="4818559"/>
            <a:chOff x="0" y="-19050"/>
            <a:chExt cx="14064077" cy="6424745"/>
          </a:xfrm>
        </p:grpSpPr>
        <p:sp>
          <p:nvSpPr>
            <p:cNvPr id="5" name="TextBox 5"/>
            <p:cNvSpPr txBox="1"/>
            <p:nvPr/>
          </p:nvSpPr>
          <p:spPr>
            <a:xfrm>
              <a:off x="4" y="1960033"/>
              <a:ext cx="13962477" cy="4445662"/>
            </a:xfrm>
            <a:prstGeom prst="rect">
              <a:avLst/>
            </a:prstGeom>
          </p:spPr>
          <p:txBody>
            <a:bodyPr lIns="0" tIns="0" rIns="0" bIns="0" rtlCol="0" anchor="t">
              <a:spAutoFit/>
            </a:bodyPr>
            <a:lstStyle/>
            <a:p>
              <a:pPr>
                <a:lnSpc>
                  <a:spcPts val="26000"/>
                </a:lnSpc>
              </a:pPr>
              <a:r>
                <a:rPr lang="en-US" sz="25000" spc="-425" dirty="0" smtClean="0">
                  <a:solidFill>
                    <a:srgbClr val="FFFFFF"/>
                  </a:solidFill>
                  <a:latin typeface="Noto Serif Display Bold Bold"/>
                </a:rPr>
                <a:t>51%</a:t>
              </a:r>
              <a:endParaRPr lang="en-US" sz="25000" spc="-425" dirty="0">
                <a:solidFill>
                  <a:srgbClr val="FFFFFF"/>
                </a:solidFill>
                <a:latin typeface="Noto Serif Display Bold Bold"/>
              </a:endParaRPr>
            </a:p>
          </p:txBody>
        </p:sp>
        <p:sp>
          <p:nvSpPr>
            <p:cNvPr id="6" name="TextBox 6"/>
            <p:cNvSpPr txBox="1"/>
            <p:nvPr/>
          </p:nvSpPr>
          <p:spPr>
            <a:xfrm>
              <a:off x="0" y="-19050"/>
              <a:ext cx="14064077" cy="619144"/>
            </a:xfrm>
            <a:prstGeom prst="rect">
              <a:avLst/>
            </a:prstGeom>
          </p:spPr>
          <p:txBody>
            <a:bodyPr lIns="0" tIns="0" rIns="0" bIns="0" rtlCol="0" anchor="t">
              <a:spAutoFit/>
            </a:bodyPr>
            <a:lstStyle/>
            <a:p>
              <a:pPr>
                <a:lnSpc>
                  <a:spcPts val="4032"/>
                </a:lnSpc>
              </a:pPr>
              <a:r>
                <a:rPr lang="en-US" sz="3200" spc="128" dirty="0" smtClean="0">
                  <a:solidFill>
                    <a:srgbClr val="FFFFFF"/>
                  </a:solidFill>
                  <a:latin typeface="Montserrat Classic Bold"/>
                </a:rPr>
                <a:t>DEL TOTAL DE LA POBLACIÓN MUNDIAL</a:t>
              </a:r>
              <a:endParaRPr lang="en-US" sz="3200" spc="128" dirty="0">
                <a:solidFill>
                  <a:srgbClr val="FFFFFF"/>
                </a:solidFill>
                <a:latin typeface="Montserrat Classic Bold"/>
              </a:endParaRPr>
            </a:p>
          </p:txBody>
        </p:sp>
      </p:grpSp>
      <p:sp>
        <p:nvSpPr>
          <p:cNvPr id="7" name="AutoShape 7"/>
          <p:cNvSpPr/>
          <p:nvPr/>
        </p:nvSpPr>
        <p:spPr>
          <a:xfrm>
            <a:off x="2379518" y="7989026"/>
            <a:ext cx="16421100" cy="2324100"/>
          </a:xfrm>
          <a:prstGeom prst="rect">
            <a:avLst/>
          </a:prstGeom>
          <a:solidFill>
            <a:srgbClr val="373737"/>
          </a:solidFill>
        </p:spPr>
      </p:sp>
      <p:sp>
        <p:nvSpPr>
          <p:cNvPr id="8" name="TextBox 8"/>
          <p:cNvSpPr txBox="1"/>
          <p:nvPr/>
        </p:nvSpPr>
        <p:spPr>
          <a:xfrm>
            <a:off x="7130342" y="8743950"/>
            <a:ext cx="10128958" cy="478593"/>
          </a:xfrm>
          <a:prstGeom prst="rect">
            <a:avLst/>
          </a:prstGeom>
        </p:spPr>
        <p:txBody>
          <a:bodyPr lIns="0" tIns="0" rIns="0" bIns="0" rtlCol="0" anchor="t">
            <a:spAutoFit/>
          </a:bodyPr>
          <a:lstStyle/>
          <a:p>
            <a:pPr algn="r">
              <a:lnSpc>
                <a:spcPts val="4200"/>
              </a:lnSpc>
            </a:pPr>
            <a:r>
              <a:rPr lang="en-US" sz="3000" spc="300" dirty="0" smtClean="0">
                <a:solidFill>
                  <a:srgbClr val="FFFFFF"/>
                </a:solidFill>
                <a:latin typeface="Montserrat Light"/>
              </a:rPr>
              <a:t>USAN LAS REDES SOCIALES</a:t>
            </a:r>
            <a:endParaRPr lang="en-US" sz="3000" spc="300" dirty="0">
              <a:solidFill>
                <a:srgbClr val="FFFFFF"/>
              </a:solidFill>
              <a:latin typeface="Montserrat Light"/>
            </a:endParaRPr>
          </a:p>
        </p:txBody>
      </p:sp>
      <p:sp>
        <p:nvSpPr>
          <p:cNvPr id="9" name="TextBox 9"/>
          <p:cNvSpPr txBox="1"/>
          <p:nvPr/>
        </p:nvSpPr>
        <p:spPr>
          <a:xfrm rot="5400000">
            <a:off x="14035042" y="3903947"/>
            <a:ext cx="6147527" cy="397032"/>
          </a:xfrm>
          <a:prstGeom prst="rect">
            <a:avLst/>
          </a:prstGeom>
        </p:spPr>
        <p:txBody>
          <a:bodyPr lIns="0" tIns="0" rIns="0" bIns="0" rtlCol="0" anchor="t">
            <a:spAutoFit/>
          </a:bodyPr>
          <a:lstStyle/>
          <a:p>
            <a:pPr>
              <a:lnSpc>
                <a:spcPts val="3359"/>
              </a:lnSpc>
              <a:spcBef>
                <a:spcPct val="0"/>
              </a:spcBef>
            </a:pPr>
            <a:r>
              <a:rPr lang="en-US" sz="2400" dirty="0" err="1">
                <a:solidFill>
                  <a:schemeClr val="bg1"/>
                </a:solidFill>
                <a:latin typeface="Arimo"/>
              </a:rPr>
              <a:t>Evangelismo</a:t>
            </a:r>
            <a:r>
              <a:rPr lang="en-US" sz="2400" dirty="0">
                <a:solidFill>
                  <a:schemeClr val="bg1"/>
                </a:solidFill>
                <a:latin typeface="Arimo"/>
              </a:rPr>
              <a:t> virtual </a:t>
            </a:r>
            <a:r>
              <a:rPr lang="en-US" sz="2400" dirty="0" err="1">
                <a:solidFill>
                  <a:schemeClr val="bg1"/>
                </a:solidFill>
                <a:latin typeface="Arimo"/>
              </a:rPr>
              <a:t>en</a:t>
            </a:r>
            <a:r>
              <a:rPr lang="en-US" sz="2400" dirty="0">
                <a:solidFill>
                  <a:schemeClr val="bg1"/>
                </a:solidFill>
                <a:latin typeface="Arimo"/>
              </a:rPr>
              <a:t> </a:t>
            </a:r>
            <a:r>
              <a:rPr lang="en-US" sz="2400" dirty="0" err="1">
                <a:solidFill>
                  <a:schemeClr val="bg1"/>
                </a:solidFill>
                <a:latin typeface="Arimo"/>
              </a:rPr>
              <a:t>pandemia</a:t>
            </a:r>
            <a:endParaRPr lang="en-US" sz="2400" dirty="0">
              <a:solidFill>
                <a:schemeClr val="bg1"/>
              </a:solidFill>
              <a:latin typeface="Arim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515600" y="1772831"/>
            <a:ext cx="6705600" cy="2257028"/>
          </a:xfrm>
          <a:prstGeom prst="rect">
            <a:avLst/>
          </a:prstGeom>
        </p:spPr>
        <p:txBody>
          <a:bodyPr wrap="square" lIns="0" tIns="0" rIns="0" bIns="0" rtlCol="0" anchor="t">
            <a:spAutoFit/>
          </a:bodyPr>
          <a:lstStyle/>
          <a:p>
            <a:pPr algn="r">
              <a:lnSpc>
                <a:spcPts val="8800"/>
              </a:lnSpc>
            </a:pPr>
            <a:r>
              <a:rPr lang="en-US" sz="4800" dirty="0" err="1" smtClean="0">
                <a:solidFill>
                  <a:srgbClr val="738677"/>
                </a:solidFill>
                <a:latin typeface="Noto Serif Display Bold Bold"/>
              </a:rPr>
              <a:t>Uso</a:t>
            </a:r>
            <a:r>
              <a:rPr lang="en-US" sz="4800" dirty="0" smtClean="0">
                <a:solidFill>
                  <a:srgbClr val="738677"/>
                </a:solidFill>
                <a:latin typeface="Noto Serif Display Bold Bold"/>
              </a:rPr>
              <a:t> de </a:t>
            </a:r>
            <a:r>
              <a:rPr lang="en-US" sz="4800" dirty="0" err="1" smtClean="0">
                <a:solidFill>
                  <a:srgbClr val="738677"/>
                </a:solidFill>
                <a:latin typeface="Noto Serif Display Bold Bold"/>
              </a:rPr>
              <a:t>oportunidades</a:t>
            </a:r>
            <a:endParaRPr lang="en-US" sz="4800" dirty="0">
              <a:solidFill>
                <a:srgbClr val="738677"/>
              </a:solidFill>
              <a:latin typeface="Noto Serif Display Bold Bold"/>
            </a:endParaRPr>
          </a:p>
        </p:txBody>
      </p:sp>
      <p:sp>
        <p:nvSpPr>
          <p:cNvPr id="6" name="TextBox 6"/>
          <p:cNvSpPr txBox="1"/>
          <p:nvPr/>
        </p:nvSpPr>
        <p:spPr>
          <a:xfrm>
            <a:off x="10515600" y="6819900"/>
            <a:ext cx="6912948" cy="1577355"/>
          </a:xfrm>
          <a:prstGeom prst="rect">
            <a:avLst/>
          </a:prstGeom>
        </p:spPr>
        <p:txBody>
          <a:bodyPr lIns="0" tIns="0" rIns="0" bIns="0" rtlCol="0" anchor="t">
            <a:spAutoFit/>
          </a:bodyPr>
          <a:lstStyle/>
          <a:p>
            <a:pPr algn="r">
              <a:lnSpc>
                <a:spcPts val="4087"/>
              </a:lnSpc>
            </a:pPr>
            <a:r>
              <a:rPr lang="en-US" sz="2725" dirty="0" err="1" smtClean="0">
                <a:solidFill>
                  <a:srgbClr val="373737"/>
                </a:solidFill>
                <a:latin typeface="Montserrat Light"/>
              </a:rPr>
              <a:t>Debemos</a:t>
            </a:r>
            <a:r>
              <a:rPr lang="en-US" sz="2725" dirty="0" smtClean="0">
                <a:solidFill>
                  <a:srgbClr val="373737"/>
                </a:solidFill>
                <a:latin typeface="Montserrat Light"/>
              </a:rPr>
              <a:t> </a:t>
            </a:r>
            <a:r>
              <a:rPr lang="en-US" sz="2725" dirty="0" err="1" smtClean="0">
                <a:solidFill>
                  <a:srgbClr val="373737"/>
                </a:solidFill>
                <a:latin typeface="Montserrat Light"/>
              </a:rPr>
              <a:t>usar</a:t>
            </a:r>
            <a:r>
              <a:rPr lang="en-US" sz="2725" dirty="0" smtClean="0">
                <a:solidFill>
                  <a:srgbClr val="373737"/>
                </a:solidFill>
                <a:latin typeface="Montserrat Light"/>
              </a:rPr>
              <a:t> </a:t>
            </a:r>
            <a:r>
              <a:rPr lang="en-US" sz="2725" dirty="0" err="1" smtClean="0">
                <a:solidFill>
                  <a:srgbClr val="373737"/>
                </a:solidFill>
                <a:latin typeface="Montserrat Light"/>
              </a:rPr>
              <a:t>todos</a:t>
            </a:r>
            <a:r>
              <a:rPr lang="en-US" sz="2725" dirty="0" smtClean="0">
                <a:solidFill>
                  <a:srgbClr val="373737"/>
                </a:solidFill>
                <a:latin typeface="Montserrat Light"/>
              </a:rPr>
              <a:t> </a:t>
            </a:r>
            <a:r>
              <a:rPr lang="en-US" sz="2725" dirty="0" err="1" smtClean="0">
                <a:solidFill>
                  <a:srgbClr val="373737"/>
                </a:solidFill>
                <a:latin typeface="Montserrat Light"/>
              </a:rPr>
              <a:t>los</a:t>
            </a:r>
            <a:r>
              <a:rPr lang="en-US" sz="2725" dirty="0" smtClean="0">
                <a:solidFill>
                  <a:srgbClr val="373737"/>
                </a:solidFill>
                <a:latin typeface="Montserrat Light"/>
              </a:rPr>
              <a:t> medios </a:t>
            </a:r>
            <a:r>
              <a:rPr lang="en-US" sz="2725" dirty="0" err="1" smtClean="0">
                <a:solidFill>
                  <a:srgbClr val="373737"/>
                </a:solidFill>
                <a:latin typeface="Montserrat Light"/>
              </a:rPr>
              <a:t>digitales</a:t>
            </a:r>
            <a:r>
              <a:rPr lang="en-US" sz="2725" dirty="0" smtClean="0">
                <a:solidFill>
                  <a:srgbClr val="373737"/>
                </a:solidFill>
                <a:latin typeface="Montserrat Light"/>
              </a:rPr>
              <a:t> que </a:t>
            </a:r>
            <a:r>
              <a:rPr lang="en-US" sz="2725" dirty="0" err="1" smtClean="0">
                <a:solidFill>
                  <a:srgbClr val="373737"/>
                </a:solidFill>
                <a:latin typeface="Montserrat Light"/>
              </a:rPr>
              <a:t>tengamos</a:t>
            </a:r>
            <a:r>
              <a:rPr lang="en-US" sz="2725" dirty="0" smtClean="0">
                <a:solidFill>
                  <a:srgbClr val="373737"/>
                </a:solidFill>
                <a:latin typeface="Montserrat Light"/>
              </a:rPr>
              <a:t> para </a:t>
            </a:r>
            <a:r>
              <a:rPr lang="en-US" sz="2725" dirty="0" err="1" smtClean="0">
                <a:solidFill>
                  <a:srgbClr val="373737"/>
                </a:solidFill>
                <a:latin typeface="Montserrat Light"/>
              </a:rPr>
              <a:t>compartir</a:t>
            </a:r>
            <a:r>
              <a:rPr lang="en-US" sz="2725" dirty="0" smtClean="0">
                <a:solidFill>
                  <a:srgbClr val="373737"/>
                </a:solidFill>
                <a:latin typeface="Montserrat Light"/>
              </a:rPr>
              <a:t> </a:t>
            </a:r>
            <a:r>
              <a:rPr lang="en-US" sz="2725" dirty="0" err="1" smtClean="0">
                <a:solidFill>
                  <a:srgbClr val="373737"/>
                </a:solidFill>
                <a:latin typeface="Montserrat Light"/>
              </a:rPr>
              <a:t>esperanza</a:t>
            </a:r>
            <a:r>
              <a:rPr lang="en-US" sz="2725" dirty="0" smtClean="0">
                <a:solidFill>
                  <a:srgbClr val="373737"/>
                </a:solidFill>
                <a:latin typeface="Montserrat Light"/>
              </a:rPr>
              <a:t> y </a:t>
            </a:r>
            <a:r>
              <a:rPr lang="en-US" sz="2725" dirty="0" err="1" smtClean="0">
                <a:solidFill>
                  <a:srgbClr val="373737"/>
                </a:solidFill>
                <a:latin typeface="Montserrat Light"/>
              </a:rPr>
              <a:t>predicar</a:t>
            </a:r>
            <a:r>
              <a:rPr lang="en-US" sz="2725" dirty="0" smtClean="0">
                <a:solidFill>
                  <a:srgbClr val="373737"/>
                </a:solidFill>
                <a:latin typeface="Montserrat Light"/>
              </a:rPr>
              <a:t> el </a:t>
            </a:r>
            <a:r>
              <a:rPr lang="en-US" sz="2725" dirty="0" err="1" smtClean="0">
                <a:solidFill>
                  <a:srgbClr val="373737"/>
                </a:solidFill>
                <a:latin typeface="Montserrat Light"/>
              </a:rPr>
              <a:t>evangelio</a:t>
            </a:r>
            <a:r>
              <a:rPr lang="en-US" sz="2725" dirty="0" smtClean="0">
                <a:solidFill>
                  <a:srgbClr val="373737"/>
                </a:solidFill>
                <a:latin typeface="Montserrat Light"/>
              </a:rPr>
              <a:t> .</a:t>
            </a:r>
            <a:endParaRPr lang="en-US" sz="2725" dirty="0">
              <a:solidFill>
                <a:srgbClr val="373737"/>
              </a:solidFill>
              <a:latin typeface="Montserrat Light"/>
            </a:endParaRPr>
          </a:p>
        </p:txBody>
      </p:sp>
      <p:sp>
        <p:nvSpPr>
          <p:cNvPr id="7" name="AutoShape 7"/>
          <p:cNvSpPr/>
          <p:nvPr/>
        </p:nvSpPr>
        <p:spPr>
          <a:xfrm>
            <a:off x="0" y="7989026"/>
            <a:ext cx="2400300" cy="2324100"/>
          </a:xfrm>
          <a:prstGeom prst="rect">
            <a:avLst/>
          </a:prstGeom>
          <a:solidFill>
            <a:srgbClr val="738677"/>
          </a:solidFill>
        </p:spPr>
      </p:sp>
      <p:sp>
        <p:nvSpPr>
          <p:cNvPr id="8" name="TextBox 8"/>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12</a:t>
            </a:r>
            <a:endParaRPr lang="en-US" sz="2400" spc="336" dirty="0">
              <a:solidFill>
                <a:srgbClr val="FFFFFF"/>
              </a:solidFill>
              <a:latin typeface="Noto Serif Display Bold"/>
            </a:endParaRPr>
          </a:p>
        </p:txBody>
      </p:sp>
      <p:sp>
        <p:nvSpPr>
          <p:cNvPr id="27" name="TextBox 27"/>
          <p:cNvSpPr txBox="1"/>
          <p:nvPr/>
        </p:nvSpPr>
        <p:spPr>
          <a:xfrm rot="-5400000">
            <a:off x="-1849904" y="3859283"/>
            <a:ext cx="6058198" cy="397032"/>
          </a:xfrm>
          <a:prstGeom prst="rect">
            <a:avLst/>
          </a:prstGeom>
        </p:spPr>
        <p:txBody>
          <a:bodyPr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10242" name="Picture 2" descr="Smartphone, tecnología, social, Internet, comunicación, artilugio, teléfono móvil, botón, medios de comunicación social, marca, fuente, digital, medios de comunicación, Facebook, icono, red, gorjeo, multimedia, Símbolos, captura de pantalla, www, redes sociales, red social, redes, Aplicaciones, Dispositivo de comunicaciones portát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089" y="5403306"/>
            <a:ext cx="6772165" cy="49098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rdenador portátil, cuaderno, computadora, escritura, mano, pantalla, teclado, impresión, diseño, manos, teclado, redes sociales, accion humana, Conjunto de texto"/>
          <p:cNvPicPr>
            <a:picLocks noChangeAspect="1" noChangeArrowheads="1"/>
          </p:cNvPicPr>
          <p:nvPr/>
        </p:nvPicPr>
        <p:blipFill rotWithShape="1">
          <a:blip r:embed="rId3">
            <a:extLst>
              <a:ext uri="{28A0092B-C50C-407E-A947-70E740481C1C}">
                <a14:useLocalDpi xmlns:a14="http://schemas.microsoft.com/office/drawing/2010/main" val="0"/>
              </a:ext>
            </a:extLst>
          </a:blip>
          <a:srcRect t="11053"/>
          <a:stretch/>
        </p:blipFill>
        <p:spPr bwMode="auto">
          <a:xfrm>
            <a:off x="2453088" y="960612"/>
            <a:ext cx="6772165" cy="40157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13</a:t>
            </a:r>
            <a:endParaRPr lang="en-US" sz="2400" spc="336" dirty="0">
              <a:solidFill>
                <a:srgbClr val="FFFFFF"/>
              </a:solidFill>
              <a:latin typeface="Noto Serif Display Bold"/>
            </a:endParaRPr>
          </a:p>
        </p:txBody>
      </p:sp>
      <p:grpSp>
        <p:nvGrpSpPr>
          <p:cNvPr id="4" name="Group 4"/>
          <p:cNvGrpSpPr/>
          <p:nvPr/>
        </p:nvGrpSpPr>
        <p:grpSpPr>
          <a:xfrm>
            <a:off x="9595089" y="2803685"/>
            <a:ext cx="7664211" cy="6001643"/>
            <a:chOff x="-1234871" y="-4642520"/>
            <a:chExt cx="10218948" cy="8002190"/>
          </a:xfrm>
        </p:grpSpPr>
        <p:sp>
          <p:nvSpPr>
            <p:cNvPr id="5" name="TextBox 5"/>
            <p:cNvSpPr txBox="1"/>
            <p:nvPr/>
          </p:nvSpPr>
          <p:spPr>
            <a:xfrm>
              <a:off x="0" y="-57149"/>
              <a:ext cx="8984077" cy="638124"/>
            </a:xfrm>
            <a:prstGeom prst="rect">
              <a:avLst/>
            </a:prstGeom>
          </p:spPr>
          <p:txBody>
            <a:bodyPr lIns="0" tIns="0" rIns="0" bIns="0" rtlCol="0" anchor="t">
              <a:spAutoFit/>
            </a:bodyPr>
            <a:lstStyle/>
            <a:p>
              <a:pPr algn="r">
                <a:lnSpc>
                  <a:spcPts val="4200"/>
                </a:lnSpc>
              </a:pPr>
              <a:endParaRPr lang="en-US" sz="3000" spc="300" dirty="0">
                <a:solidFill>
                  <a:srgbClr val="373737"/>
                </a:solidFill>
                <a:latin typeface="Montserrat Light"/>
              </a:endParaRPr>
            </a:p>
          </p:txBody>
        </p:sp>
        <p:sp>
          <p:nvSpPr>
            <p:cNvPr id="6" name="TextBox 6"/>
            <p:cNvSpPr txBox="1"/>
            <p:nvPr/>
          </p:nvSpPr>
          <p:spPr>
            <a:xfrm>
              <a:off x="0" y="897459"/>
              <a:ext cx="8984077" cy="632460"/>
            </a:xfrm>
            <a:prstGeom prst="rect">
              <a:avLst/>
            </a:prstGeom>
          </p:spPr>
          <p:txBody>
            <a:bodyPr lIns="0" tIns="0" rIns="0" bIns="0" rtlCol="0" anchor="t">
              <a:spAutoFit/>
            </a:bodyPr>
            <a:lstStyle/>
            <a:p>
              <a:pPr algn="r">
                <a:lnSpc>
                  <a:spcPts val="4200"/>
                </a:lnSpc>
              </a:pPr>
              <a:endParaRPr lang="en-US" sz="2800" dirty="0">
                <a:solidFill>
                  <a:srgbClr val="738677"/>
                </a:solidFill>
                <a:latin typeface="Montserrat Light"/>
              </a:endParaRPr>
            </a:p>
          </p:txBody>
        </p:sp>
        <p:sp>
          <p:nvSpPr>
            <p:cNvPr id="7" name="TextBox 7"/>
            <p:cNvSpPr txBox="1"/>
            <p:nvPr/>
          </p:nvSpPr>
          <p:spPr>
            <a:xfrm>
              <a:off x="-1234871" y="-4642520"/>
              <a:ext cx="10218948" cy="8002190"/>
            </a:xfrm>
            <a:prstGeom prst="rect">
              <a:avLst/>
            </a:prstGeom>
          </p:spPr>
          <p:txBody>
            <a:bodyPr wrap="square" lIns="0" tIns="0" rIns="0" bIns="0" rtlCol="0" anchor="t">
              <a:spAutoFit/>
            </a:bodyPr>
            <a:lstStyle/>
            <a:p>
              <a:pPr marL="571500" indent="-571500">
                <a:buFont typeface="Wingdings" panose="05000000000000000000" pitchFamily="2" charset="2"/>
                <a:buChar char="Ø"/>
              </a:pPr>
              <a:r>
                <a:rPr lang="es-CO" sz="4000" dirty="0"/>
                <a:t>Contacta a un amigo no </a:t>
              </a:r>
              <a:r>
                <a:rPr lang="es-CO" sz="4000" dirty="0" smtClean="0"/>
                <a:t>creyente</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n-US" sz="4000" dirty="0" err="1" smtClean="0"/>
                <a:t>Busca</a:t>
              </a:r>
              <a:r>
                <a:rPr lang="en-US" sz="4000" dirty="0" smtClean="0"/>
                <a:t> a </a:t>
              </a:r>
              <a:r>
                <a:rPr lang="en-US" sz="4000" dirty="0" err="1" smtClean="0"/>
                <a:t>tus</a:t>
              </a:r>
              <a:r>
                <a:rPr lang="en-US" sz="4000" dirty="0" smtClean="0"/>
                <a:t> </a:t>
              </a:r>
              <a:r>
                <a:rPr lang="en-US" sz="4000" dirty="0" err="1"/>
                <a:t>vecinos</a:t>
              </a:r>
              <a:r>
                <a:rPr lang="en-US" sz="4000" dirty="0"/>
                <a:t> </a:t>
              </a:r>
              <a:r>
                <a:rPr lang="en-US" sz="4000" dirty="0" smtClean="0"/>
                <a:t>y a </a:t>
              </a:r>
              <a:r>
                <a:rPr lang="en-US" sz="4000" dirty="0" err="1"/>
                <a:t>tu</a:t>
              </a:r>
              <a:r>
                <a:rPr lang="en-US" sz="4000" dirty="0"/>
                <a:t> </a:t>
              </a:r>
              <a:r>
                <a:rPr lang="en-US" sz="4000" dirty="0" err="1"/>
                <a:t>familia</a:t>
              </a:r>
              <a:r>
                <a:rPr lang="en-US" sz="4000" dirty="0"/>
                <a:t> </a:t>
              </a:r>
              <a:r>
                <a:rPr lang="en-US" sz="4000" dirty="0" err="1" smtClean="0"/>
                <a:t>extendida</a:t>
              </a:r>
              <a:endParaRPr lang="en-US" sz="4000" dirty="0" smtClean="0"/>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s-CO" sz="4000" dirty="0"/>
                <a:t>Usa la tecnología para hacer conexiones </a:t>
              </a:r>
              <a:r>
                <a:rPr lang="es-CO" sz="4000" dirty="0" smtClean="0"/>
                <a:t>sociales</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s-CO" sz="4000" dirty="0"/>
                <a:t>Practica el contacto amistoso</a:t>
              </a:r>
              <a:endParaRPr lang="en-US" sz="4000" dirty="0"/>
            </a:p>
            <a:p>
              <a:pPr algn="r">
                <a:lnSpc>
                  <a:spcPts val="3640"/>
                </a:lnSpc>
              </a:pPr>
              <a:endParaRPr lang="en-US" sz="4000" dirty="0">
                <a:solidFill>
                  <a:srgbClr val="373737"/>
                </a:solidFill>
                <a:latin typeface="Montserrat Light"/>
              </a:endParaRPr>
            </a:p>
          </p:txBody>
        </p:sp>
      </p:grpSp>
      <p:sp>
        <p:nvSpPr>
          <p:cNvPr id="9" name="TextBox 9"/>
          <p:cNvSpPr txBox="1"/>
          <p:nvPr/>
        </p:nvSpPr>
        <p:spPr>
          <a:xfrm>
            <a:off x="10521242" y="1028700"/>
            <a:ext cx="6738058" cy="952056"/>
          </a:xfrm>
          <a:prstGeom prst="rect">
            <a:avLst/>
          </a:prstGeom>
        </p:spPr>
        <p:txBody>
          <a:bodyPr lIns="0" tIns="0" rIns="0" bIns="0" rtlCol="0" anchor="t">
            <a:spAutoFit/>
          </a:bodyPr>
          <a:lstStyle/>
          <a:p>
            <a:pPr algn="r">
              <a:lnSpc>
                <a:spcPts val="7680"/>
              </a:lnSpc>
            </a:pPr>
            <a:r>
              <a:rPr lang="es-CO" sz="6400" spc="128" dirty="0" smtClean="0">
                <a:solidFill>
                  <a:srgbClr val="738677"/>
                </a:solidFill>
                <a:latin typeface="Noto Serif Display Medium Italics"/>
              </a:rPr>
              <a:t>¿Qué hacer?</a:t>
            </a:r>
            <a:endParaRPr lang="en-US" sz="6400" spc="128" dirty="0">
              <a:solidFill>
                <a:srgbClr val="738677"/>
              </a:solidFill>
              <a:latin typeface="Noto Serif Display Medium Italics"/>
            </a:endParaRPr>
          </a:p>
        </p:txBody>
      </p:sp>
      <p:sp>
        <p:nvSpPr>
          <p:cNvPr id="10" name="TextBox 10"/>
          <p:cNvSpPr txBox="1"/>
          <p:nvPr/>
        </p:nvSpPr>
        <p:spPr>
          <a:xfrm rot="-5400000">
            <a:off x="-1849904" y="3859283"/>
            <a:ext cx="6058198" cy="397032"/>
          </a:xfrm>
          <a:prstGeom prst="rect">
            <a:avLst/>
          </a:prstGeom>
        </p:spPr>
        <p:txBody>
          <a:bodyPr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11266" name="Picture 2" descr="Smartphone, móvil, mano, persona, gente, tecnología, social, hembra, Internet, joven, dedo, teléfono, teléfono, comunicación, artilugio, dos, amistad, teléfono móvil, participación, dispositivo, amigos, manos, texto, hablando, mensaje, Teléfono móvil, Mensajes de texto, mensajería, digital, medios de comunicación, charla, conexión, Charlando, Wifi, red, inalámbrico, celda, utilizando, sentido, teléfonos móviles, SMS, celulares, mensaje de texto, Dispositivo de comunicaciones portátil"/>
          <p:cNvPicPr>
            <a:picLocks noChangeAspect="1" noChangeArrowheads="1"/>
          </p:cNvPicPr>
          <p:nvPr/>
        </p:nvPicPr>
        <p:blipFill rotWithShape="1">
          <a:blip r:embed="rId2">
            <a:extLst>
              <a:ext uri="{28A0092B-C50C-407E-A947-70E740481C1C}">
                <a14:useLocalDpi xmlns:a14="http://schemas.microsoft.com/office/drawing/2010/main" val="0"/>
              </a:ext>
            </a:extLst>
          </a:blip>
          <a:srcRect l="28816" r="32998"/>
          <a:stretch/>
        </p:blipFill>
        <p:spPr bwMode="auto">
          <a:xfrm>
            <a:off x="2405380" y="0"/>
            <a:ext cx="5923226" cy="1034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35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14</a:t>
            </a:r>
            <a:endParaRPr lang="en-US" sz="2400" spc="336" dirty="0">
              <a:solidFill>
                <a:srgbClr val="FFFFFF"/>
              </a:solidFill>
              <a:latin typeface="Noto Serif Display Bold"/>
            </a:endParaRPr>
          </a:p>
        </p:txBody>
      </p:sp>
      <p:grpSp>
        <p:nvGrpSpPr>
          <p:cNvPr id="4" name="Group 4"/>
          <p:cNvGrpSpPr/>
          <p:nvPr/>
        </p:nvGrpSpPr>
        <p:grpSpPr>
          <a:xfrm>
            <a:off x="9356275" y="2857500"/>
            <a:ext cx="8007111" cy="6063198"/>
            <a:chOff x="-1553290" y="-4055316"/>
            <a:chExt cx="10676148" cy="8084262"/>
          </a:xfrm>
        </p:grpSpPr>
        <p:sp>
          <p:nvSpPr>
            <p:cNvPr id="5" name="TextBox 5"/>
            <p:cNvSpPr txBox="1"/>
            <p:nvPr/>
          </p:nvSpPr>
          <p:spPr>
            <a:xfrm>
              <a:off x="0" y="-57149"/>
              <a:ext cx="8984077" cy="638124"/>
            </a:xfrm>
            <a:prstGeom prst="rect">
              <a:avLst/>
            </a:prstGeom>
          </p:spPr>
          <p:txBody>
            <a:bodyPr lIns="0" tIns="0" rIns="0" bIns="0" rtlCol="0" anchor="t">
              <a:spAutoFit/>
            </a:bodyPr>
            <a:lstStyle/>
            <a:p>
              <a:pPr algn="r">
                <a:lnSpc>
                  <a:spcPts val="4200"/>
                </a:lnSpc>
              </a:pPr>
              <a:endParaRPr lang="en-US" sz="3000" spc="300" dirty="0">
                <a:solidFill>
                  <a:srgbClr val="373737"/>
                </a:solidFill>
                <a:latin typeface="Montserrat Light"/>
              </a:endParaRPr>
            </a:p>
          </p:txBody>
        </p:sp>
        <p:sp>
          <p:nvSpPr>
            <p:cNvPr id="6" name="TextBox 6"/>
            <p:cNvSpPr txBox="1"/>
            <p:nvPr/>
          </p:nvSpPr>
          <p:spPr>
            <a:xfrm>
              <a:off x="0" y="897459"/>
              <a:ext cx="8984077" cy="632460"/>
            </a:xfrm>
            <a:prstGeom prst="rect">
              <a:avLst/>
            </a:prstGeom>
          </p:spPr>
          <p:txBody>
            <a:bodyPr lIns="0" tIns="0" rIns="0" bIns="0" rtlCol="0" anchor="t">
              <a:spAutoFit/>
            </a:bodyPr>
            <a:lstStyle/>
            <a:p>
              <a:pPr algn="r">
                <a:lnSpc>
                  <a:spcPts val="4200"/>
                </a:lnSpc>
              </a:pPr>
              <a:endParaRPr lang="en-US" sz="2800" dirty="0">
                <a:solidFill>
                  <a:srgbClr val="738677"/>
                </a:solidFill>
                <a:latin typeface="Montserrat Light"/>
              </a:endParaRPr>
            </a:p>
          </p:txBody>
        </p:sp>
        <p:sp>
          <p:nvSpPr>
            <p:cNvPr id="7" name="TextBox 7"/>
            <p:cNvSpPr txBox="1"/>
            <p:nvPr/>
          </p:nvSpPr>
          <p:spPr>
            <a:xfrm>
              <a:off x="-1553290" y="-4055316"/>
              <a:ext cx="10676148" cy="8084262"/>
            </a:xfrm>
            <a:prstGeom prst="rect">
              <a:avLst/>
            </a:prstGeom>
          </p:spPr>
          <p:txBody>
            <a:bodyPr wrap="square" lIns="0" tIns="0" rIns="0" bIns="0" rtlCol="0" anchor="t">
              <a:spAutoFit/>
            </a:bodyPr>
            <a:lstStyle/>
            <a:p>
              <a:pPr marL="571500" indent="-571500">
                <a:buFont typeface="Wingdings" panose="05000000000000000000" pitchFamily="2" charset="2"/>
                <a:buChar char="Ø"/>
              </a:pPr>
              <a:r>
                <a:rPr lang="es-CO" sz="4000" dirty="0"/>
                <a:t>Descubre y atiende sus </a:t>
              </a:r>
              <a:r>
                <a:rPr lang="es-CO" sz="4000" dirty="0" smtClean="0"/>
                <a:t>necesidades</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n-US" sz="4000" dirty="0" err="1"/>
                <a:t>Ora</a:t>
              </a:r>
              <a:r>
                <a:rPr lang="en-US" sz="4000" dirty="0"/>
                <a:t> con </a:t>
              </a:r>
              <a:r>
                <a:rPr lang="en-US" sz="4000" dirty="0" err="1"/>
                <a:t>ellos</a:t>
              </a:r>
              <a:r>
                <a:rPr lang="en-US" sz="4000" dirty="0"/>
                <a:t> y por </a:t>
              </a:r>
              <a:r>
                <a:rPr lang="en-US" sz="4000" dirty="0" err="1" smtClean="0"/>
                <a:t>ellos</a:t>
              </a:r>
              <a:endParaRPr lang="en-US" sz="4000" dirty="0" smtClean="0"/>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s-CO" sz="4000" dirty="0"/>
                <a:t>Invítalos a los cultos de la </a:t>
              </a:r>
              <a:r>
                <a:rPr lang="es-CO" sz="4000" dirty="0" smtClean="0"/>
                <a:t>iglesias</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s-CO" sz="4000" dirty="0"/>
                <a:t>Comparte un curso </a:t>
              </a:r>
              <a:r>
                <a:rPr lang="es-CO" sz="4000" dirty="0" smtClean="0"/>
                <a:t>bíblico</a:t>
              </a:r>
            </a:p>
            <a:p>
              <a:pPr marL="571500" indent="-571500">
                <a:buFont typeface="Wingdings" panose="05000000000000000000" pitchFamily="2" charset="2"/>
                <a:buChar char="Ø"/>
              </a:pPr>
              <a:endParaRPr lang="en-US" sz="4000" dirty="0"/>
            </a:p>
            <a:p>
              <a:pPr marL="571500" indent="-571500">
                <a:buFont typeface="Wingdings" panose="05000000000000000000" pitchFamily="2" charset="2"/>
                <a:buChar char="Ø"/>
              </a:pPr>
              <a:r>
                <a:rPr lang="es-CO" sz="4000" dirty="0"/>
                <a:t>Forma un grupo pequeño por zoom</a:t>
              </a:r>
              <a:r>
                <a:rPr lang="es-CO" sz="4400" dirty="0"/>
                <a:t> </a:t>
              </a:r>
              <a:endParaRPr lang="en-US" sz="4400" dirty="0"/>
            </a:p>
            <a:p>
              <a:pPr algn="r">
                <a:lnSpc>
                  <a:spcPts val="3640"/>
                </a:lnSpc>
              </a:pPr>
              <a:endParaRPr lang="en-US" sz="4400" dirty="0">
                <a:solidFill>
                  <a:srgbClr val="373737"/>
                </a:solidFill>
                <a:latin typeface="Montserrat Light"/>
              </a:endParaRPr>
            </a:p>
          </p:txBody>
        </p:sp>
      </p:grpSp>
      <p:sp>
        <p:nvSpPr>
          <p:cNvPr id="9" name="TextBox 9"/>
          <p:cNvSpPr txBox="1"/>
          <p:nvPr/>
        </p:nvSpPr>
        <p:spPr>
          <a:xfrm>
            <a:off x="10521242" y="1028700"/>
            <a:ext cx="6738058" cy="952056"/>
          </a:xfrm>
          <a:prstGeom prst="rect">
            <a:avLst/>
          </a:prstGeom>
        </p:spPr>
        <p:txBody>
          <a:bodyPr lIns="0" tIns="0" rIns="0" bIns="0" rtlCol="0" anchor="t">
            <a:spAutoFit/>
          </a:bodyPr>
          <a:lstStyle/>
          <a:p>
            <a:pPr algn="r">
              <a:lnSpc>
                <a:spcPts val="7680"/>
              </a:lnSpc>
            </a:pPr>
            <a:r>
              <a:rPr lang="es-CO" sz="6400" spc="128" dirty="0" smtClean="0">
                <a:solidFill>
                  <a:srgbClr val="738677"/>
                </a:solidFill>
                <a:latin typeface="Noto Serif Display Medium Italics"/>
              </a:rPr>
              <a:t>¿Qué hacer?</a:t>
            </a:r>
            <a:endParaRPr lang="en-US" sz="6400" spc="128" dirty="0">
              <a:solidFill>
                <a:srgbClr val="738677"/>
              </a:solidFill>
              <a:latin typeface="Noto Serif Display Medium Italics"/>
            </a:endParaRPr>
          </a:p>
        </p:txBody>
      </p:sp>
      <p:sp>
        <p:nvSpPr>
          <p:cNvPr id="10" name="TextBox 10"/>
          <p:cNvSpPr txBox="1"/>
          <p:nvPr/>
        </p:nvSpPr>
        <p:spPr>
          <a:xfrm rot="-5400000">
            <a:off x="-1849904" y="3859283"/>
            <a:ext cx="6058198" cy="397032"/>
          </a:xfrm>
          <a:prstGeom prst="rect">
            <a:avLst/>
          </a:prstGeom>
        </p:spPr>
        <p:txBody>
          <a:bodyPr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11266" name="Picture 2" descr="Smartphone, móvil, mano, persona, gente, tecnología, social, hembra, Internet, joven, dedo, teléfono, teléfono, comunicación, artilugio, dos, amistad, teléfono móvil, participación, dispositivo, amigos, manos, texto, hablando, mensaje, Teléfono móvil, Mensajes de texto, mensajería, digital, medios de comunicación, charla, conexión, Charlando, Wifi, red, inalámbrico, celda, utilizando, sentido, teléfonos móviles, SMS, celulares, mensaje de texto, Dispositivo de comunicaciones portátil"/>
          <p:cNvPicPr>
            <a:picLocks noChangeAspect="1" noChangeArrowheads="1"/>
          </p:cNvPicPr>
          <p:nvPr/>
        </p:nvPicPr>
        <p:blipFill rotWithShape="1">
          <a:blip r:embed="rId2">
            <a:extLst>
              <a:ext uri="{28A0092B-C50C-407E-A947-70E740481C1C}">
                <a14:useLocalDpi xmlns:a14="http://schemas.microsoft.com/office/drawing/2010/main" val="0"/>
              </a:ext>
            </a:extLst>
          </a:blip>
          <a:srcRect l="28816" r="32998"/>
          <a:stretch/>
        </p:blipFill>
        <p:spPr bwMode="auto">
          <a:xfrm>
            <a:off x="2405380" y="0"/>
            <a:ext cx="5923226" cy="1034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16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482403" y="723900"/>
            <a:ext cx="8947855" cy="1158875"/>
          </a:xfrm>
          <a:prstGeom prst="rect">
            <a:avLst/>
          </a:prstGeom>
        </p:spPr>
        <p:txBody>
          <a:bodyPr lIns="0" tIns="0" rIns="0" bIns="0" rtlCol="0" anchor="t">
            <a:spAutoFit/>
          </a:bodyPr>
          <a:lstStyle/>
          <a:p>
            <a:pPr>
              <a:lnSpc>
                <a:spcPts val="8800"/>
              </a:lnSpc>
            </a:pPr>
            <a:r>
              <a:rPr lang="en-US" sz="8000" dirty="0" err="1" smtClean="0">
                <a:solidFill>
                  <a:srgbClr val="373737"/>
                </a:solidFill>
                <a:latin typeface="Noto Serif Display Bold Bold"/>
              </a:rPr>
              <a:t>Promesa</a:t>
            </a:r>
            <a:endParaRPr lang="en-US" sz="8000" dirty="0">
              <a:solidFill>
                <a:srgbClr val="373737"/>
              </a:solidFill>
              <a:latin typeface="Noto Serif Display Bold Bold"/>
            </a:endParaRPr>
          </a:p>
        </p:txBody>
      </p:sp>
      <p:sp>
        <p:nvSpPr>
          <p:cNvPr id="6" name="TextBox 6"/>
          <p:cNvSpPr txBox="1"/>
          <p:nvPr/>
        </p:nvSpPr>
        <p:spPr>
          <a:xfrm rot="5400000">
            <a:off x="12993856" y="4945133"/>
            <a:ext cx="8229898" cy="397032"/>
          </a:xfrm>
          <a:prstGeom prst="rect">
            <a:avLst/>
          </a:prstGeom>
        </p:spPr>
        <p:txBody>
          <a:bodyPr lIns="0" tIns="0" rIns="0" bIns="0" rtlCol="0" anchor="t">
            <a:spAutoFit/>
          </a:bodyPr>
          <a:lstStyle/>
          <a:p>
            <a:pPr>
              <a:lnSpc>
                <a:spcPts val="3359"/>
              </a:lnSpc>
              <a:spcBef>
                <a:spcPct val="0"/>
              </a:spcBef>
            </a:pPr>
            <a:r>
              <a:rPr lang="en-US" sz="2400" dirty="0" err="1" smtClean="0">
                <a:solidFill>
                  <a:srgbClr val="373737"/>
                </a:solidFill>
                <a:latin typeface="Arimo"/>
              </a:rPr>
              <a:t>Evangelismo</a:t>
            </a:r>
            <a:r>
              <a:rPr lang="en-US" sz="2400" dirty="0" smtClean="0">
                <a:solidFill>
                  <a:srgbClr val="373737"/>
                </a:solidFill>
                <a:latin typeface="Arimo"/>
              </a:rPr>
              <a:t> virtual </a:t>
            </a:r>
            <a:r>
              <a:rPr lang="en-US" sz="2400" dirty="0" err="1" smtClean="0">
                <a:solidFill>
                  <a:srgbClr val="373737"/>
                </a:solidFill>
                <a:latin typeface="Arimo"/>
              </a:rPr>
              <a:t>en</a:t>
            </a:r>
            <a:r>
              <a:rPr lang="en-US" sz="2400" dirty="0" smtClean="0">
                <a:solidFill>
                  <a:srgbClr val="373737"/>
                </a:solidFill>
                <a:latin typeface="Arimo"/>
              </a:rPr>
              <a:t> </a:t>
            </a:r>
            <a:r>
              <a:rPr lang="en-US" sz="2400" dirty="0" err="1" smtClean="0">
                <a:solidFill>
                  <a:srgbClr val="373737"/>
                </a:solidFill>
                <a:latin typeface="Arimo"/>
              </a:rPr>
              <a:t>pandemia</a:t>
            </a:r>
            <a:endParaRPr lang="en-US" sz="2400" dirty="0">
              <a:solidFill>
                <a:srgbClr val="373737"/>
              </a:solidFill>
              <a:latin typeface="Arimo"/>
            </a:endParaRPr>
          </a:p>
        </p:txBody>
      </p:sp>
      <p:sp>
        <p:nvSpPr>
          <p:cNvPr id="7" name="AutoShape 7"/>
          <p:cNvSpPr/>
          <p:nvPr/>
        </p:nvSpPr>
        <p:spPr>
          <a:xfrm>
            <a:off x="0" y="7962900"/>
            <a:ext cx="2400300" cy="2324100"/>
          </a:xfrm>
          <a:prstGeom prst="rect">
            <a:avLst/>
          </a:prstGeom>
          <a:solidFill>
            <a:srgbClr val="738677"/>
          </a:solidFill>
        </p:spPr>
      </p:sp>
      <p:sp>
        <p:nvSpPr>
          <p:cNvPr id="8" name="TextBox 8"/>
          <p:cNvSpPr txBox="1"/>
          <p:nvPr/>
        </p:nvSpPr>
        <p:spPr>
          <a:xfrm>
            <a:off x="1028697" y="8842248"/>
            <a:ext cx="908758" cy="416052"/>
          </a:xfrm>
          <a:prstGeom prst="rect">
            <a:avLst/>
          </a:prstGeom>
        </p:spPr>
        <p:txBody>
          <a:bodyPr lIns="0" tIns="0" rIns="0" bIns="0" rtlCol="0" anchor="t">
            <a:spAutoFit/>
          </a:bodyPr>
          <a:lstStyle/>
          <a:p>
            <a:pPr>
              <a:lnSpc>
                <a:spcPts val="3504"/>
              </a:lnSpc>
            </a:pPr>
            <a:r>
              <a:rPr lang="es-CO" sz="2400" spc="336" dirty="0" smtClean="0">
                <a:solidFill>
                  <a:srgbClr val="FFFFFF"/>
                </a:solidFill>
                <a:latin typeface="Noto Serif Display Bold"/>
              </a:rPr>
              <a:t>15</a:t>
            </a:r>
            <a:endParaRPr lang="en-US" sz="2400" spc="336" dirty="0">
              <a:solidFill>
                <a:srgbClr val="FFFFFF"/>
              </a:solidFill>
              <a:latin typeface="Noto Serif Display Bold"/>
            </a:endParaRPr>
          </a:p>
        </p:txBody>
      </p:sp>
      <p:pic>
        <p:nvPicPr>
          <p:cNvPr id="12290" name="Picture 2" descr="mano, cielo, verano, pierna, dedo, brazo, uña, ventilador, comienzo, cuerpo humano, alegre, cara, nariz, divertido, alegría, Organo, victoria, amistoso, éxito, pulgar, lucro, victorioso, exitoso, innovador, Fausto, sentido, sí mism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73"/>
            <a:ext cx="7467600" cy="7896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6400800" y="3239502"/>
            <a:ext cx="7936531" cy="4616648"/>
          </a:xfrm>
          <a:prstGeom prst="rect">
            <a:avLst/>
          </a:prstGeom>
        </p:spPr>
        <p:txBody>
          <a:bodyPr wrap="square" lIns="0" tIns="0" rIns="0" bIns="0" rtlCol="0" anchor="t">
            <a:spAutoFit/>
          </a:bodyPr>
          <a:lstStyle/>
          <a:p>
            <a:pPr algn="r"/>
            <a:r>
              <a:rPr lang="es-MX" sz="6000" dirty="0"/>
              <a:t>Pon todo lo que hagas en manos del Señor, y </a:t>
            </a:r>
            <a:r>
              <a:rPr lang="es-MX" sz="6000" b="1" dirty="0"/>
              <a:t>tus planes tendrán éxito</a:t>
            </a:r>
            <a:r>
              <a:rPr lang="es-MX" sz="6000" dirty="0" smtClean="0"/>
              <a:t>.</a:t>
            </a:r>
          </a:p>
          <a:p>
            <a:pPr algn="r"/>
            <a:endParaRPr lang="es-MX" sz="60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r>
              <a:rPr lang="es-MX" sz="60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Proverbios 16:13</a:t>
            </a:r>
            <a:endParaRPr lang="en-US" sz="60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591580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Bautismo de Primavera - Iglesia Adventista Del Séptimo Día [Pajaritos]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43725" r="11901"/>
          <a:stretch/>
        </p:blipFill>
        <p:spPr bwMode="auto">
          <a:xfrm>
            <a:off x="0" y="0"/>
            <a:ext cx="8118408" cy="102909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0820400" y="799108"/>
            <a:ext cx="8947855" cy="1158875"/>
          </a:xfrm>
          <a:prstGeom prst="rect">
            <a:avLst/>
          </a:prstGeom>
        </p:spPr>
        <p:txBody>
          <a:bodyPr lIns="0" tIns="0" rIns="0" bIns="0" rtlCol="0" anchor="t">
            <a:spAutoFit/>
          </a:bodyPr>
          <a:lstStyle/>
          <a:p>
            <a:pPr>
              <a:lnSpc>
                <a:spcPts val="8800"/>
              </a:lnSpc>
            </a:pPr>
            <a:r>
              <a:rPr lang="en-US" sz="8000" dirty="0" err="1" smtClean="0">
                <a:solidFill>
                  <a:srgbClr val="373737"/>
                </a:solidFill>
                <a:latin typeface="Noto Serif Display Bold Bold"/>
              </a:rPr>
              <a:t>Promesa</a:t>
            </a:r>
            <a:endParaRPr lang="en-US" sz="8000" dirty="0">
              <a:solidFill>
                <a:srgbClr val="373737"/>
              </a:solidFill>
              <a:latin typeface="Noto Serif Display Bold Bold"/>
            </a:endParaRPr>
          </a:p>
        </p:txBody>
      </p:sp>
      <p:sp>
        <p:nvSpPr>
          <p:cNvPr id="6" name="TextBox 6"/>
          <p:cNvSpPr txBox="1"/>
          <p:nvPr/>
        </p:nvSpPr>
        <p:spPr>
          <a:xfrm rot="5400000">
            <a:off x="12993856" y="4945133"/>
            <a:ext cx="8229898" cy="397032"/>
          </a:xfrm>
          <a:prstGeom prst="rect">
            <a:avLst/>
          </a:prstGeom>
        </p:spPr>
        <p:txBody>
          <a:bodyPr lIns="0" tIns="0" rIns="0" bIns="0" rtlCol="0" anchor="t">
            <a:spAutoFit/>
          </a:bodyPr>
          <a:lstStyle/>
          <a:p>
            <a:pPr>
              <a:lnSpc>
                <a:spcPts val="3359"/>
              </a:lnSpc>
              <a:spcBef>
                <a:spcPct val="0"/>
              </a:spcBef>
            </a:pPr>
            <a:r>
              <a:rPr lang="en-US" sz="2400" dirty="0" err="1" smtClean="0">
                <a:solidFill>
                  <a:srgbClr val="373737"/>
                </a:solidFill>
                <a:latin typeface="Arimo"/>
              </a:rPr>
              <a:t>Evangelismo</a:t>
            </a:r>
            <a:r>
              <a:rPr lang="en-US" sz="2400" dirty="0" smtClean="0">
                <a:solidFill>
                  <a:srgbClr val="373737"/>
                </a:solidFill>
                <a:latin typeface="Arimo"/>
              </a:rPr>
              <a:t> virtual </a:t>
            </a:r>
            <a:r>
              <a:rPr lang="en-US" sz="2400" dirty="0" err="1" smtClean="0">
                <a:solidFill>
                  <a:srgbClr val="373737"/>
                </a:solidFill>
                <a:latin typeface="Arimo"/>
              </a:rPr>
              <a:t>en</a:t>
            </a:r>
            <a:r>
              <a:rPr lang="en-US" sz="2400" dirty="0" smtClean="0">
                <a:solidFill>
                  <a:srgbClr val="373737"/>
                </a:solidFill>
                <a:latin typeface="Arimo"/>
              </a:rPr>
              <a:t> </a:t>
            </a:r>
            <a:r>
              <a:rPr lang="en-US" sz="2400" dirty="0" err="1" smtClean="0">
                <a:solidFill>
                  <a:srgbClr val="373737"/>
                </a:solidFill>
                <a:latin typeface="Arimo"/>
              </a:rPr>
              <a:t>pandemia</a:t>
            </a:r>
            <a:endParaRPr lang="en-US" sz="2400" dirty="0">
              <a:solidFill>
                <a:srgbClr val="373737"/>
              </a:solidFill>
              <a:latin typeface="Arimo"/>
            </a:endParaRPr>
          </a:p>
        </p:txBody>
      </p:sp>
      <p:sp>
        <p:nvSpPr>
          <p:cNvPr id="7" name="AutoShape 7"/>
          <p:cNvSpPr/>
          <p:nvPr/>
        </p:nvSpPr>
        <p:spPr>
          <a:xfrm>
            <a:off x="0" y="7962900"/>
            <a:ext cx="2400300" cy="2324100"/>
          </a:xfrm>
          <a:prstGeom prst="rect">
            <a:avLst/>
          </a:prstGeom>
          <a:solidFill>
            <a:srgbClr val="738677"/>
          </a:solidFill>
        </p:spPr>
      </p:sp>
      <p:sp>
        <p:nvSpPr>
          <p:cNvPr id="8" name="TextBox 8"/>
          <p:cNvSpPr txBox="1"/>
          <p:nvPr/>
        </p:nvSpPr>
        <p:spPr>
          <a:xfrm>
            <a:off x="1028697" y="8842248"/>
            <a:ext cx="908758" cy="416052"/>
          </a:xfrm>
          <a:prstGeom prst="rect">
            <a:avLst/>
          </a:prstGeom>
        </p:spPr>
        <p:txBody>
          <a:bodyPr lIns="0" tIns="0" rIns="0" bIns="0" rtlCol="0" anchor="t">
            <a:spAutoFit/>
          </a:bodyPr>
          <a:lstStyle/>
          <a:p>
            <a:pPr>
              <a:lnSpc>
                <a:spcPts val="3504"/>
              </a:lnSpc>
            </a:pPr>
            <a:r>
              <a:rPr lang="es-CO" sz="2400" spc="336" dirty="0" smtClean="0">
                <a:solidFill>
                  <a:srgbClr val="FFFFFF"/>
                </a:solidFill>
                <a:latin typeface="Noto Serif Display Bold"/>
              </a:rPr>
              <a:t>16</a:t>
            </a:r>
            <a:endParaRPr lang="en-US" sz="2400" spc="336" dirty="0">
              <a:solidFill>
                <a:srgbClr val="FFFFFF"/>
              </a:solidFill>
              <a:latin typeface="Noto Serif Display Bold"/>
            </a:endParaRPr>
          </a:p>
        </p:txBody>
      </p:sp>
      <p:sp>
        <p:nvSpPr>
          <p:cNvPr id="5" name="TextBox 5"/>
          <p:cNvSpPr txBox="1"/>
          <p:nvPr/>
        </p:nvSpPr>
        <p:spPr>
          <a:xfrm>
            <a:off x="3429000" y="1957983"/>
            <a:ext cx="12115800" cy="5539978"/>
          </a:xfrm>
          <a:prstGeom prst="rect">
            <a:avLst/>
          </a:prstGeom>
        </p:spPr>
        <p:txBody>
          <a:bodyPr wrap="square" lIns="0" tIns="0" rIns="0" bIns="0" rtlCol="0" anchor="t">
            <a:spAutoFit/>
          </a:bodyPr>
          <a:lstStyle/>
          <a:p>
            <a:pPr algn="r"/>
            <a:r>
              <a:rPr lang="es-MX" sz="6000" dirty="0"/>
              <a:t/>
            </a:r>
            <a:br>
              <a:rPr lang="es-MX" sz="6000" dirty="0"/>
            </a:br>
            <a:r>
              <a:rPr lang="es-MX" sz="6000" dirty="0"/>
              <a:t>El fruto del justo </a:t>
            </a:r>
            <a:r>
              <a:rPr lang="es-MX" sz="6000" dirty="0" smtClean="0"/>
              <a:t>es </a:t>
            </a:r>
          </a:p>
          <a:p>
            <a:pPr algn="r"/>
            <a:r>
              <a:rPr lang="es-MX" sz="6000" dirty="0" smtClean="0"/>
              <a:t>árbol </a:t>
            </a:r>
            <a:r>
              <a:rPr lang="es-MX" sz="6000" dirty="0"/>
              <a:t>de vida, </a:t>
            </a:r>
            <a:r>
              <a:rPr lang="es-MX" sz="6000" dirty="0" smtClean="0"/>
              <a:t>y el </a:t>
            </a:r>
            <a:r>
              <a:rPr lang="es-MX" sz="6000" dirty="0"/>
              <a:t>que </a:t>
            </a:r>
            <a:endParaRPr lang="es-MX" sz="6000" dirty="0" smtClean="0"/>
          </a:p>
          <a:p>
            <a:pPr algn="r"/>
            <a:r>
              <a:rPr lang="es-MX" sz="6000" dirty="0" smtClean="0"/>
              <a:t>gana </a:t>
            </a:r>
            <a:r>
              <a:rPr lang="es-MX" sz="6000" dirty="0"/>
              <a:t>almas es sabio.</a:t>
            </a:r>
            <a:endParaRPr lang="es-MX" sz="60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endParaRPr lang="es-MX" sz="60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r>
              <a:rPr lang="es-MX" sz="60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Proverbios 11:30 </a:t>
            </a:r>
            <a:endParaRPr lang="en-US" sz="60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199482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3">
            <a:extLst>
              <a:ext uri="{FF2B5EF4-FFF2-40B4-BE49-F238E27FC236}">
                <a16:creationId xmlns:a16="http://schemas.microsoft.com/office/drawing/2014/main" id="{DBD7C5FF-E4C3-4418-B688-27E0B01C17C0}"/>
              </a:ext>
            </a:extLst>
          </p:cNvPr>
          <p:cNvSpPr>
            <a:spLocks noGrp="1"/>
          </p:cNvSpPr>
          <p:nvPr>
            <p:ph idx="1"/>
          </p:nvPr>
        </p:nvSpPr>
        <p:spPr>
          <a:xfrm>
            <a:off x="7662038" y="3030920"/>
            <a:ext cx="8828693" cy="4662653"/>
          </a:xfrm>
        </p:spPr>
        <p:txBody>
          <a:bodyPr>
            <a:normAutofit/>
          </a:bodyPr>
          <a:lstStyle/>
          <a:p>
            <a:pPr marL="0" indent="0">
              <a:buNone/>
            </a:pPr>
            <a:endParaRPr lang="es-VE" sz="6000" dirty="0"/>
          </a:p>
          <a:p>
            <a:endParaRPr lang="es-VE" sz="6600" dirty="0"/>
          </a:p>
        </p:txBody>
      </p:sp>
      <p:pic>
        <p:nvPicPr>
          <p:cNvPr id="8" name="Picture 2" descr="Wenn alle Bedingungen gleich sind, buche ich lieber bei einem Freund! | by  doorz | doorz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8353" b="36152"/>
          <a:stretch/>
        </p:blipFill>
        <p:spPr bwMode="auto">
          <a:xfrm>
            <a:off x="1" y="-1483568"/>
            <a:ext cx="18287999" cy="676933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2F3C5B5-446B-4BF8-AD14-7E392DFF23A7}"/>
              </a:ext>
            </a:extLst>
          </p:cNvPr>
          <p:cNvSpPr txBox="1"/>
          <p:nvPr/>
        </p:nvSpPr>
        <p:spPr>
          <a:xfrm>
            <a:off x="1" y="4508085"/>
            <a:ext cx="18287999" cy="2769989"/>
          </a:xfrm>
          <a:prstGeom prst="rect">
            <a:avLst/>
          </a:prstGeom>
          <a:noFill/>
        </p:spPr>
        <p:txBody>
          <a:bodyPr wrap="square" rtlCol="0">
            <a:spAutoFit/>
          </a:bodyPr>
          <a:lstStyle/>
          <a:p>
            <a:r>
              <a:rPr lang="es-419" sz="4200" b="1" dirty="0">
                <a:solidFill>
                  <a:srgbClr val="0070C0"/>
                </a:solidFill>
                <a:ea typeface="Calibri" panose="020F0502020204030204" pitchFamily="34" charset="0"/>
              </a:rPr>
              <a:t>                                                             Créditos:</a:t>
            </a:r>
          </a:p>
          <a:p>
            <a:pPr algn="ctr"/>
            <a:endParaRPr lang="es-419" sz="4200" b="1" dirty="0">
              <a:solidFill>
                <a:srgbClr val="0070C0"/>
              </a:solidFill>
              <a:ea typeface="Calibri" panose="020F0502020204030204" pitchFamily="34" charset="0"/>
            </a:endParaRPr>
          </a:p>
          <a:p>
            <a:pPr algn="ctr"/>
            <a:r>
              <a:rPr lang="es-419" sz="3000" dirty="0">
                <a:ea typeface="Calibri" panose="020F0502020204030204" pitchFamily="34" charset="0"/>
              </a:rPr>
              <a:t>Texto principal: Pr Samuel </a:t>
            </a:r>
            <a:r>
              <a:rPr lang="es-419" sz="3000" dirty="0" err="1">
                <a:ea typeface="Calibri" panose="020F0502020204030204" pitchFamily="34" charset="0"/>
              </a:rPr>
              <a:t>Telemaque</a:t>
            </a:r>
            <a:endParaRPr lang="es-419" sz="3000" dirty="0">
              <a:ea typeface="Calibri" panose="020F0502020204030204" pitchFamily="34" charset="0"/>
            </a:endParaRPr>
          </a:p>
          <a:p>
            <a:pPr algn="ctr"/>
            <a:r>
              <a:rPr lang="es-419" sz="3000" dirty="0">
                <a:ea typeface="Calibri" panose="020F0502020204030204" pitchFamily="34" charset="0"/>
              </a:rPr>
              <a:t>Diapositivas, revisión y edición  Pr Moisés Prieto</a:t>
            </a:r>
          </a:p>
          <a:p>
            <a:pPr algn="ctr"/>
            <a:r>
              <a:rPr lang="es-419" sz="3000" dirty="0">
                <a:ea typeface="Calibri" panose="020F0502020204030204" pitchFamily="34" charset="0"/>
              </a:rPr>
              <a:t>Imágenes Diversas: UCS, Google, </a:t>
            </a:r>
            <a:r>
              <a:rPr lang="es-419" sz="3000" dirty="0" err="1">
                <a:ea typeface="Calibri" panose="020F0502020204030204" pitchFamily="34" charset="0"/>
              </a:rPr>
              <a:t>Pexels</a:t>
            </a:r>
            <a:r>
              <a:rPr lang="es-419" sz="3000" dirty="0">
                <a:ea typeface="Calibri" panose="020F0502020204030204" pitchFamily="34" charset="0"/>
              </a:rPr>
              <a:t>, </a:t>
            </a:r>
            <a:r>
              <a:rPr lang="es-419" sz="3000" dirty="0" err="1">
                <a:ea typeface="Calibri" panose="020F0502020204030204" pitchFamily="34" charset="0"/>
              </a:rPr>
              <a:t>Pixabay</a:t>
            </a:r>
            <a:r>
              <a:rPr lang="es-419" sz="3000" dirty="0">
                <a:ea typeface="Calibri" panose="020F0502020204030204" pitchFamily="34" charset="0"/>
              </a:rPr>
              <a:t>, </a:t>
            </a:r>
            <a:r>
              <a:rPr lang="es-419" sz="3000" dirty="0" err="1">
                <a:ea typeface="Calibri" panose="020F0502020204030204" pitchFamily="34" charset="0"/>
              </a:rPr>
              <a:t>Pxhere</a:t>
            </a:r>
            <a:r>
              <a:rPr lang="es-419" sz="3000" dirty="0">
                <a:ea typeface="Calibri" panose="020F0502020204030204" pitchFamily="34" charset="0"/>
              </a:rPr>
              <a:t>, </a:t>
            </a:r>
            <a:r>
              <a:rPr lang="es-419" sz="3000" dirty="0" err="1" smtClean="0">
                <a:ea typeface="Calibri" panose="020F0502020204030204" pitchFamily="34" charset="0"/>
              </a:rPr>
              <a:t>shutterstock</a:t>
            </a:r>
            <a:r>
              <a:rPr lang="es-419" sz="3000" dirty="0">
                <a:ea typeface="Calibri" panose="020F0502020204030204" pitchFamily="34" charset="0"/>
              </a:rPr>
              <a:t>.</a:t>
            </a:r>
          </a:p>
        </p:txBody>
      </p:sp>
    </p:spTree>
    <p:extLst>
      <p:ext uri="{BB962C8B-B14F-4D97-AF65-F5344CB8AC3E}">
        <p14:creationId xmlns:p14="http://schemas.microsoft.com/office/powerpoint/2010/main" val="1778793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 y="6438900"/>
            <a:ext cx="18288000" cy="3848100"/>
          </a:xfrm>
          <a:prstGeom prst="rect">
            <a:avLst/>
          </a:prstGeom>
          <a:solidFill>
            <a:srgbClr val="373737"/>
          </a:solidFill>
        </p:spPr>
      </p:sp>
      <p:sp>
        <p:nvSpPr>
          <p:cNvPr id="3" name="TextBox 3"/>
          <p:cNvSpPr txBox="1"/>
          <p:nvPr/>
        </p:nvSpPr>
        <p:spPr>
          <a:xfrm>
            <a:off x="1028700" y="1047750"/>
            <a:ext cx="10281357" cy="405892"/>
          </a:xfrm>
          <a:prstGeom prst="rect">
            <a:avLst/>
          </a:prstGeom>
        </p:spPr>
        <p:txBody>
          <a:bodyPr lIns="0" tIns="0" rIns="0" bIns="0" rtlCol="0" anchor="t">
            <a:spAutoFit/>
          </a:bodyPr>
          <a:lstStyle/>
          <a:p>
            <a:pPr>
              <a:lnSpc>
                <a:spcPts val="3163"/>
              </a:lnSpc>
            </a:pPr>
            <a:r>
              <a:rPr lang="en-US" sz="2800" spc="221">
                <a:solidFill>
                  <a:srgbClr val="FFFFFF"/>
                </a:solidFill>
                <a:latin typeface="Montserrat Classic Bold"/>
              </a:rPr>
              <a:t>La tienda</a:t>
            </a:r>
          </a:p>
        </p:txBody>
      </p:sp>
      <p:sp>
        <p:nvSpPr>
          <p:cNvPr id="5" name="TextBox 5"/>
          <p:cNvSpPr txBox="1"/>
          <p:nvPr/>
        </p:nvSpPr>
        <p:spPr>
          <a:xfrm>
            <a:off x="7012904" y="8832723"/>
            <a:ext cx="10246396" cy="425577"/>
          </a:xfrm>
          <a:prstGeom prst="rect">
            <a:avLst/>
          </a:prstGeom>
        </p:spPr>
        <p:txBody>
          <a:bodyPr lIns="0" tIns="0" rIns="0" bIns="0" rtlCol="0" anchor="t">
            <a:spAutoFit/>
          </a:bodyPr>
          <a:lstStyle/>
          <a:p>
            <a:pPr algn="r">
              <a:lnSpc>
                <a:spcPts val="3504"/>
              </a:lnSpc>
            </a:pPr>
            <a:r>
              <a:rPr lang="en-US" sz="2400" spc="336">
                <a:solidFill>
                  <a:srgbClr val="FFFFFF"/>
                </a:solidFill>
                <a:latin typeface="Montserrat Classic"/>
              </a:rPr>
              <a:t>INCURSIÓN EN EL COMERCIO ELECTRÓNICO</a:t>
            </a:r>
          </a:p>
        </p:txBody>
      </p:sp>
      <p:sp>
        <p:nvSpPr>
          <p:cNvPr id="6" name="TextBox 6"/>
          <p:cNvSpPr txBox="1"/>
          <p:nvPr/>
        </p:nvSpPr>
        <p:spPr>
          <a:xfrm rot="5400000">
            <a:off x="14784556" y="3145304"/>
            <a:ext cx="4648498"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Arimo"/>
              </a:rPr>
              <a:t>Esquina Verde | 2020</a:t>
            </a:r>
          </a:p>
        </p:txBody>
      </p:sp>
      <p:sp>
        <p:nvSpPr>
          <p:cNvPr id="7" name="TextBox 7"/>
          <p:cNvSpPr txBox="1"/>
          <p:nvPr/>
        </p:nvSpPr>
        <p:spPr>
          <a:xfrm>
            <a:off x="1028700" y="8842248"/>
            <a:ext cx="908758" cy="416052"/>
          </a:xfrm>
          <a:prstGeom prst="rect">
            <a:avLst/>
          </a:prstGeom>
        </p:spPr>
        <p:txBody>
          <a:bodyPr lIns="0" tIns="0" rIns="0" bIns="0" rtlCol="0" anchor="t">
            <a:spAutoFit/>
          </a:bodyPr>
          <a:lstStyle/>
          <a:p>
            <a:pPr>
              <a:lnSpc>
                <a:spcPts val="3504"/>
              </a:lnSpc>
            </a:pPr>
            <a:r>
              <a:rPr lang="en-US" sz="2400" spc="336">
                <a:solidFill>
                  <a:srgbClr val="FFFFFF"/>
                </a:solidFill>
                <a:latin typeface="Noto Serif Display Bold"/>
              </a:rPr>
              <a:t>01</a:t>
            </a:r>
          </a:p>
        </p:txBody>
      </p:sp>
      <p:pic>
        <p:nvPicPr>
          <p:cNvPr id="1026" name="Picture 2" descr="Cuáles han sido las peores pandemias de la his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90500"/>
            <a:ext cx="19907250" cy="1047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p:cNvSpPr txBox="1"/>
          <p:nvPr/>
        </p:nvSpPr>
        <p:spPr>
          <a:xfrm>
            <a:off x="11193073" y="2970758"/>
            <a:ext cx="5595058" cy="4154984"/>
          </a:xfrm>
          <a:prstGeom prst="rect">
            <a:avLst/>
          </a:prstGeom>
        </p:spPr>
        <p:txBody>
          <a:bodyPr lIns="0" tIns="0" rIns="0" bIns="0" rtlCol="0" anchor="t">
            <a:spAutoFit/>
          </a:bodyPr>
          <a:lstStyle/>
          <a:p>
            <a:pPr algn="r"/>
            <a:r>
              <a:rPr lang="es-419" sz="5400"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La pandemia afectó </a:t>
            </a:r>
            <a:r>
              <a:rPr lang="es-419" sz="5400" dirty="0" smtClean="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nuestros cultos colectivos </a:t>
            </a:r>
            <a:r>
              <a:rPr lang="es-419" sz="5400"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y el evangelismo </a:t>
            </a:r>
            <a:endParaRPr lang="es-419" sz="5400" dirty="0" smtClean="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endParaRPr>
          </a:p>
          <a:p>
            <a:pPr algn="r"/>
            <a:r>
              <a:rPr lang="es-419" sz="5400" dirty="0" smtClean="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tradicional </a:t>
            </a:r>
            <a:endParaRPr lang="en-US" sz="5400"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697" y="1085850"/>
            <a:ext cx="8947855" cy="1158875"/>
          </a:xfrm>
          <a:prstGeom prst="rect">
            <a:avLst/>
          </a:prstGeom>
        </p:spPr>
        <p:txBody>
          <a:bodyPr lIns="0" tIns="0" rIns="0" bIns="0" rtlCol="0" anchor="t">
            <a:spAutoFit/>
          </a:bodyPr>
          <a:lstStyle/>
          <a:p>
            <a:pPr>
              <a:lnSpc>
                <a:spcPts val="8800"/>
              </a:lnSpc>
            </a:pPr>
            <a:r>
              <a:rPr lang="en-US" sz="8000" dirty="0" smtClean="0">
                <a:solidFill>
                  <a:srgbClr val="373737"/>
                </a:solidFill>
                <a:latin typeface="Noto Serif Display Bold Bold"/>
              </a:rPr>
              <a:t>¿Qué hacer?</a:t>
            </a:r>
            <a:endParaRPr lang="en-US" sz="8000" dirty="0">
              <a:solidFill>
                <a:srgbClr val="373737"/>
              </a:solidFill>
              <a:latin typeface="Noto Serif Display Bold Bold"/>
            </a:endParaRPr>
          </a:p>
        </p:txBody>
      </p:sp>
      <p:sp>
        <p:nvSpPr>
          <p:cNvPr id="5" name="TextBox 5"/>
          <p:cNvSpPr txBox="1"/>
          <p:nvPr/>
        </p:nvSpPr>
        <p:spPr>
          <a:xfrm>
            <a:off x="5194827" y="2716153"/>
            <a:ext cx="5595058" cy="6771084"/>
          </a:xfrm>
          <a:prstGeom prst="rect">
            <a:avLst/>
          </a:prstGeom>
        </p:spPr>
        <p:txBody>
          <a:bodyPr lIns="0" tIns="0" rIns="0" bIns="0" rtlCol="0" anchor="t">
            <a:spAutoFit/>
          </a:bodyPr>
          <a:lstStyle/>
          <a:p>
            <a:pPr algn="r"/>
            <a:r>
              <a:rPr lang="es-419" sz="4400" b="1" dirty="0"/>
              <a:t>L</a:t>
            </a:r>
            <a:r>
              <a:rPr lang="es-419" sz="4400" b="1" dirty="0" smtClean="0"/>
              <a:t>a </a:t>
            </a:r>
            <a:r>
              <a:rPr lang="es-419" sz="4400" b="1" dirty="0"/>
              <a:t>estrategia </a:t>
            </a:r>
            <a:r>
              <a:rPr lang="es-419" sz="4400" b="1" dirty="0" err="1"/>
              <a:t>evangelística</a:t>
            </a:r>
            <a:r>
              <a:rPr lang="es-419" sz="4400" b="1" dirty="0"/>
              <a:t> de la iglesia debe poner mayor énfasis en el individuo</a:t>
            </a:r>
            <a:r>
              <a:rPr lang="es-419" sz="4400" dirty="0" smtClean="0"/>
              <a:t>.</a:t>
            </a:r>
          </a:p>
          <a:p>
            <a:pPr algn="r"/>
            <a:endParaRPr lang="es-419" sz="44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endParaRPr lang="es-419" sz="44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endParaRPr lang="es-419" sz="44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endParaRPr lang="es-419" sz="44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a:p>
            <a:pPr algn="r"/>
            <a:r>
              <a:rPr lang="es-419" sz="4400" b="1" dirty="0" smtClean="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UNO A UNO</a:t>
            </a:r>
            <a:endParaRPr lang="en-US" sz="4400" b="1" dirty="0">
              <a:solidFill>
                <a:schemeClr val="accent6">
                  <a:lumMod val="50000"/>
                </a:schemeClr>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6" name="TextBox 6"/>
          <p:cNvSpPr txBox="1"/>
          <p:nvPr/>
        </p:nvSpPr>
        <p:spPr>
          <a:xfrm rot="5400000">
            <a:off x="12993856" y="4945133"/>
            <a:ext cx="8229898" cy="397032"/>
          </a:xfrm>
          <a:prstGeom prst="rect">
            <a:avLst/>
          </a:prstGeom>
        </p:spPr>
        <p:txBody>
          <a:bodyPr lIns="0" tIns="0" rIns="0" bIns="0" rtlCol="0" anchor="t">
            <a:spAutoFit/>
          </a:bodyPr>
          <a:lstStyle/>
          <a:p>
            <a:pPr>
              <a:lnSpc>
                <a:spcPts val="3359"/>
              </a:lnSpc>
              <a:spcBef>
                <a:spcPct val="0"/>
              </a:spcBef>
            </a:pPr>
            <a:r>
              <a:rPr lang="en-US" sz="2400" dirty="0" err="1" smtClean="0">
                <a:solidFill>
                  <a:srgbClr val="373737"/>
                </a:solidFill>
                <a:latin typeface="Arimo"/>
              </a:rPr>
              <a:t>Evangelismo</a:t>
            </a:r>
            <a:r>
              <a:rPr lang="en-US" sz="2400" dirty="0" smtClean="0">
                <a:solidFill>
                  <a:srgbClr val="373737"/>
                </a:solidFill>
                <a:latin typeface="Arimo"/>
              </a:rPr>
              <a:t> virtual </a:t>
            </a:r>
            <a:r>
              <a:rPr lang="en-US" sz="2400" dirty="0" err="1" smtClean="0">
                <a:solidFill>
                  <a:srgbClr val="373737"/>
                </a:solidFill>
                <a:latin typeface="Arimo"/>
              </a:rPr>
              <a:t>en</a:t>
            </a:r>
            <a:r>
              <a:rPr lang="en-US" sz="2400" dirty="0" smtClean="0">
                <a:solidFill>
                  <a:srgbClr val="373737"/>
                </a:solidFill>
                <a:latin typeface="Arimo"/>
              </a:rPr>
              <a:t> </a:t>
            </a:r>
            <a:r>
              <a:rPr lang="en-US" sz="2400" dirty="0" err="1" smtClean="0">
                <a:solidFill>
                  <a:srgbClr val="373737"/>
                </a:solidFill>
                <a:latin typeface="Arimo"/>
              </a:rPr>
              <a:t>pandemia</a:t>
            </a:r>
            <a:endParaRPr lang="en-US" sz="2400" dirty="0">
              <a:solidFill>
                <a:srgbClr val="373737"/>
              </a:solidFill>
              <a:latin typeface="Arimo"/>
            </a:endParaRPr>
          </a:p>
        </p:txBody>
      </p:sp>
      <p:sp>
        <p:nvSpPr>
          <p:cNvPr id="7" name="AutoShape 7"/>
          <p:cNvSpPr/>
          <p:nvPr/>
        </p:nvSpPr>
        <p:spPr>
          <a:xfrm>
            <a:off x="0" y="7962900"/>
            <a:ext cx="2400300" cy="2324100"/>
          </a:xfrm>
          <a:prstGeom prst="rect">
            <a:avLst/>
          </a:prstGeom>
          <a:solidFill>
            <a:srgbClr val="738677"/>
          </a:solidFill>
        </p:spPr>
      </p:sp>
      <p:sp>
        <p:nvSpPr>
          <p:cNvPr id="8" name="TextBox 8"/>
          <p:cNvSpPr txBox="1"/>
          <p:nvPr/>
        </p:nvSpPr>
        <p:spPr>
          <a:xfrm>
            <a:off x="1028697" y="8842248"/>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03</a:t>
            </a:r>
            <a:endParaRPr lang="en-US" sz="2400" spc="336" dirty="0">
              <a:solidFill>
                <a:srgbClr val="FFFFFF"/>
              </a:solidFill>
              <a:latin typeface="Noto Serif Display Bold"/>
            </a:endParaRPr>
          </a:p>
        </p:txBody>
      </p:sp>
      <p:grpSp>
        <p:nvGrpSpPr>
          <p:cNvPr id="9" name="Group 9"/>
          <p:cNvGrpSpPr/>
          <p:nvPr/>
        </p:nvGrpSpPr>
        <p:grpSpPr>
          <a:xfrm>
            <a:off x="11437524" y="-1"/>
            <a:ext cx="4736415" cy="10287001"/>
            <a:chOff x="0" y="0"/>
            <a:chExt cx="6125863" cy="14125272"/>
          </a:xfrm>
        </p:grpSpPr>
        <p:pic>
          <p:nvPicPr>
            <p:cNvPr id="10" name="Picture 10"/>
            <p:cNvPicPr>
              <a:picLocks noChangeAspect="1"/>
            </p:cNvPicPr>
            <p:nvPr/>
          </p:nvPicPr>
          <p:blipFill>
            <a:blip r:embed="rId2"/>
            <a:srcRect l="14419" r="47715" b="4661"/>
            <a:stretch>
              <a:fillRect/>
            </a:stretch>
          </p:blipFill>
          <p:spPr>
            <a:xfrm>
              <a:off x="0" y="0"/>
              <a:ext cx="6125863" cy="9196715"/>
            </a:xfrm>
            <a:prstGeom prst="rect">
              <a:avLst/>
            </a:prstGeom>
          </p:spPr>
        </p:pic>
        <p:pic>
          <p:nvPicPr>
            <p:cNvPr id="11" name="Picture 11"/>
            <p:cNvPicPr>
              <a:picLocks noChangeAspect="1"/>
            </p:cNvPicPr>
            <p:nvPr/>
          </p:nvPicPr>
          <p:blipFill>
            <a:blip r:embed="rId3"/>
            <a:srcRect t="35805" b="7896"/>
            <a:stretch>
              <a:fillRect/>
            </a:stretch>
          </p:blipFill>
          <p:spPr>
            <a:xfrm>
              <a:off x="0" y="9526915"/>
              <a:ext cx="6125863" cy="4598357"/>
            </a:xfrm>
            <a:prstGeom prst="rect">
              <a:avLst/>
            </a:prstGeom>
          </p:spPr>
        </p:pic>
      </p:grpSp>
      <p:pic>
        <p:nvPicPr>
          <p:cNvPr id="2050" name="Picture 2" descr="Prácticas para fortalecer tus relaciones - Cepymenews"/>
          <p:cNvPicPr>
            <a:picLocks noChangeAspect="1" noChangeArrowheads="1"/>
          </p:cNvPicPr>
          <p:nvPr/>
        </p:nvPicPr>
        <p:blipFill rotWithShape="1">
          <a:blip r:embed="rId4">
            <a:extLst>
              <a:ext uri="{28A0092B-C50C-407E-A947-70E740481C1C}">
                <a14:useLocalDpi xmlns:a14="http://schemas.microsoft.com/office/drawing/2010/main" val="0"/>
              </a:ext>
            </a:extLst>
          </a:blip>
          <a:srcRect l="11467" r="6795"/>
          <a:stretch/>
        </p:blipFill>
        <p:spPr bwMode="auto">
          <a:xfrm>
            <a:off x="11453549" y="6917185"/>
            <a:ext cx="4793076" cy="3356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r, naturaleza, al aire libre, persona, montaña, nube, cielo, amanecer, luz de sol, Mañana, lago, noche, reflexión, Papel pintado de la computadora"/>
          <p:cNvPicPr>
            <a:picLocks noChangeAspect="1" noChangeArrowheads="1"/>
          </p:cNvPicPr>
          <p:nvPr/>
        </p:nvPicPr>
        <p:blipFill rotWithShape="1">
          <a:blip r:embed="rId5">
            <a:duotone>
              <a:prstClr val="black"/>
              <a:schemeClr val="accent4">
                <a:lumMod val="50000"/>
                <a:tint val="45000"/>
                <a:satMod val="400000"/>
              </a:schemeClr>
            </a:duotone>
            <a:extLst>
              <a:ext uri="{28A0092B-C50C-407E-A947-70E740481C1C}">
                <a14:useLocalDpi xmlns:a14="http://schemas.microsoft.com/office/drawing/2010/main" val="0"/>
              </a:ext>
            </a:extLst>
          </a:blip>
          <a:srcRect l="29963" t="448" r="24802" b="-448"/>
          <a:stretch/>
        </p:blipFill>
        <p:spPr bwMode="auto">
          <a:xfrm>
            <a:off x="11437524" y="-276637"/>
            <a:ext cx="4746575" cy="69952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697" y="2000537"/>
            <a:ext cx="8088072" cy="4057364"/>
            <a:chOff x="0" y="1295783"/>
            <a:chExt cx="10784094" cy="5409821"/>
          </a:xfrm>
        </p:grpSpPr>
        <p:sp>
          <p:nvSpPr>
            <p:cNvPr id="4" name="TextBox 4"/>
            <p:cNvSpPr txBox="1"/>
            <p:nvPr/>
          </p:nvSpPr>
          <p:spPr>
            <a:xfrm>
              <a:off x="276017" y="1295783"/>
              <a:ext cx="10508077" cy="659638"/>
            </a:xfrm>
            <a:prstGeom prst="rect">
              <a:avLst/>
            </a:prstGeom>
          </p:spPr>
          <p:txBody>
            <a:bodyPr lIns="0" tIns="0" rIns="0" bIns="0" rtlCol="0" anchor="t">
              <a:spAutoFit/>
            </a:bodyPr>
            <a:lstStyle/>
            <a:p>
              <a:pPr>
                <a:lnSpc>
                  <a:spcPts val="4032"/>
                </a:lnSpc>
              </a:pPr>
              <a:r>
                <a:rPr lang="en-US" sz="3200" spc="128" dirty="0">
                  <a:solidFill>
                    <a:srgbClr val="738677"/>
                  </a:solidFill>
                  <a:latin typeface="Montserrat Classic Bold"/>
                </a:rPr>
                <a:t>A QUÉ NOS DEDICAMOS</a:t>
              </a:r>
            </a:p>
          </p:txBody>
        </p:sp>
        <p:sp>
          <p:nvSpPr>
            <p:cNvPr id="5" name="TextBox 5"/>
            <p:cNvSpPr txBox="1"/>
            <p:nvPr/>
          </p:nvSpPr>
          <p:spPr>
            <a:xfrm>
              <a:off x="0" y="4551167"/>
              <a:ext cx="10747873" cy="2154437"/>
            </a:xfrm>
            <a:prstGeom prst="rect">
              <a:avLst/>
            </a:prstGeom>
          </p:spPr>
          <p:txBody>
            <a:bodyPr wrap="square" lIns="0" tIns="0" rIns="0" bIns="0" rtlCol="0" anchor="t">
              <a:spAutoFit/>
            </a:bodyPr>
            <a:lstStyle/>
            <a:p>
              <a:pPr>
                <a:lnSpc>
                  <a:spcPts val="4200"/>
                </a:lnSpc>
              </a:pPr>
              <a:r>
                <a:rPr lang="es-419" sz="4400" dirty="0"/>
                <a:t>El evangelismo </a:t>
              </a:r>
              <a:r>
                <a:rPr lang="es-419" sz="4400" dirty="0" smtClean="0"/>
                <a:t>personal debe influir  en los resultados </a:t>
              </a:r>
              <a:r>
                <a:rPr lang="es-419" sz="4400" dirty="0"/>
                <a:t>del evangelismo virtual. </a:t>
              </a:r>
              <a:endParaRPr lang="en-US" sz="4400" dirty="0">
                <a:solidFill>
                  <a:srgbClr val="373737"/>
                </a:solidFill>
                <a:latin typeface="Montserrat Light"/>
              </a:endParaRPr>
            </a:p>
          </p:txBody>
        </p:sp>
      </p:grpSp>
      <p:sp>
        <p:nvSpPr>
          <p:cNvPr id="6" name="AutoShape 6"/>
          <p:cNvSpPr/>
          <p:nvPr/>
        </p:nvSpPr>
        <p:spPr>
          <a:xfrm>
            <a:off x="0" y="7962900"/>
            <a:ext cx="2400300" cy="2324100"/>
          </a:xfrm>
          <a:prstGeom prst="rect">
            <a:avLst/>
          </a:prstGeom>
          <a:solidFill>
            <a:srgbClr val="738677"/>
          </a:solidFill>
        </p:spPr>
      </p:sp>
      <p:sp>
        <p:nvSpPr>
          <p:cNvPr id="7" name="TextBox 7"/>
          <p:cNvSpPr txBox="1"/>
          <p:nvPr/>
        </p:nvSpPr>
        <p:spPr>
          <a:xfrm>
            <a:off x="1028697" y="8842248"/>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04</a:t>
            </a:r>
            <a:endParaRPr lang="en-US" sz="2400" spc="336" dirty="0">
              <a:solidFill>
                <a:srgbClr val="FFFFFF"/>
              </a:solidFill>
              <a:latin typeface="Noto Serif Display Bold"/>
            </a:endParaRPr>
          </a:p>
        </p:txBody>
      </p:sp>
      <p:sp>
        <p:nvSpPr>
          <p:cNvPr id="8" name="TextBox 8"/>
          <p:cNvSpPr txBox="1"/>
          <p:nvPr/>
        </p:nvSpPr>
        <p:spPr>
          <a:xfrm rot="5400000">
            <a:off x="14594204" y="3325292"/>
            <a:ext cx="5029201" cy="436017"/>
          </a:xfrm>
          <a:prstGeom prst="rect">
            <a:avLst/>
          </a:prstGeom>
        </p:spPr>
        <p:txBody>
          <a:bodyPr wrap="square" lIns="0" tIns="0" rIns="0" bIns="0" rtlCol="0" anchor="t">
            <a:spAutoFit/>
          </a:bodyPr>
          <a:lstStyle/>
          <a:p>
            <a:pP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3078" name="Picture 6" descr="escritorio, escritura, trabajo, mano, hombre, trabajando, persona, lápiz, gente, masculino, reunión, corporativo, oficina, comunicación, dos, profesional, negocio, papel, caucásico, asociación, equipo, diseño, plan, trabajo en equipo, aprendizaje, discutir, Notas, discusión, empresario, lugar de trabajo, papeleo, dos personas, ordenadores, Laptops, cooperación, Gente hablando, Explicando, Colegas, consultor, colaborar, Dos personas hablando, gente de negocios"/>
          <p:cNvPicPr>
            <a:picLocks noChangeAspect="1" noChangeArrowheads="1"/>
          </p:cNvPicPr>
          <p:nvPr/>
        </p:nvPicPr>
        <p:blipFill rotWithShape="1">
          <a:blip r:embed="rId2">
            <a:extLst>
              <a:ext uri="{28A0092B-C50C-407E-A947-70E740481C1C}">
                <a14:useLocalDpi xmlns:a14="http://schemas.microsoft.com/office/drawing/2010/main" val="0"/>
              </a:ext>
            </a:extLst>
          </a:blip>
          <a:srcRect l="34108" r="11225"/>
          <a:stretch/>
        </p:blipFill>
        <p:spPr bwMode="auto">
          <a:xfrm>
            <a:off x="8305800" y="0"/>
            <a:ext cx="8059709"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a:solidFill>
                  <a:srgbClr val="FFFFFF"/>
                </a:solidFill>
                <a:latin typeface="Noto Serif Display Bold"/>
              </a:rPr>
              <a:t>05</a:t>
            </a:r>
          </a:p>
        </p:txBody>
      </p:sp>
      <p:grpSp>
        <p:nvGrpSpPr>
          <p:cNvPr id="4" name="Group 4"/>
          <p:cNvGrpSpPr/>
          <p:nvPr/>
        </p:nvGrpSpPr>
        <p:grpSpPr>
          <a:xfrm>
            <a:off x="8882945" y="6723707"/>
            <a:ext cx="8376355" cy="2006399"/>
            <a:chOff x="0" y="237489"/>
            <a:chExt cx="11168473" cy="2675199"/>
          </a:xfrm>
        </p:grpSpPr>
        <p:sp>
          <p:nvSpPr>
            <p:cNvPr id="5" name="TextBox 5"/>
            <p:cNvSpPr txBox="1"/>
            <p:nvPr/>
          </p:nvSpPr>
          <p:spPr>
            <a:xfrm>
              <a:off x="0" y="237489"/>
              <a:ext cx="11168473" cy="2667398"/>
            </a:xfrm>
            <a:prstGeom prst="rect">
              <a:avLst/>
            </a:prstGeom>
          </p:spPr>
          <p:txBody>
            <a:bodyPr lIns="0" tIns="0" rIns="0" bIns="0" rtlCol="0" anchor="t">
              <a:spAutoFit/>
            </a:bodyPr>
            <a:lstStyle/>
            <a:p>
              <a:pPr algn="r">
                <a:lnSpc>
                  <a:spcPts val="7810"/>
                </a:lnSpc>
              </a:pPr>
              <a:r>
                <a:rPr lang="es-CO" sz="7100" dirty="0" smtClean="0">
                  <a:solidFill>
                    <a:srgbClr val="738677"/>
                  </a:solidFill>
                  <a:latin typeface="Noto Serif Display Bold Bold"/>
                </a:rPr>
                <a:t>El método de Cristo</a:t>
              </a:r>
              <a:endParaRPr lang="en-US" sz="7100" dirty="0">
                <a:solidFill>
                  <a:srgbClr val="738677"/>
                </a:solidFill>
                <a:latin typeface="Noto Serif Display Bold Bold"/>
              </a:endParaRPr>
            </a:p>
          </p:txBody>
        </p:sp>
        <p:sp>
          <p:nvSpPr>
            <p:cNvPr id="6" name="TextBox 6"/>
            <p:cNvSpPr txBox="1"/>
            <p:nvPr/>
          </p:nvSpPr>
          <p:spPr>
            <a:xfrm>
              <a:off x="660396" y="2308847"/>
              <a:ext cx="10508077" cy="603841"/>
            </a:xfrm>
            <a:prstGeom prst="rect">
              <a:avLst/>
            </a:prstGeom>
          </p:spPr>
          <p:txBody>
            <a:bodyPr lIns="0" tIns="0" rIns="0" bIns="0" rtlCol="0" anchor="t">
              <a:spAutoFit/>
            </a:bodyPr>
            <a:lstStyle/>
            <a:p>
              <a:pPr algn="r">
                <a:lnSpc>
                  <a:spcPts val="3937"/>
                </a:lnSpc>
              </a:pPr>
              <a:endParaRPr lang="en-US" sz="3125" spc="125" dirty="0">
                <a:solidFill>
                  <a:srgbClr val="738677"/>
                </a:solidFill>
                <a:latin typeface="Montserrat Classic Bold"/>
              </a:endParaRPr>
            </a:p>
          </p:txBody>
        </p:sp>
      </p:grpSp>
      <p:sp>
        <p:nvSpPr>
          <p:cNvPr id="7" name="TextBox 7"/>
          <p:cNvSpPr txBox="1"/>
          <p:nvPr/>
        </p:nvSpPr>
        <p:spPr>
          <a:xfrm>
            <a:off x="9220200" y="1406490"/>
            <a:ext cx="8039100" cy="4062651"/>
          </a:xfrm>
          <a:prstGeom prst="rect">
            <a:avLst/>
          </a:prstGeom>
        </p:spPr>
        <p:txBody>
          <a:bodyPr wrap="square" lIns="0" tIns="0" rIns="0" bIns="0" rtlCol="0" anchor="t">
            <a:spAutoFit/>
          </a:bodyPr>
          <a:lstStyle/>
          <a:p>
            <a:pPr algn="r"/>
            <a:r>
              <a:rPr lang="es-419" sz="4400" dirty="0"/>
              <a:t>El proceso sugiere que el evangelismo personal no comienza con el estudio de la Biblia. Más bien, el evangelismo personal comienza entendiendo el "quién" y el "qué" de cada individuo. </a:t>
            </a:r>
            <a:endParaRPr lang="en-US" sz="4400" dirty="0">
              <a:solidFill>
                <a:srgbClr val="373737"/>
              </a:solidFill>
              <a:latin typeface="Montserrat Light"/>
            </a:endParaRPr>
          </a:p>
        </p:txBody>
      </p:sp>
      <p:sp>
        <p:nvSpPr>
          <p:cNvPr id="9" name="TextBox 9"/>
          <p:cNvSpPr txBox="1"/>
          <p:nvPr/>
        </p:nvSpPr>
        <p:spPr>
          <a:xfrm rot="-5400000">
            <a:off x="-2054882" y="3821183"/>
            <a:ext cx="6134398" cy="397032"/>
          </a:xfrm>
          <a:prstGeom prst="rect">
            <a:avLst/>
          </a:prstGeom>
        </p:spPr>
        <p:txBody>
          <a:bodyPr wrap="square"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4098" name="Picture 2" descr="hombre, persona, ligero, luz de sol, Mañana, conducción, pensando, noche, tipo, Moda"/>
          <p:cNvPicPr>
            <a:picLocks noChangeAspect="1" noChangeArrowheads="1"/>
          </p:cNvPicPr>
          <p:nvPr/>
        </p:nvPicPr>
        <p:blipFill rotWithShape="1">
          <a:blip r:embed="rId2">
            <a:extLst>
              <a:ext uri="{28A0092B-C50C-407E-A947-70E740481C1C}">
                <a14:useLocalDpi xmlns:a14="http://schemas.microsoft.com/office/drawing/2010/main" val="0"/>
              </a:ext>
            </a:extLst>
          </a:blip>
          <a:srcRect l="22638" r="38029"/>
          <a:stretch/>
        </p:blipFill>
        <p:spPr bwMode="auto">
          <a:xfrm>
            <a:off x="2400300" y="1"/>
            <a:ext cx="6019800" cy="10313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a:solidFill>
                  <a:srgbClr val="FFFFFF"/>
                </a:solidFill>
                <a:latin typeface="Noto Serif Display Bold"/>
              </a:rPr>
              <a:t>06</a:t>
            </a:r>
          </a:p>
        </p:txBody>
      </p:sp>
      <p:sp>
        <p:nvSpPr>
          <p:cNvPr id="5" name="TextBox 5"/>
          <p:cNvSpPr txBox="1"/>
          <p:nvPr/>
        </p:nvSpPr>
        <p:spPr>
          <a:xfrm>
            <a:off x="1028700" y="1085850"/>
            <a:ext cx="8376355" cy="2257028"/>
          </a:xfrm>
          <a:prstGeom prst="rect">
            <a:avLst/>
          </a:prstGeom>
        </p:spPr>
        <p:txBody>
          <a:bodyPr lIns="0" tIns="0" rIns="0" bIns="0" rtlCol="0" anchor="t">
            <a:spAutoFit/>
          </a:bodyPr>
          <a:lstStyle/>
          <a:p>
            <a:pPr algn="r">
              <a:lnSpc>
                <a:spcPts val="8800"/>
              </a:lnSpc>
            </a:pPr>
            <a:r>
              <a:rPr lang="es-CO" sz="8000" dirty="0" smtClean="0">
                <a:solidFill>
                  <a:srgbClr val="738677"/>
                </a:solidFill>
                <a:latin typeface="Noto Serif Display Bold Bold"/>
              </a:rPr>
              <a:t>Pensamiento clave</a:t>
            </a:r>
            <a:endParaRPr lang="en-US" sz="8000" dirty="0">
              <a:solidFill>
                <a:srgbClr val="738677"/>
              </a:solidFill>
              <a:latin typeface="Noto Serif Display Bold Bold"/>
            </a:endParaRPr>
          </a:p>
        </p:txBody>
      </p:sp>
      <p:sp>
        <p:nvSpPr>
          <p:cNvPr id="7" name="TextBox 7"/>
          <p:cNvSpPr txBox="1"/>
          <p:nvPr/>
        </p:nvSpPr>
        <p:spPr>
          <a:xfrm>
            <a:off x="3428997" y="7098655"/>
            <a:ext cx="13677903" cy="2693045"/>
          </a:xfrm>
          <a:prstGeom prst="rect">
            <a:avLst/>
          </a:prstGeom>
        </p:spPr>
        <p:txBody>
          <a:bodyPr wrap="square" lIns="0" tIns="0" rIns="0" bIns="0" rtlCol="0" anchor="t">
            <a:spAutoFit/>
          </a:bodyPr>
          <a:lstStyle/>
          <a:p>
            <a:pPr algn="r">
              <a:lnSpc>
                <a:spcPts val="4200"/>
              </a:lnSpc>
            </a:pPr>
            <a:r>
              <a:rPr lang="es-MX" sz="4400" dirty="0"/>
              <a:t>El Salvador trataba con los hombres [y mujeres] como quien deseaba hacerles bien. Les mostraba simpatía, atendía a sus necesidades y se ganaba su confianza. Entonces les decía: ‘Sígueme’ ” </a:t>
            </a:r>
            <a:r>
              <a:rPr lang="es-MX" sz="4400" i="1" dirty="0" smtClean="0"/>
              <a:t>(Ministerio de curación 85</a:t>
            </a:r>
            <a:r>
              <a:rPr lang="es-MX" sz="4400" i="1" dirty="0"/>
              <a:t>, 86</a:t>
            </a:r>
            <a:r>
              <a:rPr lang="es-MX" sz="4400" i="1" dirty="0" smtClean="0"/>
              <a:t>).</a:t>
            </a:r>
          </a:p>
          <a:p>
            <a:pPr algn="r">
              <a:lnSpc>
                <a:spcPts val="4200"/>
              </a:lnSpc>
            </a:pPr>
            <a:endParaRPr lang="en-US" sz="4400" dirty="0">
              <a:solidFill>
                <a:srgbClr val="373737"/>
              </a:solidFill>
              <a:latin typeface="Montserrat Light"/>
            </a:endParaRPr>
          </a:p>
        </p:txBody>
      </p:sp>
      <p:pic>
        <p:nvPicPr>
          <p:cNvPr id="5122" name="Picture 2" descr="Elena G. White (Ellen Gould White) | Ministerio Palmoni Wiki | Fand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54" b="31652"/>
          <a:stretch/>
        </p:blipFill>
        <p:spPr bwMode="auto">
          <a:xfrm>
            <a:off x="9982200" y="495300"/>
            <a:ext cx="7026381" cy="611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s-CO" sz="2400" spc="336" dirty="0" smtClean="0">
                <a:solidFill>
                  <a:srgbClr val="FFFFFF"/>
                </a:solidFill>
                <a:latin typeface="Noto Serif Display Bold"/>
              </a:rPr>
              <a:t>07</a:t>
            </a:r>
            <a:endParaRPr lang="en-US" sz="2400" spc="336" dirty="0">
              <a:solidFill>
                <a:srgbClr val="FFFFFF"/>
              </a:solidFill>
              <a:latin typeface="Noto Serif Display Bold"/>
            </a:endParaRPr>
          </a:p>
        </p:txBody>
      </p:sp>
      <p:sp>
        <p:nvSpPr>
          <p:cNvPr id="7" name="TextBox 7"/>
          <p:cNvSpPr txBox="1"/>
          <p:nvPr/>
        </p:nvSpPr>
        <p:spPr>
          <a:xfrm>
            <a:off x="10058400" y="3183307"/>
            <a:ext cx="6738058" cy="6103659"/>
          </a:xfrm>
          <a:prstGeom prst="rect">
            <a:avLst/>
          </a:prstGeom>
        </p:spPr>
        <p:txBody>
          <a:bodyPr lIns="0" tIns="0" rIns="0" bIns="0" rtlCol="0" anchor="t">
            <a:spAutoFit/>
          </a:bodyPr>
          <a:lstStyle/>
          <a:p>
            <a:pPr marL="742950" lvl="0" indent="-742950">
              <a:lnSpc>
                <a:spcPct val="150000"/>
              </a:lnSpc>
              <a:buFont typeface="+mj-lt"/>
              <a:buAutoNum type="arabicPeriod"/>
            </a:pPr>
            <a:r>
              <a:rPr lang="en-US" sz="5400" dirty="0" err="1"/>
              <a:t>Temperamento</a:t>
            </a:r>
            <a:r>
              <a:rPr lang="en-US" sz="5400" dirty="0"/>
              <a:t> </a:t>
            </a:r>
            <a:endParaRPr lang="en-US" sz="5400" dirty="0" smtClean="0"/>
          </a:p>
          <a:p>
            <a:pPr marL="742950" lvl="0" indent="-742950">
              <a:lnSpc>
                <a:spcPct val="150000"/>
              </a:lnSpc>
              <a:buFont typeface="+mj-lt"/>
              <a:buAutoNum type="arabicPeriod"/>
            </a:pPr>
            <a:r>
              <a:rPr lang="en-US" sz="5400" dirty="0" err="1" smtClean="0"/>
              <a:t>Estados</a:t>
            </a:r>
            <a:r>
              <a:rPr lang="en-US" sz="5400" dirty="0" smtClean="0"/>
              <a:t> </a:t>
            </a:r>
            <a:r>
              <a:rPr lang="en-US" sz="5400" dirty="0" err="1"/>
              <a:t>emocionales</a:t>
            </a:r>
            <a:endParaRPr lang="en-US" sz="5400" dirty="0"/>
          </a:p>
          <a:p>
            <a:pPr marL="742950" lvl="0" indent="-742950">
              <a:lnSpc>
                <a:spcPct val="150000"/>
              </a:lnSpc>
              <a:buFont typeface="+mj-lt"/>
              <a:buAutoNum type="arabicPeriod"/>
            </a:pPr>
            <a:r>
              <a:rPr lang="en-US" sz="5400" dirty="0" err="1"/>
              <a:t>Etnicidad</a:t>
            </a:r>
            <a:endParaRPr lang="en-US" sz="5400" dirty="0"/>
          </a:p>
          <a:p>
            <a:pPr marL="742950" lvl="0" indent="-742950">
              <a:lnSpc>
                <a:spcPct val="150000"/>
              </a:lnSpc>
              <a:buFont typeface="+mj-lt"/>
              <a:buAutoNum type="arabicPeriod"/>
            </a:pPr>
            <a:r>
              <a:rPr lang="en-US" sz="5400" dirty="0" err="1"/>
              <a:t>Afiliación</a:t>
            </a:r>
            <a:r>
              <a:rPr lang="en-US" sz="5400" dirty="0"/>
              <a:t> </a:t>
            </a:r>
            <a:r>
              <a:rPr lang="en-US" sz="5400" dirty="0" err="1"/>
              <a:t>religiosa</a:t>
            </a:r>
            <a:r>
              <a:rPr lang="en-US" sz="5400" dirty="0"/>
              <a:t> </a:t>
            </a:r>
          </a:p>
          <a:p>
            <a:pPr marL="742950" lvl="0" indent="-742950">
              <a:lnSpc>
                <a:spcPct val="150000"/>
              </a:lnSpc>
              <a:buFont typeface="+mj-lt"/>
              <a:buAutoNum type="arabicPeriod"/>
            </a:pPr>
            <a:r>
              <a:rPr lang="en-US" sz="5400" dirty="0" err="1"/>
              <a:t>Estatus</a:t>
            </a:r>
            <a:r>
              <a:rPr lang="en-US" sz="5400" dirty="0"/>
              <a:t> social </a:t>
            </a:r>
          </a:p>
        </p:txBody>
      </p:sp>
      <p:pic>
        <p:nvPicPr>
          <p:cNvPr id="8" name="Picture 8"/>
          <p:cNvPicPr>
            <a:picLocks noChangeAspect="1"/>
          </p:cNvPicPr>
          <p:nvPr/>
        </p:nvPicPr>
        <p:blipFill>
          <a:blip r:embed="rId2"/>
          <a:srcRect l="21071" r="21071"/>
          <a:stretch>
            <a:fillRect/>
          </a:stretch>
        </p:blipFill>
        <p:spPr>
          <a:xfrm>
            <a:off x="2400300" y="0"/>
            <a:ext cx="6172200" cy="10668000"/>
          </a:xfrm>
          <a:prstGeom prst="rect">
            <a:avLst/>
          </a:prstGeom>
        </p:spPr>
      </p:pic>
      <p:sp>
        <p:nvSpPr>
          <p:cNvPr id="9" name="TextBox 9"/>
          <p:cNvSpPr txBox="1"/>
          <p:nvPr/>
        </p:nvSpPr>
        <p:spPr>
          <a:xfrm>
            <a:off x="10439400" y="419100"/>
            <a:ext cx="6738058" cy="1974900"/>
          </a:xfrm>
          <a:prstGeom prst="rect">
            <a:avLst/>
          </a:prstGeom>
        </p:spPr>
        <p:txBody>
          <a:bodyPr lIns="0" tIns="0" rIns="0" bIns="0" rtlCol="0" anchor="t">
            <a:spAutoFit/>
          </a:bodyPr>
          <a:lstStyle/>
          <a:p>
            <a:pPr algn="r">
              <a:lnSpc>
                <a:spcPts val="7680"/>
              </a:lnSpc>
            </a:pPr>
            <a:r>
              <a:rPr lang="en-US" sz="6400" spc="128" dirty="0" smtClean="0">
                <a:solidFill>
                  <a:srgbClr val="738677"/>
                </a:solidFill>
                <a:latin typeface="Noto Serif Display Medium Italics"/>
              </a:rPr>
              <a:t>El “</a:t>
            </a:r>
            <a:r>
              <a:rPr lang="en-US" sz="6400" spc="128" dirty="0" err="1" smtClean="0">
                <a:solidFill>
                  <a:srgbClr val="738677"/>
                </a:solidFill>
                <a:latin typeface="Noto Serif Display Medium Italics"/>
              </a:rPr>
              <a:t>quién</a:t>
            </a:r>
            <a:r>
              <a:rPr lang="en-US" sz="6400" spc="128" dirty="0" smtClean="0">
                <a:solidFill>
                  <a:srgbClr val="738677"/>
                </a:solidFill>
                <a:latin typeface="Noto Serif Display Medium Italics"/>
              </a:rPr>
              <a:t>” de la persona</a:t>
            </a:r>
            <a:endParaRPr lang="en-US" sz="6400" spc="128" dirty="0">
              <a:solidFill>
                <a:srgbClr val="738677"/>
              </a:solidFill>
              <a:latin typeface="Noto Serif Display Medium Italics"/>
            </a:endParaRPr>
          </a:p>
        </p:txBody>
      </p:sp>
      <p:sp>
        <p:nvSpPr>
          <p:cNvPr id="10" name="TextBox 10"/>
          <p:cNvSpPr txBox="1"/>
          <p:nvPr/>
        </p:nvSpPr>
        <p:spPr>
          <a:xfrm rot="-5400000">
            <a:off x="-1849904" y="3859283"/>
            <a:ext cx="6058198" cy="397032"/>
          </a:xfrm>
          <a:prstGeom prst="rect">
            <a:avLst/>
          </a:prstGeom>
        </p:spPr>
        <p:txBody>
          <a:bodyPr lIns="0" tIns="0" rIns="0" bIns="0" rtlCol="0" anchor="t">
            <a:spAutoFit/>
          </a:bodyPr>
          <a:lstStyle/>
          <a:p>
            <a:pPr algn="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89026"/>
            <a:ext cx="2400300" cy="2324100"/>
          </a:xfrm>
          <a:prstGeom prst="rect">
            <a:avLst/>
          </a:prstGeom>
          <a:solidFill>
            <a:srgbClr val="738677"/>
          </a:solidFill>
        </p:spPr>
      </p:sp>
      <p:sp>
        <p:nvSpPr>
          <p:cNvPr id="3" name="TextBox 3"/>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08</a:t>
            </a:r>
            <a:endParaRPr lang="en-US" sz="2400" spc="336" dirty="0">
              <a:solidFill>
                <a:srgbClr val="FFFFFF"/>
              </a:solidFill>
              <a:latin typeface="Noto Serif Display Bold"/>
            </a:endParaRPr>
          </a:p>
        </p:txBody>
      </p:sp>
      <p:sp>
        <p:nvSpPr>
          <p:cNvPr id="5" name="TextBox 5"/>
          <p:cNvSpPr txBox="1"/>
          <p:nvPr/>
        </p:nvSpPr>
        <p:spPr>
          <a:xfrm>
            <a:off x="838200" y="723900"/>
            <a:ext cx="7429500" cy="2257028"/>
          </a:xfrm>
          <a:prstGeom prst="rect">
            <a:avLst/>
          </a:prstGeom>
        </p:spPr>
        <p:txBody>
          <a:bodyPr wrap="square" lIns="0" tIns="0" rIns="0" bIns="0" rtlCol="0" anchor="t">
            <a:spAutoFit/>
          </a:bodyPr>
          <a:lstStyle/>
          <a:p>
            <a:pPr>
              <a:lnSpc>
                <a:spcPts val="8800"/>
              </a:lnSpc>
            </a:pPr>
            <a:r>
              <a:rPr lang="en-US" sz="8000" dirty="0" smtClean="0">
                <a:solidFill>
                  <a:srgbClr val="738677"/>
                </a:solidFill>
                <a:latin typeface="Noto Serif Display Bold Bold"/>
              </a:rPr>
              <a:t>El “qué” de la persona</a:t>
            </a:r>
            <a:endParaRPr lang="en-US" sz="8000" dirty="0">
              <a:solidFill>
                <a:srgbClr val="738677"/>
              </a:solidFill>
              <a:latin typeface="Noto Serif Display Bold Bold"/>
            </a:endParaRPr>
          </a:p>
        </p:txBody>
      </p:sp>
      <p:sp>
        <p:nvSpPr>
          <p:cNvPr id="7" name="TextBox 7"/>
          <p:cNvSpPr txBox="1"/>
          <p:nvPr/>
        </p:nvSpPr>
        <p:spPr>
          <a:xfrm>
            <a:off x="1028696" y="3860276"/>
            <a:ext cx="10553703" cy="2954655"/>
          </a:xfrm>
          <a:prstGeom prst="rect">
            <a:avLst/>
          </a:prstGeom>
        </p:spPr>
        <p:txBody>
          <a:bodyPr wrap="square" lIns="0" tIns="0" rIns="0" bIns="0" rtlCol="0" anchor="t">
            <a:spAutoFit/>
          </a:bodyPr>
          <a:lstStyle/>
          <a:p>
            <a:pPr lvl="0">
              <a:lnSpc>
                <a:spcPct val="150000"/>
              </a:lnSpc>
            </a:pPr>
            <a:r>
              <a:rPr lang="es-419" sz="3200" b="1" dirty="0"/>
              <a:t>Tarea descriptiva: </a:t>
            </a:r>
            <a:r>
              <a:rPr lang="es-419" sz="3200" dirty="0"/>
              <a:t>¿Qué está pasando en </a:t>
            </a:r>
            <a:r>
              <a:rPr lang="es-CO" sz="3200" dirty="0" smtClean="0"/>
              <a:t>su vida?</a:t>
            </a:r>
            <a:endParaRPr lang="en-US" sz="3200" dirty="0"/>
          </a:p>
          <a:p>
            <a:pPr lvl="0">
              <a:lnSpc>
                <a:spcPct val="150000"/>
              </a:lnSpc>
            </a:pPr>
            <a:r>
              <a:rPr lang="es-419" sz="3200" b="1" dirty="0"/>
              <a:t>Tarea interpretativa: </a:t>
            </a:r>
            <a:r>
              <a:rPr lang="es-419" sz="3200" dirty="0"/>
              <a:t>¿Por qué le sucede </a:t>
            </a:r>
            <a:r>
              <a:rPr lang="es-CO" sz="3200" dirty="0" smtClean="0"/>
              <a:t>eso?</a:t>
            </a:r>
            <a:endParaRPr lang="en-US" sz="3200" dirty="0"/>
          </a:p>
          <a:p>
            <a:pPr lvl="0">
              <a:lnSpc>
                <a:spcPct val="150000"/>
              </a:lnSpc>
            </a:pPr>
            <a:r>
              <a:rPr lang="es-419" sz="3200" b="1" dirty="0"/>
              <a:t>Tarea normativa: </a:t>
            </a:r>
            <a:r>
              <a:rPr lang="es-419" sz="3200" dirty="0"/>
              <a:t>¿Qué debería estar sucediendo en </a:t>
            </a:r>
            <a:r>
              <a:rPr lang="es-CO" sz="3200" dirty="0" smtClean="0"/>
              <a:t>su vida?</a:t>
            </a:r>
            <a:endParaRPr lang="en-US" sz="3200" dirty="0"/>
          </a:p>
          <a:p>
            <a:pPr lvl="0">
              <a:lnSpc>
                <a:spcPct val="150000"/>
              </a:lnSpc>
            </a:pPr>
            <a:r>
              <a:rPr lang="es-419" sz="3200" b="1" dirty="0"/>
              <a:t>Tarea pragmática: </a:t>
            </a:r>
            <a:r>
              <a:rPr lang="es-419" sz="3200" dirty="0"/>
              <a:t>¿Cómo </a:t>
            </a:r>
            <a:r>
              <a:rPr lang="es-419" sz="3200" dirty="0" smtClean="0"/>
              <a:t>la ayudo  con la Biblia?</a:t>
            </a:r>
            <a:endParaRPr lang="en-US" sz="3200" dirty="0"/>
          </a:p>
        </p:txBody>
      </p:sp>
      <p:pic>
        <p:nvPicPr>
          <p:cNvPr id="9" name="Picture 8"/>
          <p:cNvPicPr>
            <a:picLocks noChangeAspect="1"/>
          </p:cNvPicPr>
          <p:nvPr/>
        </p:nvPicPr>
        <p:blipFill>
          <a:blip r:embed="rId2"/>
          <a:srcRect l="26984" r="29623"/>
          <a:stretch>
            <a:fillRect/>
          </a:stretch>
        </p:blipFill>
        <p:spPr>
          <a:xfrm flipH="1">
            <a:off x="12268199" y="-342900"/>
            <a:ext cx="5600699" cy="10668000"/>
          </a:xfrm>
          <a:prstGeom prst="rect">
            <a:avLst/>
          </a:prstGeom>
        </p:spPr>
      </p:pic>
    </p:spTree>
    <p:extLst>
      <p:ext uri="{BB962C8B-B14F-4D97-AF65-F5344CB8AC3E}">
        <p14:creationId xmlns:p14="http://schemas.microsoft.com/office/powerpoint/2010/main" val="3207465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gro, acuerdo, brazos, en blanco y negro, negocio, acuerdo de negocios, trato de negocios, Bw, caucásico, de cerca, colaboración, colega, comunicación, conexión, cooperación, acuerdo, europeo, expresión, despedida, amigos, gesto, agarrar, Escala de grises, saludo, grupo, manos, apretón de manos, manos amigas, inversión, reunión, fogonadura, asociación, gente, poder, promesa, dar la mano, puesta en marcha, éxito, apoyo, equipo, Edificio de equipo, trabajo en equipo, Unidad, confianza, unidad, occidental, trabajo, lugar de trabajo, blanco, negro, fotografía, mano, fotografía, Fotografía monocroma, dedo, monocromo, brazo"/>
          <p:cNvPicPr>
            <a:picLocks noChangeAspect="1" noChangeArrowheads="1"/>
          </p:cNvPicPr>
          <p:nvPr/>
        </p:nvPicPr>
        <p:blipFill rotWithShape="1">
          <a:blip r:embed="rId2">
            <a:extLst>
              <a:ext uri="{28A0092B-C50C-407E-A947-70E740481C1C}">
                <a14:useLocalDpi xmlns:a14="http://schemas.microsoft.com/office/drawing/2010/main" val="0"/>
              </a:ext>
            </a:extLst>
          </a:blip>
          <a:srcRect l="8301" t="25500" r="8156" b="26500"/>
          <a:stretch/>
        </p:blipFill>
        <p:spPr bwMode="auto">
          <a:xfrm>
            <a:off x="-1" y="5607448"/>
            <a:ext cx="12157075" cy="465659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5"/>
          <p:cNvSpPr/>
          <p:nvPr/>
        </p:nvSpPr>
        <p:spPr>
          <a:xfrm>
            <a:off x="0" y="7989026"/>
            <a:ext cx="2400300" cy="2324100"/>
          </a:xfrm>
          <a:prstGeom prst="rect">
            <a:avLst/>
          </a:prstGeom>
          <a:solidFill>
            <a:srgbClr val="738677"/>
          </a:solidFill>
        </p:spPr>
      </p:sp>
      <p:sp>
        <p:nvSpPr>
          <p:cNvPr id="6" name="TextBox 6"/>
          <p:cNvSpPr txBox="1"/>
          <p:nvPr/>
        </p:nvSpPr>
        <p:spPr>
          <a:xfrm>
            <a:off x="1028697" y="8868374"/>
            <a:ext cx="908758" cy="416052"/>
          </a:xfrm>
          <a:prstGeom prst="rect">
            <a:avLst/>
          </a:prstGeom>
        </p:spPr>
        <p:txBody>
          <a:bodyPr lIns="0" tIns="0" rIns="0" bIns="0" rtlCol="0" anchor="t">
            <a:spAutoFit/>
          </a:bodyPr>
          <a:lstStyle/>
          <a:p>
            <a:pPr>
              <a:lnSpc>
                <a:spcPts val="3504"/>
              </a:lnSpc>
            </a:pPr>
            <a:r>
              <a:rPr lang="en-US" sz="2400" spc="336" dirty="0" smtClean="0">
                <a:solidFill>
                  <a:srgbClr val="FFFFFF"/>
                </a:solidFill>
                <a:latin typeface="Noto Serif Display Bold"/>
              </a:rPr>
              <a:t>09</a:t>
            </a:r>
            <a:endParaRPr lang="en-US" sz="2400" spc="336" dirty="0">
              <a:solidFill>
                <a:srgbClr val="FFFFFF"/>
              </a:solidFill>
              <a:latin typeface="Noto Serif Display Bold"/>
            </a:endParaRPr>
          </a:p>
        </p:txBody>
      </p:sp>
      <p:grpSp>
        <p:nvGrpSpPr>
          <p:cNvPr id="7" name="Group 7"/>
          <p:cNvGrpSpPr/>
          <p:nvPr/>
        </p:nvGrpSpPr>
        <p:grpSpPr>
          <a:xfrm>
            <a:off x="1028700" y="1085850"/>
            <a:ext cx="12376858" cy="3373443"/>
            <a:chOff x="0" y="76200"/>
            <a:chExt cx="16502477" cy="4497924"/>
          </a:xfrm>
        </p:grpSpPr>
        <p:sp>
          <p:nvSpPr>
            <p:cNvPr id="8" name="TextBox 8"/>
            <p:cNvSpPr txBox="1"/>
            <p:nvPr/>
          </p:nvSpPr>
          <p:spPr>
            <a:xfrm>
              <a:off x="0" y="76200"/>
              <a:ext cx="16502477" cy="1545167"/>
            </a:xfrm>
            <a:prstGeom prst="rect">
              <a:avLst/>
            </a:prstGeom>
          </p:spPr>
          <p:txBody>
            <a:bodyPr lIns="0" tIns="0" rIns="0" bIns="0" rtlCol="0" anchor="t">
              <a:spAutoFit/>
            </a:bodyPr>
            <a:lstStyle/>
            <a:p>
              <a:pPr>
                <a:lnSpc>
                  <a:spcPts val="8800"/>
                </a:lnSpc>
              </a:pPr>
              <a:r>
                <a:rPr lang="en-US" sz="8000" dirty="0">
                  <a:solidFill>
                    <a:srgbClr val="738677"/>
                  </a:solidFill>
                  <a:latin typeface="Noto Serif Display Bold Bold"/>
                </a:rPr>
                <a:t>El </a:t>
              </a:r>
              <a:r>
                <a:rPr lang="en-US" sz="8000" dirty="0" err="1">
                  <a:solidFill>
                    <a:srgbClr val="738677"/>
                  </a:solidFill>
                  <a:latin typeface="Noto Serif Display Bold Bold"/>
                </a:rPr>
                <a:t>siguiente</a:t>
              </a:r>
              <a:r>
                <a:rPr lang="en-US" sz="8000" dirty="0">
                  <a:solidFill>
                    <a:srgbClr val="738677"/>
                  </a:solidFill>
                  <a:latin typeface="Noto Serif Display Bold Bold"/>
                </a:rPr>
                <a:t> </a:t>
              </a:r>
              <a:r>
                <a:rPr lang="en-US" sz="8000" dirty="0" err="1">
                  <a:solidFill>
                    <a:srgbClr val="738677"/>
                  </a:solidFill>
                  <a:latin typeface="Noto Serif Display Bold Bold"/>
                </a:rPr>
                <a:t>paso</a:t>
              </a:r>
              <a:endParaRPr lang="en-US" sz="8000" dirty="0">
                <a:solidFill>
                  <a:srgbClr val="738677"/>
                </a:solidFill>
                <a:latin typeface="Noto Serif Display Bold Bold"/>
              </a:endParaRPr>
            </a:p>
          </p:txBody>
        </p:sp>
        <p:sp>
          <p:nvSpPr>
            <p:cNvPr id="9" name="TextBox 9"/>
            <p:cNvSpPr txBox="1"/>
            <p:nvPr/>
          </p:nvSpPr>
          <p:spPr>
            <a:xfrm>
              <a:off x="0" y="2209784"/>
              <a:ext cx="16502477" cy="619144"/>
            </a:xfrm>
            <a:prstGeom prst="rect">
              <a:avLst/>
            </a:prstGeom>
          </p:spPr>
          <p:txBody>
            <a:bodyPr lIns="0" tIns="0" rIns="0" bIns="0" rtlCol="0" anchor="t">
              <a:spAutoFit/>
            </a:bodyPr>
            <a:lstStyle/>
            <a:p>
              <a:pPr>
                <a:lnSpc>
                  <a:spcPts val="4032"/>
                </a:lnSpc>
              </a:pPr>
              <a:r>
                <a:rPr lang="en-US" sz="3200" spc="128" dirty="0" smtClean="0">
                  <a:solidFill>
                    <a:srgbClr val="373737"/>
                  </a:solidFill>
                  <a:latin typeface="Montserrat Classic Bold"/>
                </a:rPr>
                <a:t>INCURSIONAR</a:t>
              </a:r>
              <a:endParaRPr lang="en-US" sz="3200" spc="128" dirty="0">
                <a:solidFill>
                  <a:srgbClr val="373737"/>
                </a:solidFill>
                <a:latin typeface="Montserrat Classic Bold"/>
              </a:endParaRPr>
            </a:p>
          </p:txBody>
        </p:sp>
        <p:sp>
          <p:nvSpPr>
            <p:cNvPr id="10" name="TextBox 10"/>
            <p:cNvSpPr txBox="1"/>
            <p:nvPr/>
          </p:nvSpPr>
          <p:spPr>
            <a:xfrm>
              <a:off x="0" y="3240425"/>
              <a:ext cx="16502477" cy="1333699"/>
            </a:xfrm>
            <a:prstGeom prst="rect">
              <a:avLst/>
            </a:prstGeom>
          </p:spPr>
          <p:txBody>
            <a:bodyPr lIns="0" tIns="0" rIns="0" bIns="0" rtlCol="0" anchor="t">
              <a:spAutoFit/>
            </a:bodyPr>
            <a:lstStyle/>
            <a:p>
              <a:pPr>
                <a:lnSpc>
                  <a:spcPts val="3862"/>
                </a:lnSpc>
              </a:pPr>
              <a:r>
                <a:rPr lang="es-CO" sz="3600" dirty="0" smtClean="0"/>
                <a:t>Si ganamos su confianza y atendemos sus necesidades su mente estará abierta a recibir la Palabra de Dios.</a:t>
              </a:r>
              <a:endParaRPr lang="es-CO" sz="3600" dirty="0"/>
            </a:p>
          </p:txBody>
        </p:sp>
      </p:grpSp>
      <p:sp>
        <p:nvSpPr>
          <p:cNvPr id="11" name="TextBox 11"/>
          <p:cNvSpPr txBox="1"/>
          <p:nvPr/>
        </p:nvSpPr>
        <p:spPr>
          <a:xfrm rot="5400000">
            <a:off x="14792552" y="2700208"/>
            <a:ext cx="4683713" cy="436017"/>
          </a:xfrm>
          <a:prstGeom prst="rect">
            <a:avLst/>
          </a:prstGeom>
        </p:spPr>
        <p:txBody>
          <a:bodyPr wrap="square" lIns="0" tIns="0" rIns="0" bIns="0" rtlCol="0" anchor="t">
            <a:spAutoFit/>
          </a:bodyPr>
          <a:lstStyle/>
          <a:p>
            <a:pPr>
              <a:lnSpc>
                <a:spcPts val="3359"/>
              </a:lnSpc>
              <a:spcBef>
                <a:spcPct val="0"/>
              </a:spcBef>
            </a:pPr>
            <a:r>
              <a:rPr lang="en-US" sz="2400" dirty="0" err="1">
                <a:solidFill>
                  <a:srgbClr val="373737"/>
                </a:solidFill>
                <a:latin typeface="Arimo"/>
              </a:rPr>
              <a:t>Evangelismo</a:t>
            </a:r>
            <a:r>
              <a:rPr lang="en-US" sz="2400" dirty="0">
                <a:solidFill>
                  <a:srgbClr val="373737"/>
                </a:solidFill>
                <a:latin typeface="Arimo"/>
              </a:rPr>
              <a:t> virtual </a:t>
            </a:r>
            <a:r>
              <a:rPr lang="en-US" sz="2400" dirty="0" err="1">
                <a:solidFill>
                  <a:srgbClr val="373737"/>
                </a:solidFill>
                <a:latin typeface="Arimo"/>
              </a:rPr>
              <a:t>en</a:t>
            </a:r>
            <a:r>
              <a:rPr lang="en-US" sz="2400" dirty="0">
                <a:solidFill>
                  <a:srgbClr val="373737"/>
                </a:solidFill>
                <a:latin typeface="Arimo"/>
              </a:rPr>
              <a:t> </a:t>
            </a:r>
            <a:r>
              <a:rPr lang="en-US" sz="2400" dirty="0" err="1">
                <a:solidFill>
                  <a:srgbClr val="373737"/>
                </a:solidFill>
                <a:latin typeface="Arimo"/>
              </a:rPr>
              <a:t>pandemia</a:t>
            </a:r>
            <a:endParaRPr lang="en-US" sz="2400" dirty="0">
              <a:solidFill>
                <a:srgbClr val="373737"/>
              </a:solidFill>
              <a:latin typeface="Arimo"/>
            </a:endParaRPr>
          </a:p>
        </p:txBody>
      </p:sp>
      <p:pic>
        <p:nvPicPr>
          <p:cNvPr id="6150" name="Picture 6" descr="arena, huella, pared, suelo, material, art, geología, bosquejo, dibujo, fe, confianza, ánimo, historia antig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7075" y="5607447"/>
            <a:ext cx="6169025" cy="4656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488</Words>
  <Application>Microsoft Office PowerPoint</Application>
  <PresentationFormat>Personalizado</PresentationFormat>
  <Paragraphs>104</Paragraphs>
  <Slides>17</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17</vt:i4>
      </vt:variant>
    </vt:vector>
  </HeadingPairs>
  <TitlesOfParts>
    <vt:vector size="29" baseType="lpstr">
      <vt:lpstr>Arimo</vt:lpstr>
      <vt:lpstr>Arial</vt:lpstr>
      <vt:lpstr>Advent Sans Logo</vt:lpstr>
      <vt:lpstr>Montserrat Classic Bold</vt:lpstr>
      <vt:lpstr>Noto Serif Display Bold</vt:lpstr>
      <vt:lpstr>Calibri</vt:lpstr>
      <vt:lpstr>Wingdings</vt:lpstr>
      <vt:lpstr>Noto Serif Display Medium Italics</vt:lpstr>
      <vt:lpstr>Montserrat Classic</vt:lpstr>
      <vt:lpstr>Montserrat Light</vt:lpstr>
      <vt:lpstr>Noto Serif Display Bold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Blanco y Negro Esquina Verde Negocios Presentación</dc:title>
  <dc:creator>Moises Prieto Sierra</dc:creator>
  <cp:lastModifiedBy>Moises Prieto Sierra</cp:lastModifiedBy>
  <cp:revision>29</cp:revision>
  <dcterms:created xsi:type="dcterms:W3CDTF">2006-08-16T00:00:00Z</dcterms:created>
  <dcterms:modified xsi:type="dcterms:W3CDTF">2021-04-12T19:16:42Z</dcterms:modified>
  <dc:identifier>DAEJ7-sRQA0</dc:identifier>
</cp:coreProperties>
</file>