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handoutMasterIdLst>
    <p:handoutMasterId r:id="rId47"/>
  </p:handoutMasterIdLst>
  <p:sldIdLst>
    <p:sldId id="541" r:id="rId2"/>
    <p:sldId id="542" r:id="rId3"/>
    <p:sldId id="543" r:id="rId4"/>
    <p:sldId id="544" r:id="rId5"/>
    <p:sldId id="545" r:id="rId6"/>
    <p:sldId id="546" r:id="rId7"/>
    <p:sldId id="548" r:id="rId8"/>
    <p:sldId id="547" r:id="rId9"/>
    <p:sldId id="549" r:id="rId10"/>
    <p:sldId id="550" r:id="rId11"/>
    <p:sldId id="551" r:id="rId12"/>
    <p:sldId id="552" r:id="rId13"/>
    <p:sldId id="553" r:id="rId14"/>
    <p:sldId id="554" r:id="rId15"/>
    <p:sldId id="555" r:id="rId16"/>
    <p:sldId id="556" r:id="rId17"/>
    <p:sldId id="557" r:id="rId18"/>
    <p:sldId id="558" r:id="rId19"/>
    <p:sldId id="559" r:id="rId20"/>
    <p:sldId id="560" r:id="rId21"/>
    <p:sldId id="561" r:id="rId22"/>
    <p:sldId id="562" r:id="rId23"/>
    <p:sldId id="563" r:id="rId24"/>
    <p:sldId id="564" r:id="rId25"/>
    <p:sldId id="565" r:id="rId26"/>
    <p:sldId id="566" r:id="rId27"/>
    <p:sldId id="567" r:id="rId28"/>
    <p:sldId id="568"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498"/>
    <a:srgbClr val="126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83818" autoAdjust="0"/>
  </p:normalViewPr>
  <p:slideViewPr>
    <p:cSldViewPr>
      <p:cViewPr varScale="1">
        <p:scale>
          <a:sx n="61" d="100"/>
          <a:sy n="61" d="100"/>
        </p:scale>
        <p:origin x="97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4D07B1-A090-4E45-92F1-97E2DA4BAB5B}" type="datetimeFigureOut">
              <a:rPr lang="en-US" smtClean="0"/>
              <a:t>4/14/2021</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1DD26C-5947-419E-89B9-E9916468C58E}" type="slidenum">
              <a:rPr lang="en-US" smtClean="0"/>
              <a:t>‹Nº›</a:t>
            </a:fld>
            <a:endParaRPr lang="en-US"/>
          </a:p>
        </p:txBody>
      </p:sp>
    </p:spTree>
    <p:extLst>
      <p:ext uri="{BB962C8B-B14F-4D97-AF65-F5344CB8AC3E}">
        <p14:creationId xmlns:p14="http://schemas.microsoft.com/office/powerpoint/2010/main" val="360325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DB849-7B94-4FC1-9FA2-240827F8F0E2}" type="datetimeFigureOut">
              <a:rPr lang="es-CO" smtClean="0"/>
              <a:pPr/>
              <a:t>14/04/2021</a:t>
            </a:fld>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2B083-FD64-4784-A257-A97CBD333AF7}" type="slidenum">
              <a:rPr lang="es-CO" smtClean="0"/>
              <a:pPr/>
              <a:t>‹Nº›</a:t>
            </a:fld>
            <a:endParaRPr lang="es-CO"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a:t>
            </a:fld>
            <a:endParaRPr lang="es-C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12</a:t>
            </a:fld>
            <a:endParaRPr lang="es-C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13</a:t>
            </a:fld>
            <a:endParaRPr lang="es-C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14</a:t>
            </a:fld>
            <a:endParaRPr lang="es-C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15</a:t>
            </a:fld>
            <a:endParaRPr lang="es-C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16</a:t>
            </a:fld>
            <a:endParaRPr lang="es-C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17</a:t>
            </a:fld>
            <a:endParaRPr lang="es-C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18</a:t>
            </a:fld>
            <a:endParaRPr lang="es-C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19</a:t>
            </a:fld>
            <a:endParaRPr lang="es-C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20</a:t>
            </a:fld>
            <a:endParaRPr lang="es-C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21</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a:t>
            </a:fld>
            <a:endParaRPr lang="es-C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22</a:t>
            </a:fld>
            <a:endParaRPr lang="es-C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23</a:t>
            </a:fld>
            <a:endParaRPr lang="es-C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24</a:t>
            </a:fld>
            <a:endParaRPr lang="es-C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25</a:t>
            </a:fld>
            <a:endParaRPr lang="es-C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26</a:t>
            </a:fld>
            <a:endParaRPr lang="es-C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27</a:t>
            </a:fld>
            <a:endParaRPr lang="es-C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28</a:t>
            </a:fld>
            <a:endParaRPr lang="es-CO"/>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29</a:t>
            </a:fld>
            <a:endParaRPr lang="es-CO"/>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30</a:t>
            </a:fld>
            <a:endParaRPr lang="es-CO"/>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31</a:t>
            </a:fld>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5</a:t>
            </a:fld>
            <a:endParaRPr lang="es-CO"/>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32</a:t>
            </a:fld>
            <a:endParaRPr lang="es-CO"/>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33</a:t>
            </a:fld>
            <a:endParaRPr lang="es-CO"/>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34</a:t>
            </a:fld>
            <a:endParaRPr lang="es-CO"/>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35</a:t>
            </a:fld>
            <a:endParaRPr lang="es-CO"/>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36</a:t>
            </a:fld>
            <a:endParaRPr lang="es-CO"/>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37</a:t>
            </a:fld>
            <a:endParaRPr lang="es-CO"/>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38</a:t>
            </a:fld>
            <a:endParaRPr lang="es-CO"/>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39</a:t>
            </a:fld>
            <a:endParaRPr lang="es-CO"/>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40</a:t>
            </a:fld>
            <a:endParaRPr lang="es-CO"/>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41</a:t>
            </a:fld>
            <a:endParaRPr lang="es-C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6</a:t>
            </a:fld>
            <a:endParaRPr lang="es-CO"/>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42</a:t>
            </a:fld>
            <a:endParaRPr lang="es-CO"/>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43</a:t>
            </a:fld>
            <a:endParaRPr lang="es-CO"/>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44</a:t>
            </a:fld>
            <a:endParaRPr lang="es-C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7</a:t>
            </a:fld>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8</a:t>
            </a:fld>
            <a:endParaRPr lang="es-C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9</a:t>
            </a:fld>
            <a:endParaRPr lang="es-C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10</a:t>
            </a:fld>
            <a:endParaRPr lang="es-C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11</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flipV="1">
            <a:off x="0" y="1793494"/>
            <a:ext cx="12192000" cy="143557"/>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5085923"/>
            <a:ext cx="12192000" cy="11283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2121399"/>
            <a:ext cx="1219200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10938368" y="524465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248816" y="7463378"/>
            <a:ext cx="9966960" cy="3035808"/>
          </a:xfrm>
          <a:prstGeom prst="rect">
            <a:avLst/>
          </a:prstGeo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a:prstGeom prst="rect">
            <a:avLst/>
          </a:prstGeo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endParaRPr lang="es-CO" dirty="0"/>
          </a:p>
        </p:txBody>
      </p:sp>
      <p:sp>
        <p:nvSpPr>
          <p:cNvPr id="6" name="Slide Number Placeholder 5"/>
          <p:cNvSpPr>
            <a:spLocks noGrp="1"/>
          </p:cNvSpPr>
          <p:nvPr>
            <p:ph type="sldNum" sz="quarter" idx="12"/>
          </p:nvPr>
        </p:nvSpPr>
        <p:spPr>
          <a:xfrm>
            <a:off x="9592733" y="4949160"/>
            <a:ext cx="1193868" cy="640080"/>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26523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9848" y="2121408"/>
            <a:ext cx="10058400" cy="4050792"/>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821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a:prstGeom prst="rect">
            <a:avLst/>
          </a:prstGeo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463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Encabezado de sección">
    <p:spTree>
      <p:nvGrpSpPr>
        <p:cNvPr id="1" name=""/>
        <p:cNvGrpSpPr/>
        <p:nvPr/>
      </p:nvGrpSpPr>
      <p:grpSpPr>
        <a:xfrm>
          <a:off x="0" y="0"/>
          <a:ext cx="0" cy="0"/>
          <a:chOff x="0" y="0"/>
          <a:chExt cx="0" cy="0"/>
        </a:xfrm>
      </p:grpSpPr>
      <p:grpSp>
        <p:nvGrpSpPr>
          <p:cNvPr id="10" name="Group 10"/>
          <p:cNvGrpSpPr/>
          <p:nvPr/>
        </p:nvGrpSpPr>
        <p:grpSpPr>
          <a:xfrm>
            <a:off x="0" y="0"/>
            <a:ext cx="12192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2540000" y="2667000"/>
            <a:ext cx="88392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kern="1200" cap="small" spc="200" baseline="0">
                <a:solidFill>
                  <a:schemeClr val="tx1"/>
                </a:solidFill>
                <a:latin typeface="+mj-lt"/>
                <a:ea typeface="+mj-ea"/>
                <a:cs typeface="+mj-cs"/>
              </a:defRPr>
            </a:lvl1pPr>
          </a:lstStyle>
          <a:p>
            <a:r>
              <a:rPr lang="es-ES" dirty="0" smtClean="0"/>
              <a:t>Haga clic para modificar el estilo de título del patrón</a:t>
            </a:r>
            <a:endParaRPr dirty="0"/>
          </a:p>
        </p:txBody>
      </p:sp>
      <p:sp>
        <p:nvSpPr>
          <p:cNvPr id="4" name="Date Placeholder 3"/>
          <p:cNvSpPr>
            <a:spLocks noGrp="1"/>
          </p:cNvSpPr>
          <p:nvPr>
            <p:ph type="dt" sz="half" idx="10"/>
          </p:nvPr>
        </p:nvSpPr>
        <p:spPr>
          <a:xfrm>
            <a:off x="9241536" y="6556248"/>
            <a:ext cx="2231136" cy="228600"/>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523744" y="6556248"/>
            <a:ext cx="2231136" cy="228600"/>
          </a:xfrm>
          <a:prstGeom prst="rect">
            <a:avLst/>
          </a:prstGeom>
        </p:spPr>
        <p:txBody>
          <a:bodyPr/>
          <a:lstStyle/>
          <a:p>
            <a:r>
              <a:rPr lang="es-CO" dirty="0" smtClean="0"/>
              <a:t>Iglesia Adventista Del Séptimo Día</a:t>
            </a:r>
            <a:endParaRPr lang="es-CO" dirty="0"/>
          </a:p>
        </p:txBody>
      </p:sp>
      <p:sp>
        <p:nvSpPr>
          <p:cNvPr id="6" name="Slide Number Placeholder 5"/>
          <p:cNvSpPr>
            <a:spLocks noGrp="1"/>
          </p:cNvSpPr>
          <p:nvPr>
            <p:ph type="sldNum" sz="quarter" idx="12"/>
          </p:nvPr>
        </p:nvSpPr>
        <p:spPr>
          <a:xfrm>
            <a:off x="6490208" y="6556248"/>
            <a:ext cx="1016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51566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069848" y="2121408"/>
            <a:ext cx="10058400" cy="4050792"/>
          </a:xfrm>
          <a:prstGeom prst="rect">
            <a:avLst/>
          </a:prstGeom>
        </p:spPr>
        <p:txBody>
          <a:bodyPr/>
          <a:lstStyle>
            <a:lvl1pPr>
              <a:defRPr sz="2800"/>
            </a:lvl1pPr>
            <a:lvl2pPr>
              <a:defRPr sz="2800"/>
            </a:lvl2pPr>
            <a:lvl3pPr>
              <a:defRPr sz="2800"/>
            </a:lvl3pPr>
            <a:lvl4pPr>
              <a:defRPr sz="2800"/>
            </a:lvl4pPr>
            <a:lvl5pPr>
              <a:defRPr sz="2800"/>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2513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a:prstGeom prst="rect">
            <a:avLst/>
          </a:prstGeo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a:prstGeom prst="rect">
            <a:avLst/>
          </a:prstGeo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182708" y="6272784"/>
            <a:ext cx="6327648" cy="365125"/>
          </a:xfrm>
          <a:prstGeom prst="rect">
            <a:avLst/>
          </a:prstGeom>
        </p:spPr>
        <p:txBody>
          <a:bodyPr/>
          <a:lstStyle/>
          <a:p>
            <a:r>
              <a:rPr lang="es-CO" smtClean="0"/>
              <a:t>Iglesia Adventista Del Séptimo Día</a:t>
            </a:r>
          </a:p>
          <a:p>
            <a:endParaRPr lang="es-CO"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8582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81033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8" name="Footer Placeholder 7"/>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9" name="Slide Number Placeholder 8"/>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45752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a:xfrm>
            <a:off x="1098058" y="3212976"/>
            <a:ext cx="10058400" cy="1609344"/>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4" name="Footer Placeholder 3"/>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5" name="Slide Number Placeholder 4"/>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19072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3" name="Footer Placeholder 2"/>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4" name="Slide Number Placeholder 3"/>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31905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4455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prstGeom prst="rect">
            <a:avLst/>
          </a:prstGeo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402679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CC35637-2755-432D-BAF4-3DE62D9A6D2B}" type="slidenum">
              <a:rPr lang="es-CO" smtClean="0"/>
              <a:pPr/>
              <a:t>‹Nº›</a:t>
            </a:fld>
            <a:endParaRPr lang="es-CO" dirty="0"/>
          </a:p>
        </p:txBody>
      </p:sp>
      <p:grpSp>
        <p:nvGrpSpPr>
          <p:cNvPr id="10" name="Group 11"/>
          <p:cNvGrpSpPr/>
          <p:nvPr userDrawn="1"/>
        </p:nvGrpSpPr>
        <p:grpSpPr>
          <a:xfrm>
            <a:off x="0" y="0"/>
            <a:ext cx="2438400" cy="6858000"/>
            <a:chOff x="0" y="0"/>
            <a:chExt cx="1828800" cy="6858000"/>
          </a:xfrm>
        </p:grpSpPr>
        <p:sp>
          <p:nvSpPr>
            <p:cNvPr id="12"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3"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4"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Tree>
    <p:extLst>
      <p:ext uri="{BB962C8B-B14F-4D97-AF65-F5344CB8AC3E}">
        <p14:creationId xmlns:p14="http://schemas.microsoft.com/office/powerpoint/2010/main" val="2363597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0"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n-US"/>
          </a:p>
        </p:txBody>
      </p:sp>
      <p:pic>
        <p:nvPicPr>
          <p:cNvPr id="7" name="Imagen 6"/>
          <p:cNvPicPr>
            <a:picLocks noChangeAspect="1"/>
          </p:cNvPicPr>
          <p:nvPr/>
        </p:nvPicPr>
        <p:blipFill>
          <a:blip r:embed="rId2"/>
          <a:stretch>
            <a:fillRect/>
          </a:stretch>
        </p:blipFill>
        <p:spPr>
          <a:xfrm>
            <a:off x="23810" y="-13447"/>
            <a:ext cx="12168189" cy="6871448"/>
          </a:xfrm>
          <a:prstGeom prst="rect">
            <a:avLst/>
          </a:prstGeom>
        </p:spPr>
      </p:pic>
      <p:sp>
        <p:nvSpPr>
          <p:cNvPr id="8" name="3 Título"/>
          <p:cNvSpPr txBox="1">
            <a:spLocks/>
          </p:cNvSpPr>
          <p:nvPr/>
        </p:nvSpPr>
        <p:spPr>
          <a:xfrm>
            <a:off x="4583832" y="3068960"/>
            <a:ext cx="5904656" cy="1143000"/>
          </a:xfrm>
          <a:prstGeom prst="rect">
            <a:avLst/>
          </a:prstGeom>
        </p:spPr>
        <p:txBody>
          <a:bodyPr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pPr algn="ctr"/>
            <a:r>
              <a:rPr lang="es-CO" sz="5400" dirty="0" smtClean="0">
                <a:solidFill>
                  <a:srgbClr val="085498"/>
                </a:solidFill>
              </a:rPr>
              <a:t>El secretario de la Escuela Sabática Y SUS FUNCIONES</a:t>
            </a:r>
            <a:endParaRPr lang="es-CO" sz="5400" dirty="0">
              <a:solidFill>
                <a:srgbClr val="085498"/>
              </a:solidFill>
            </a:endParaRPr>
          </a:p>
        </p:txBody>
      </p:sp>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deberes del secretario</a:t>
            </a:r>
            <a:endParaRPr lang="es-CO" dirty="0"/>
          </a:p>
        </p:txBody>
      </p:sp>
      <p:sp>
        <p:nvSpPr>
          <p:cNvPr id="3" name="2 Marcador de contenido"/>
          <p:cNvSpPr>
            <a:spLocks noGrp="1"/>
          </p:cNvSpPr>
          <p:nvPr>
            <p:ph idx="1"/>
          </p:nvPr>
        </p:nvSpPr>
        <p:spPr>
          <a:xfrm>
            <a:off x="1415480" y="2492896"/>
            <a:ext cx="10009112" cy="3888432"/>
          </a:xfrm>
        </p:spPr>
        <p:txBody>
          <a:bodyPr>
            <a:normAutofit/>
          </a:bodyPr>
          <a:lstStyle/>
          <a:p>
            <a:pPr marL="0" indent="0">
              <a:buNone/>
            </a:pPr>
            <a:r>
              <a:rPr lang="es-CO" dirty="0" smtClean="0"/>
              <a:t>La labor del secretario(a) va mucho más allá de registrar datos, cifras y presentar informes. Podríamos resumirlos de la siguiente manera:</a:t>
            </a:r>
          </a:p>
          <a:p>
            <a:pPr lvl="0"/>
            <a:r>
              <a:rPr lang="es-CO" dirty="0" smtClean="0"/>
              <a:t>Dar seguimiento e informar sobre el progreso de la Escuela Sabática.</a:t>
            </a:r>
          </a:p>
          <a:p>
            <a:pPr lvl="0"/>
            <a:r>
              <a:rPr lang="es-CO" dirty="0" smtClean="0"/>
              <a:t>Distribuir entre los maestros los materiales para cada semana y recopilar los registros de las clases y las ofrendas.</a:t>
            </a:r>
          </a:p>
          <a:p>
            <a:pPr marL="0" indent="0">
              <a:buNone/>
            </a:pPr>
            <a:endParaRPr lang="es-ES_tradnl"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deberes del secretario</a:t>
            </a:r>
            <a:endParaRPr lang="es-CO" dirty="0"/>
          </a:p>
        </p:txBody>
      </p:sp>
      <p:sp>
        <p:nvSpPr>
          <p:cNvPr id="3" name="2 Marcador de contenido"/>
          <p:cNvSpPr>
            <a:spLocks noGrp="1"/>
          </p:cNvSpPr>
          <p:nvPr>
            <p:ph idx="1"/>
          </p:nvPr>
        </p:nvSpPr>
        <p:spPr>
          <a:xfrm>
            <a:off x="1271464" y="2492896"/>
            <a:ext cx="10081120" cy="3888432"/>
          </a:xfrm>
        </p:spPr>
        <p:txBody>
          <a:bodyPr>
            <a:normAutofit/>
          </a:bodyPr>
          <a:lstStyle/>
          <a:p>
            <a:pPr lvl="0"/>
            <a:r>
              <a:rPr lang="es-CO" dirty="0" smtClean="0"/>
              <a:t>Hacer anotaciones en los registros de las clases y recibir las ofrendas.</a:t>
            </a:r>
          </a:p>
          <a:p>
            <a:pPr lvl="0"/>
            <a:r>
              <a:rPr lang="es-CO" dirty="0" smtClean="0"/>
              <a:t>Revisar los registros de las clases para corregir omisiones.</a:t>
            </a:r>
          </a:p>
          <a:p>
            <a:pPr lvl="0"/>
            <a:r>
              <a:rPr lang="es-CO" dirty="0" smtClean="0"/>
              <a:t>Tomar nota de las ofrendas depositadas en los sobres.</a:t>
            </a:r>
          </a:p>
          <a:p>
            <a:pPr lvl="0"/>
            <a:r>
              <a:rPr lang="es-CO" dirty="0" smtClean="0"/>
              <a:t>Elaborar una lista de los miembros ausentes.</a:t>
            </a:r>
          </a:p>
          <a:p>
            <a:pPr marL="0" indent="0">
              <a:buNone/>
            </a:pPr>
            <a:endParaRPr lang="es-ES_tradnl"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deberes del secretario</a:t>
            </a:r>
            <a:endParaRPr lang="es-CO" dirty="0"/>
          </a:p>
        </p:txBody>
      </p:sp>
      <p:sp>
        <p:nvSpPr>
          <p:cNvPr id="3" name="2 Marcador de contenido"/>
          <p:cNvSpPr>
            <a:spLocks noGrp="1"/>
          </p:cNvSpPr>
          <p:nvPr>
            <p:ph idx="1"/>
          </p:nvPr>
        </p:nvSpPr>
        <p:spPr>
          <a:xfrm>
            <a:off x="1415480" y="2492896"/>
            <a:ext cx="9937104" cy="3888432"/>
          </a:xfrm>
        </p:spPr>
        <p:txBody>
          <a:bodyPr>
            <a:normAutofit/>
          </a:bodyPr>
          <a:lstStyle/>
          <a:p>
            <a:pPr lvl="0"/>
            <a:r>
              <a:rPr lang="es-CO" dirty="0" smtClean="0"/>
              <a:t>Llevar un registro unificado según los lineamientos estipulados por la Asociación, o según lo haya determinado la junta de la Escuela Sabática. En la mayor parte de las iglesias esto incluye:</a:t>
            </a:r>
          </a:p>
          <a:p>
            <a:pPr lvl="1">
              <a:buFont typeface="+mj-lt"/>
              <a:buAutoNum type="arabicPeriod"/>
            </a:pPr>
            <a:r>
              <a:rPr lang="es-CO" dirty="0" smtClean="0"/>
              <a:t>Anotar los nombres de todos los miembros de la clase en nuevas tarjetas de registro al comienzo de cada año según el llamado plan de</a:t>
            </a:r>
            <a:r>
              <a:rPr lang="es-CO" i="1" dirty="0" smtClean="0"/>
              <a:t> membrecía continua.</a:t>
            </a:r>
            <a:endParaRPr lang="es-CO" dirty="0" smtClean="0"/>
          </a:p>
          <a:p>
            <a:pPr marL="0" indent="0">
              <a:buNone/>
            </a:pPr>
            <a:endParaRPr lang="es-ES_tradnl"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deberes del secretario</a:t>
            </a:r>
            <a:endParaRPr lang="es-CO" dirty="0"/>
          </a:p>
        </p:txBody>
      </p:sp>
      <p:sp>
        <p:nvSpPr>
          <p:cNvPr id="3" name="2 Marcador de contenido"/>
          <p:cNvSpPr>
            <a:spLocks noGrp="1"/>
          </p:cNvSpPr>
          <p:nvPr>
            <p:ph idx="1"/>
          </p:nvPr>
        </p:nvSpPr>
        <p:spPr>
          <a:xfrm>
            <a:off x="1631504" y="1844824"/>
            <a:ext cx="9505056" cy="3888432"/>
          </a:xfrm>
        </p:spPr>
        <p:txBody>
          <a:bodyPr>
            <a:normAutofit/>
          </a:bodyPr>
          <a:lstStyle/>
          <a:p>
            <a:pPr lvl="0">
              <a:buNone/>
            </a:pPr>
            <a:endParaRPr lang="es-CO" sz="2400" dirty="0"/>
          </a:p>
          <a:p>
            <a:pPr lvl="1">
              <a:buFont typeface="+mj-lt"/>
              <a:buAutoNum type="arabicPeriod" startAt="2"/>
            </a:pPr>
            <a:r>
              <a:rPr lang="es-CO" dirty="0" smtClean="0"/>
              <a:t>Colaborar con el director asociado a cargo de la membrecía, anotando en el registro de la clase de Escuela Sabática los nombres de los miembros potenciales asignados a las mismas. El secretario es responsable de ayudar a los maestros a asentar los cambios que se produzcan durante el año en la membrecía de la clase, así como en la lista de los miembros potenciales.</a:t>
            </a:r>
          </a:p>
          <a:p>
            <a:pPr lvl="1">
              <a:buFont typeface="+mj-lt"/>
              <a:buAutoNum type="arabicPeriod" startAt="2"/>
            </a:pPr>
            <a:endParaRPr lang="es-CO" dirty="0" smtClean="0"/>
          </a:p>
          <a:p>
            <a:pPr marL="0" indent="0">
              <a:buNone/>
            </a:pPr>
            <a:endParaRPr lang="es-ES_tradnl"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deberes del secretario</a:t>
            </a:r>
            <a:endParaRPr lang="es-CO" dirty="0"/>
          </a:p>
        </p:txBody>
      </p:sp>
      <p:sp>
        <p:nvSpPr>
          <p:cNvPr id="3" name="2 Marcador de contenido"/>
          <p:cNvSpPr>
            <a:spLocks noGrp="1"/>
          </p:cNvSpPr>
          <p:nvPr>
            <p:ph idx="1"/>
          </p:nvPr>
        </p:nvSpPr>
        <p:spPr>
          <a:xfrm>
            <a:off x="1127448" y="2492896"/>
            <a:ext cx="10441160" cy="3888432"/>
          </a:xfrm>
        </p:spPr>
        <p:txBody>
          <a:bodyPr>
            <a:normAutofit/>
          </a:bodyPr>
          <a:lstStyle/>
          <a:p>
            <a:pPr lvl="0"/>
            <a:r>
              <a:rPr lang="es-CO" dirty="0" smtClean="0"/>
              <a:t>Entregar cada semana al tesorero de la iglesia los fondos recibidos para las misiones, así como para los gastos de la Escuela Sabática. Al mismo tiempo debe solicitar y conservar un recibo de parte del tesorero.</a:t>
            </a:r>
          </a:p>
          <a:p>
            <a:pPr lvl="0"/>
            <a:r>
              <a:rPr lang="es-CO" dirty="0" smtClean="0"/>
              <a:t>Preparar los pedidos, canalizados a través del secretario de Ministerios Personales, solicitando los recursos y materiales de apoyo aprobados por la junta de la Escuela Sabática.</a:t>
            </a:r>
          </a:p>
          <a:p>
            <a:pPr marL="0" indent="0">
              <a:buNone/>
            </a:pPr>
            <a:endParaRPr lang="es-ES_tradnl"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deberes del secretario</a:t>
            </a:r>
            <a:endParaRPr lang="es-CO" dirty="0"/>
          </a:p>
        </p:txBody>
      </p:sp>
      <p:sp>
        <p:nvSpPr>
          <p:cNvPr id="3" name="2 Marcador de contenido"/>
          <p:cNvSpPr>
            <a:spLocks noGrp="1"/>
          </p:cNvSpPr>
          <p:nvPr>
            <p:ph idx="1"/>
          </p:nvPr>
        </p:nvSpPr>
        <p:spPr>
          <a:xfrm>
            <a:off x="1271464" y="2492896"/>
            <a:ext cx="10009112" cy="3888432"/>
          </a:xfrm>
        </p:spPr>
        <p:txBody>
          <a:bodyPr>
            <a:normAutofit/>
          </a:bodyPr>
          <a:lstStyle/>
          <a:p>
            <a:pPr lvl="0"/>
            <a:r>
              <a:rPr lang="es-CO" dirty="0" smtClean="0"/>
              <a:t>Llevar un registro de las decisiones tomadas por la junta de la Escuela Sabática.</a:t>
            </a:r>
          </a:p>
          <a:p>
            <a:pPr lvl="0"/>
            <a:r>
              <a:rPr lang="es-CO" dirty="0" smtClean="0"/>
              <a:t>Mantener al día todos los datos obtenidos del registro de la Escuela Sabática. Enviar informes al secretario de Escuela Sabática de la Asociación, después de terminado cada trimestre, según se requiera y dentro de las fechas estipuladas.</a:t>
            </a:r>
          </a:p>
          <a:p>
            <a:pPr marL="0" indent="0">
              <a:buNone/>
            </a:pPr>
            <a:endParaRPr lang="es-ES_tradnl"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deberes del secretario</a:t>
            </a:r>
            <a:endParaRPr lang="es-CO" dirty="0"/>
          </a:p>
        </p:txBody>
      </p:sp>
      <p:sp>
        <p:nvSpPr>
          <p:cNvPr id="3" name="2 Marcador de contenido"/>
          <p:cNvSpPr>
            <a:spLocks noGrp="1"/>
          </p:cNvSpPr>
          <p:nvPr>
            <p:ph idx="1"/>
          </p:nvPr>
        </p:nvSpPr>
        <p:spPr>
          <a:xfrm>
            <a:off x="1199456" y="2492896"/>
            <a:ext cx="9937104" cy="3888432"/>
          </a:xfrm>
        </p:spPr>
        <p:txBody>
          <a:bodyPr>
            <a:normAutofit/>
          </a:bodyPr>
          <a:lstStyle/>
          <a:p>
            <a:pPr lvl="0"/>
            <a:r>
              <a:rPr lang="es-CO" dirty="0" smtClean="0"/>
              <a:t>Conservar todos los datos registrados de manera que estén disponibles para la siguiente persona que ocupe el cargo.</a:t>
            </a:r>
          </a:p>
          <a:p>
            <a:r>
              <a:rPr lang="es-CO" dirty="0" smtClean="0"/>
              <a:t>Hacer provisión para que un asociado realice sus deberes, en caso que no pueda estar presente en algunas de las actividades oficiales de la Escuela Sabática.</a:t>
            </a:r>
          </a:p>
          <a:p>
            <a:pPr marL="0" indent="0">
              <a:buNone/>
            </a:pPr>
            <a:endParaRPr lang="es-ES_tradnl"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Distribución de las tarjetas de registro y materiales</a:t>
            </a:r>
            <a:endParaRPr lang="es-CO" dirty="0"/>
          </a:p>
        </p:txBody>
      </p:sp>
      <p:sp>
        <p:nvSpPr>
          <p:cNvPr id="3" name="2 Marcador de contenido"/>
          <p:cNvSpPr>
            <a:spLocks noGrp="1"/>
          </p:cNvSpPr>
          <p:nvPr>
            <p:ph idx="1"/>
          </p:nvPr>
        </p:nvSpPr>
        <p:spPr>
          <a:xfrm>
            <a:off x="983432" y="2492896"/>
            <a:ext cx="10153128" cy="3888432"/>
          </a:xfrm>
        </p:spPr>
        <p:txBody>
          <a:bodyPr>
            <a:normAutofit/>
          </a:bodyPr>
          <a:lstStyle/>
          <a:p>
            <a:pPr marL="361950" indent="-361950"/>
            <a:r>
              <a:rPr lang="es-ES_tradnl" dirty="0" smtClean="0"/>
              <a:t>Todo debe estar listo a tiempo para el inicio de cada programa. </a:t>
            </a:r>
          </a:p>
          <a:p>
            <a:pPr marL="361950" indent="-361950"/>
            <a:r>
              <a:rPr lang="es-CO" dirty="0" smtClean="0"/>
              <a:t>El secretario o secretaria deben llegar con la necesaria antelación con el fin de distribuir los materiales requeridos por cada división y clase.</a:t>
            </a:r>
          </a:p>
          <a:p>
            <a:pPr marL="361950" indent="-361950"/>
            <a:r>
              <a:rPr lang="es-ES_tradnl" dirty="0" smtClean="0"/>
              <a:t>Las tarjetas de registro y los sobres deben ser entregados a los maestros antes del inicio de la Escuela Sabática.</a:t>
            </a:r>
            <a:endParaRPr lang="es-CO"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Distribución de las tarjetas de registro y materiales</a:t>
            </a:r>
            <a:endParaRPr lang="es-CO" dirty="0"/>
          </a:p>
        </p:txBody>
      </p:sp>
      <p:sp>
        <p:nvSpPr>
          <p:cNvPr id="3" name="2 Marcador de contenido"/>
          <p:cNvSpPr>
            <a:spLocks noGrp="1"/>
          </p:cNvSpPr>
          <p:nvPr>
            <p:ph idx="1"/>
          </p:nvPr>
        </p:nvSpPr>
        <p:spPr>
          <a:xfrm>
            <a:off x="1343472" y="2492896"/>
            <a:ext cx="9937104" cy="3888432"/>
          </a:xfrm>
        </p:spPr>
        <p:txBody>
          <a:bodyPr>
            <a:normAutofit/>
          </a:bodyPr>
          <a:lstStyle/>
          <a:p>
            <a:pPr marL="361950" indent="-361950"/>
            <a:r>
              <a:rPr lang="es-ES_tradnl" dirty="0" smtClean="0"/>
              <a:t>Antes del inicio de un nuevo trimestre las</a:t>
            </a:r>
            <a:r>
              <a:rPr lang="es-ES_tradnl" i="1" dirty="0" smtClean="0"/>
              <a:t> Guías de Estudio de la Biblia</a:t>
            </a:r>
            <a:r>
              <a:rPr lang="es-ES_tradnl" dirty="0" smtClean="0"/>
              <a:t> deben ser entregadas a los directores de las divisiones previo al comienzo de la Escuela Sabática. Estos pueden entregarlas a los alumnos al final de la clase.</a:t>
            </a:r>
            <a:endParaRPr lang="es-CO"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Los registros</a:t>
            </a:r>
            <a:endParaRPr lang="es-CO" dirty="0"/>
          </a:p>
        </p:txBody>
      </p:sp>
      <p:sp>
        <p:nvSpPr>
          <p:cNvPr id="3" name="2 Marcador de contenido"/>
          <p:cNvSpPr>
            <a:spLocks noGrp="1"/>
          </p:cNvSpPr>
          <p:nvPr>
            <p:ph idx="1"/>
          </p:nvPr>
        </p:nvSpPr>
        <p:spPr>
          <a:xfrm>
            <a:off x="1559496" y="2492896"/>
            <a:ext cx="9649072" cy="3888432"/>
          </a:xfrm>
        </p:spPr>
        <p:txBody>
          <a:bodyPr>
            <a:normAutofit/>
          </a:bodyPr>
          <a:lstStyle/>
          <a:p>
            <a:pPr marL="0" indent="0">
              <a:buNone/>
            </a:pPr>
            <a:r>
              <a:rPr lang="es-ES_tradnl" dirty="0" smtClean="0"/>
              <a:t>Es responsabilidad del secretario o secretaria mantener al día y en orden los sobres de registro y el directorio de cada clase. </a:t>
            </a:r>
            <a:endParaRPr lang="es-ES_tradnl" dirty="0" smtClean="0"/>
          </a:p>
          <a:p>
            <a:pPr marL="0" indent="0">
              <a:buNone/>
            </a:pPr>
            <a:r>
              <a:rPr lang="es-ES_tradnl" dirty="0" smtClean="0"/>
              <a:t>Se </a:t>
            </a:r>
            <a:r>
              <a:rPr lang="es-ES_tradnl" dirty="0" smtClean="0"/>
              <a:t>recomienda que el secretario incluya una hoja en blanco en cada sobre para que los maestros escriban los nombres de los nuevos miembros. El secretario asentará luego dichos nombres en la tarjeta de registro de la clase. </a:t>
            </a:r>
            <a:endParaRPr lang="es-CO"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dirty="0" smtClean="0"/>
              <a:t>El secretario de la Escuela </a:t>
            </a:r>
            <a:r>
              <a:rPr lang="es-CO" dirty="0" smtClean="0"/>
              <a:t>Sabática y sus funciones</a:t>
            </a:r>
            <a:endParaRPr lang="es-CO" dirty="0"/>
          </a:p>
        </p:txBody>
      </p:sp>
      <p:sp>
        <p:nvSpPr>
          <p:cNvPr id="3" name="Rectángulo 2"/>
          <p:cNvSpPr/>
          <p:nvPr/>
        </p:nvSpPr>
        <p:spPr>
          <a:xfrm>
            <a:off x="-21654" y="0"/>
            <a:ext cx="2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o 4"/>
          <p:cNvGrpSpPr/>
          <p:nvPr/>
        </p:nvGrpSpPr>
        <p:grpSpPr>
          <a:xfrm>
            <a:off x="225884" y="2424550"/>
            <a:ext cx="2088232" cy="2008899"/>
            <a:chOff x="544680" y="233110"/>
            <a:chExt cx="1381078" cy="1347628"/>
          </a:xfrm>
        </p:grpSpPr>
        <p:sp>
          <p:nvSpPr>
            <p:cNvPr id="6" name="Elipse 5"/>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Membresía continua</a:t>
            </a:r>
            <a:endParaRPr lang="es-CO" dirty="0"/>
          </a:p>
        </p:txBody>
      </p:sp>
      <p:sp>
        <p:nvSpPr>
          <p:cNvPr id="3" name="2 Marcador de contenido"/>
          <p:cNvSpPr>
            <a:spLocks noGrp="1"/>
          </p:cNvSpPr>
          <p:nvPr>
            <p:ph idx="1"/>
          </p:nvPr>
        </p:nvSpPr>
        <p:spPr>
          <a:xfrm>
            <a:off x="911424" y="2492896"/>
            <a:ext cx="10225136" cy="3888432"/>
          </a:xfrm>
        </p:spPr>
        <p:txBody>
          <a:bodyPr>
            <a:normAutofit/>
          </a:bodyPr>
          <a:lstStyle/>
          <a:p>
            <a:pPr marL="0" indent="0">
              <a:buNone/>
            </a:pPr>
            <a:r>
              <a:rPr lang="es-ES_tradnl" dirty="0" smtClean="0"/>
              <a:t>Bajo el plan de</a:t>
            </a:r>
            <a:r>
              <a:rPr lang="es-ES_tradnl" i="1" dirty="0" smtClean="0"/>
              <a:t> Membresía continua,</a:t>
            </a:r>
            <a:r>
              <a:rPr lang="es-ES_tradnl" dirty="0" smtClean="0"/>
              <a:t> la lista de nombres de cada clase se transfiere intacta al siguiente período. No se suprimen nombres en forma colectiva o automática al final de cada año. No es necesario que el maestro entregue una lista de nombres el primer sábado del año, a menos que se haya realizado algún tipo de reorganización. </a:t>
            </a:r>
            <a:endParaRPr lang="es-CO"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Membresía continua</a:t>
            </a:r>
            <a:endParaRPr lang="es-CO" dirty="0"/>
          </a:p>
        </p:txBody>
      </p:sp>
      <p:sp>
        <p:nvSpPr>
          <p:cNvPr id="3" name="2 Marcador de contenido"/>
          <p:cNvSpPr>
            <a:spLocks noGrp="1"/>
          </p:cNvSpPr>
          <p:nvPr>
            <p:ph idx="1"/>
          </p:nvPr>
        </p:nvSpPr>
        <p:spPr>
          <a:xfrm>
            <a:off x="1199456" y="2492896"/>
            <a:ext cx="10081120" cy="3888432"/>
          </a:xfrm>
        </p:spPr>
        <p:txBody>
          <a:bodyPr>
            <a:normAutofit/>
          </a:bodyPr>
          <a:lstStyle/>
          <a:p>
            <a:pPr marL="0" indent="0">
              <a:buNone/>
            </a:pPr>
            <a:r>
              <a:rPr lang="es-ES_tradnl" dirty="0" smtClean="0"/>
              <a:t>El secretario habrá transferido los nombres de cada antigua tarjeta de registro a una nueva. De esa forma, los nombres se conservarán en cada clase de año en año, exceptuando los cambios por las personas que se incorporen o retiren durante el período.</a:t>
            </a:r>
            <a:endParaRPr lang="es-CO"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Mantener el archivo al día</a:t>
            </a:r>
            <a:endParaRPr lang="es-CO" dirty="0"/>
          </a:p>
        </p:txBody>
      </p:sp>
      <p:sp>
        <p:nvSpPr>
          <p:cNvPr id="3" name="2 Marcador de contenido"/>
          <p:cNvSpPr>
            <a:spLocks noGrp="1"/>
          </p:cNvSpPr>
          <p:nvPr>
            <p:ph idx="1"/>
          </p:nvPr>
        </p:nvSpPr>
        <p:spPr>
          <a:xfrm>
            <a:off x="1415480" y="2060848"/>
            <a:ext cx="9505056" cy="3888432"/>
          </a:xfrm>
        </p:spPr>
        <p:txBody>
          <a:bodyPr>
            <a:normAutofit/>
          </a:bodyPr>
          <a:lstStyle/>
          <a:p>
            <a:pPr marL="0" indent="0">
              <a:buNone/>
            </a:pPr>
            <a:r>
              <a:rPr lang="es-CO" dirty="0" smtClean="0"/>
              <a:t>El secretario es responsable de organizar y mantener actualizados los registros. Se recomienda que uno de los secretarios asociados sea designado como asistente para ayudar en esa tarea.</a:t>
            </a:r>
          </a:p>
          <a:p>
            <a:pPr marL="0" indent="0">
              <a:buNone/>
            </a:pPr>
            <a:r>
              <a:rPr lang="es-ES_tradnl" dirty="0" smtClean="0"/>
              <a:t>El secretario o secretaria podría llevar los registros en una computadora o utilizando cualquier medio práctico. Otra manera de llevar un registro actualizado de los miembros activos y potenciales es mediante tarjetas.</a:t>
            </a:r>
            <a:endParaRPr lang="es-CO"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Mantener el archivo al día</a:t>
            </a:r>
            <a:endParaRPr lang="es-CO" dirty="0"/>
          </a:p>
        </p:txBody>
      </p:sp>
      <p:sp>
        <p:nvSpPr>
          <p:cNvPr id="3" name="2 Marcador de contenido"/>
          <p:cNvSpPr>
            <a:spLocks noGrp="1"/>
          </p:cNvSpPr>
          <p:nvPr>
            <p:ph idx="1"/>
          </p:nvPr>
        </p:nvSpPr>
        <p:spPr>
          <a:xfrm>
            <a:off x="1487488" y="2492896"/>
            <a:ext cx="9577064" cy="3888432"/>
          </a:xfrm>
        </p:spPr>
        <p:txBody>
          <a:bodyPr>
            <a:normAutofit/>
          </a:bodyPr>
          <a:lstStyle/>
          <a:p>
            <a:pPr marL="0" indent="0">
              <a:buNone/>
            </a:pPr>
            <a:r>
              <a:rPr lang="es-CO" dirty="0" smtClean="0"/>
              <a:t>Si se utiliza el sistema de tarjetas el secretario de la Escuela Sabática debe solicitar un listado de los miembros al secretario de la iglesia. Luego cotejará dicha lista con las tarjetas de registro de la Escuela Sabática y la lista de la división de extensión, creando nuevas tarjetas de la siguiente manera:</a:t>
            </a:r>
          </a:p>
          <a:p>
            <a:pPr marL="0" indent="0">
              <a:buNone/>
            </a:pPr>
            <a:endParaRPr lang="es-CO"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Mantener el archivo al día</a:t>
            </a:r>
            <a:endParaRPr lang="es-CO" dirty="0"/>
          </a:p>
        </p:txBody>
      </p:sp>
      <p:sp>
        <p:nvSpPr>
          <p:cNvPr id="3" name="2 Marcador de contenido"/>
          <p:cNvSpPr>
            <a:spLocks noGrp="1"/>
          </p:cNvSpPr>
          <p:nvPr>
            <p:ph idx="1"/>
          </p:nvPr>
        </p:nvSpPr>
        <p:spPr>
          <a:xfrm>
            <a:off x="767408" y="1844824"/>
            <a:ext cx="10873208" cy="4032448"/>
          </a:xfrm>
        </p:spPr>
        <p:txBody>
          <a:bodyPr>
            <a:normAutofit/>
          </a:bodyPr>
          <a:lstStyle/>
          <a:p>
            <a:pPr marL="457200" lvl="1">
              <a:buFont typeface="+mj-lt"/>
              <a:buAutoNum type="arabicPeriod"/>
            </a:pPr>
            <a:r>
              <a:rPr lang="es-CO" dirty="0"/>
              <a:t>Los nombres suministrados por el secretario de la iglesia y que también aparecen en el registro de la </a:t>
            </a:r>
            <a:r>
              <a:rPr lang="es-CO" dirty="0" smtClean="0"/>
              <a:t>Escuela Sabática, </a:t>
            </a:r>
            <a:r>
              <a:rPr lang="es-CO" dirty="0"/>
              <a:t>deben ser anotados en las tarjetas blancas junto al resto de la información que se tenga.</a:t>
            </a:r>
          </a:p>
          <a:p>
            <a:pPr marL="457200" lvl="1">
              <a:buFont typeface="+mj-lt"/>
              <a:buAutoNum type="arabicPeriod"/>
            </a:pPr>
            <a:r>
              <a:rPr lang="es-CO" dirty="0"/>
              <a:t>Los nombres que aparecen únicamente en el registro de la </a:t>
            </a:r>
            <a:r>
              <a:rPr lang="es-CO" dirty="0" smtClean="0"/>
              <a:t>Escuela Sabática, </a:t>
            </a:r>
            <a:r>
              <a:rPr lang="es-CO" dirty="0"/>
              <a:t>y que no están en los libros de la iglesia (como es el caso de los niños no bautizados y otras personas que son miembros de la </a:t>
            </a:r>
            <a:r>
              <a:rPr lang="es-CO" dirty="0" smtClean="0"/>
              <a:t>Escuela Sabática, </a:t>
            </a:r>
            <a:r>
              <a:rPr lang="es-CO" dirty="0"/>
              <a:t>aunque no de la iglesia) deberán ser anotados en las tarjetas azules.</a:t>
            </a:r>
          </a:p>
          <a:p>
            <a:pPr marL="0" indent="0">
              <a:buNone/>
            </a:pPr>
            <a:endParaRPr lang="es-CO"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Mantener el archivo al día</a:t>
            </a:r>
            <a:endParaRPr lang="es-CO" dirty="0"/>
          </a:p>
        </p:txBody>
      </p:sp>
      <p:sp>
        <p:nvSpPr>
          <p:cNvPr id="3" name="2 Marcador de contenido"/>
          <p:cNvSpPr>
            <a:spLocks noGrp="1"/>
          </p:cNvSpPr>
          <p:nvPr>
            <p:ph idx="1"/>
          </p:nvPr>
        </p:nvSpPr>
        <p:spPr>
          <a:xfrm>
            <a:off x="1199456" y="1844824"/>
            <a:ext cx="10153128" cy="4365104"/>
          </a:xfrm>
        </p:spPr>
        <p:txBody>
          <a:bodyPr>
            <a:normAutofit/>
          </a:bodyPr>
          <a:lstStyle/>
          <a:p>
            <a:pPr marL="514350" indent="-514350">
              <a:buFont typeface="+mj-lt"/>
              <a:buAutoNum type="arabicPeriod" startAt="3"/>
            </a:pPr>
            <a:r>
              <a:rPr lang="es-CO" dirty="0" smtClean="0"/>
              <a:t>Todos los nombres que aparecen en los libros de la iglesia y que no están en el registro de la Escuela Sabática deben ser anotados en las tarjetas rosadas.</a:t>
            </a:r>
          </a:p>
          <a:p>
            <a:pPr>
              <a:buFont typeface="+mj-lt"/>
              <a:buAutoNum type="arabicPeriod" startAt="3"/>
            </a:pPr>
            <a:r>
              <a:rPr lang="es-ES_tradnl" dirty="0" smtClean="0"/>
              <a:t>Los nombres de los amigos, parientes, ex miembros y otras personas que podrían considerarse miembros potenciales de la Escuela Sabática y de la iglesia serán anotados en las tarjetas verdes. Las direcciones y el resto de la información de cada uno de ellos deberán ser incluidas en su respectiva tarjeta.</a:t>
            </a:r>
            <a:endParaRPr lang="es-CO"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registro de asistencia</a:t>
            </a:r>
            <a:endParaRPr lang="es-CO" dirty="0"/>
          </a:p>
        </p:txBody>
      </p:sp>
      <p:sp>
        <p:nvSpPr>
          <p:cNvPr id="3" name="2 Marcador de contenido"/>
          <p:cNvSpPr>
            <a:spLocks noGrp="1"/>
          </p:cNvSpPr>
          <p:nvPr>
            <p:ph idx="1"/>
          </p:nvPr>
        </p:nvSpPr>
        <p:spPr>
          <a:xfrm>
            <a:off x="1415480" y="2492896"/>
            <a:ext cx="9649072" cy="3888432"/>
          </a:xfrm>
        </p:spPr>
        <p:txBody>
          <a:bodyPr>
            <a:normAutofit/>
          </a:bodyPr>
          <a:lstStyle/>
          <a:p>
            <a:pPr marL="0" indent="0">
              <a:buNone/>
            </a:pPr>
            <a:r>
              <a:rPr lang="es-CO" dirty="0" smtClean="0"/>
              <a:t>La asistencia incluye a todos los miembros inscritos y de las visitas. En ocasiones se contará con la presencia de pastores y de otros obreros que pertenecen a diferentes iglesias y que se encuentran de visita en la congregación. Se los debe tomar en cuenta, considerándolos como visitantes.</a:t>
            </a:r>
          </a:p>
          <a:p>
            <a:pPr marL="0" indent="0">
              <a:buNone/>
            </a:pPr>
            <a:r>
              <a:rPr lang="es-ES_tradnl" dirty="0" smtClean="0"/>
              <a:t>Todo maestro debe ser instruido para que anote en el lugar indicado en la tarjeta de registro de la clase la cantidad de visitas presentes. </a:t>
            </a:r>
            <a:endParaRPr lang="es-CO"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En busca de los ausentes</a:t>
            </a:r>
            <a:endParaRPr lang="es-CO" dirty="0"/>
          </a:p>
        </p:txBody>
      </p:sp>
      <p:sp>
        <p:nvSpPr>
          <p:cNvPr id="3" name="2 Marcador de contenido"/>
          <p:cNvSpPr>
            <a:spLocks noGrp="1"/>
          </p:cNvSpPr>
          <p:nvPr>
            <p:ph idx="1"/>
          </p:nvPr>
        </p:nvSpPr>
        <p:spPr>
          <a:xfrm>
            <a:off x="1271464" y="2204864"/>
            <a:ext cx="9721080" cy="2304256"/>
          </a:xfrm>
        </p:spPr>
        <p:txBody>
          <a:bodyPr>
            <a:normAutofit/>
          </a:bodyPr>
          <a:lstStyle/>
          <a:p>
            <a:pPr marL="0" indent="0">
              <a:buNone/>
            </a:pPr>
            <a:r>
              <a:rPr lang="es-ES_tradnl" dirty="0" smtClean="0"/>
              <a:t>Debe prestarse atención a aquellos miembros que no estén asistiendo. Tan pronto se observe la ausencia de alguno de ellos, se deben hacer planes para que el maestro, u otra persona seleccionada, llame a la persona ausente en la primera oportunidad que tenga.</a:t>
            </a:r>
          </a:p>
          <a:p>
            <a:pPr marL="0" indent="0">
              <a:buNone/>
            </a:pPr>
            <a:endParaRPr lang="es-CO"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En busca de los ausentes</a:t>
            </a:r>
            <a:endParaRPr lang="es-CO" dirty="0"/>
          </a:p>
        </p:txBody>
      </p:sp>
      <p:sp>
        <p:nvSpPr>
          <p:cNvPr id="3" name="2 Marcador de contenido"/>
          <p:cNvSpPr>
            <a:spLocks noGrp="1"/>
          </p:cNvSpPr>
          <p:nvPr>
            <p:ph idx="1"/>
          </p:nvPr>
        </p:nvSpPr>
        <p:spPr>
          <a:xfrm>
            <a:off x="1343472" y="2348880"/>
            <a:ext cx="9865096" cy="2592288"/>
          </a:xfrm>
        </p:spPr>
        <p:txBody>
          <a:bodyPr>
            <a:normAutofit/>
          </a:bodyPr>
          <a:lstStyle/>
          <a:p>
            <a:pPr marL="0" indent="0">
              <a:buNone/>
            </a:pPr>
            <a:r>
              <a:rPr lang="es-CO" dirty="0" smtClean="0"/>
              <a:t>El propósito es concertar una visita, si es posible ese mismo sábado por la tarde. Debe llegarse a un acuerdo definitivo respecto a quién realizará la visita. </a:t>
            </a:r>
            <a:r>
              <a:rPr lang="es-ES_tradnl" dirty="0" smtClean="0"/>
              <a:t>El maestro debe asegurarse de que todos los miembros ausentes reciban la</a:t>
            </a:r>
            <a:r>
              <a:rPr lang="es-ES_tradnl" i="1" dirty="0" smtClean="0"/>
              <a:t> Guía de Estudio de la Biblia</a:t>
            </a:r>
            <a:r>
              <a:rPr lang="es-ES_tradnl" dirty="0" smtClean="0"/>
              <a:t> y cualquier otra publicación que se distribuye normalmente en la clase.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Otros registros y actividades de la clase</a:t>
            </a:r>
            <a:endParaRPr lang="es-CO" dirty="0"/>
          </a:p>
        </p:txBody>
      </p:sp>
      <p:sp>
        <p:nvSpPr>
          <p:cNvPr id="3" name="2 Marcador de contenido"/>
          <p:cNvSpPr>
            <a:spLocks noGrp="1"/>
          </p:cNvSpPr>
          <p:nvPr>
            <p:ph idx="1"/>
          </p:nvPr>
        </p:nvSpPr>
        <p:spPr>
          <a:xfrm>
            <a:off x="1055440" y="2780928"/>
            <a:ext cx="10369152" cy="3888432"/>
          </a:xfrm>
        </p:spPr>
        <p:txBody>
          <a:bodyPr>
            <a:normAutofit/>
          </a:bodyPr>
          <a:lstStyle/>
          <a:p>
            <a:pPr marL="0" indent="0">
              <a:buNone/>
            </a:pPr>
            <a:r>
              <a:rPr lang="es-CO" dirty="0" smtClean="0"/>
              <a:t>Los nombres de los directores y de los secretarios deben ser incluidos tanto en la lista de miembros como en el registro de asistencia. En una Escuela Sabática grande quizá convenga organizar una clase para ellos que cuente con su sobre y tarjeta de registro y donde se reciban ofrendas.</a:t>
            </a:r>
          </a:p>
          <a:p>
            <a:pPr marL="0" indent="0">
              <a:buNone/>
            </a:pPr>
            <a:endParaRPr lang="es-CO"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secretario de la Escuela Sabática</a:t>
            </a:r>
            <a:endParaRPr lang="es-CO" dirty="0"/>
          </a:p>
        </p:txBody>
      </p:sp>
      <p:sp>
        <p:nvSpPr>
          <p:cNvPr id="3" name="2 Marcador de contenido"/>
          <p:cNvSpPr>
            <a:spLocks noGrp="1"/>
          </p:cNvSpPr>
          <p:nvPr>
            <p:ph idx="1"/>
          </p:nvPr>
        </p:nvSpPr>
        <p:spPr>
          <a:xfrm>
            <a:off x="1343472" y="2132856"/>
            <a:ext cx="9937104" cy="3528392"/>
          </a:xfrm>
        </p:spPr>
        <p:txBody>
          <a:bodyPr>
            <a:normAutofit/>
          </a:bodyPr>
          <a:lstStyle/>
          <a:p>
            <a:pPr marL="0" indent="0">
              <a:buNone/>
            </a:pPr>
            <a:r>
              <a:rPr lang="es-ES_tradnl" dirty="0" smtClean="0"/>
              <a:t>El cargo de secretario de la Escuela Sabática es muy importante. Quien lo desempeñe debe tener un gran concepto respecto al mismo y conocer bien cada una de sus responsabilidades. </a:t>
            </a:r>
          </a:p>
          <a:p>
            <a:pPr marL="0" indent="0">
              <a:buNone/>
            </a:pPr>
            <a:endParaRPr lang="es-ES_tradnl" dirty="0"/>
          </a:p>
          <a:p>
            <a:pPr marL="0" indent="0">
              <a:buNone/>
            </a:pPr>
            <a:r>
              <a:rPr lang="es-ES_tradnl" dirty="0" smtClean="0"/>
              <a:t>Para esto es necesario poseer valores elevados, así como reconocer que estos deben manifestarse en hechos, en acciones y en el servicio.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Otros registros y actividades de la clase</a:t>
            </a:r>
            <a:endParaRPr lang="es-CO" dirty="0"/>
          </a:p>
        </p:txBody>
      </p:sp>
      <p:sp>
        <p:nvSpPr>
          <p:cNvPr id="3" name="2 Marcador de contenido"/>
          <p:cNvSpPr>
            <a:spLocks noGrp="1"/>
          </p:cNvSpPr>
          <p:nvPr>
            <p:ph idx="1"/>
          </p:nvPr>
        </p:nvSpPr>
        <p:spPr>
          <a:xfrm>
            <a:off x="1271464" y="2348880"/>
            <a:ext cx="9073008" cy="3888432"/>
          </a:xfrm>
        </p:spPr>
        <p:txBody>
          <a:bodyPr>
            <a:normAutofit/>
          </a:bodyPr>
          <a:lstStyle/>
          <a:p>
            <a:pPr marL="0" indent="0">
              <a:buNone/>
            </a:pPr>
            <a:r>
              <a:rPr lang="es-CO" dirty="0" smtClean="0"/>
              <a:t>A los miembros de la división de extensión se les deben suministrar sobres y tarjetas de registro, así como</a:t>
            </a:r>
            <a:r>
              <a:rPr lang="es-CO" i="1" dirty="0" smtClean="0"/>
              <a:t> Guías de Estudio de la Biblia,</a:t>
            </a:r>
            <a:r>
              <a:rPr lang="es-CO" dirty="0" smtClean="0"/>
              <a:t> folletos de</a:t>
            </a:r>
            <a:r>
              <a:rPr lang="es-CO" i="1" dirty="0" smtClean="0"/>
              <a:t> Misión adventista</a:t>
            </a:r>
            <a:r>
              <a:rPr lang="es-CO" dirty="0" smtClean="0"/>
              <a:t> y otros materiales. Al final del trimestre se les debe recordar a los miembros de la división de extensión, bien sea mediante una visita, o utilizando una carta, que deben devolver al secretario el sobre y la tarjeta de registro.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responsabilidad por los miembros inactivos </a:t>
            </a:r>
            <a:endParaRPr lang="es-CO" dirty="0"/>
          </a:p>
        </p:txBody>
      </p:sp>
      <p:sp>
        <p:nvSpPr>
          <p:cNvPr id="3" name="2 Marcador de contenido"/>
          <p:cNvSpPr>
            <a:spLocks noGrp="1"/>
          </p:cNvSpPr>
          <p:nvPr>
            <p:ph idx="1"/>
          </p:nvPr>
        </p:nvSpPr>
        <p:spPr>
          <a:xfrm>
            <a:off x="1343472" y="2348880"/>
            <a:ext cx="9001000" cy="3888432"/>
          </a:xfrm>
        </p:spPr>
        <p:txBody>
          <a:bodyPr>
            <a:normAutofit lnSpcReduction="10000"/>
          </a:bodyPr>
          <a:lstStyle/>
          <a:p>
            <a:pPr marL="0" indent="0">
              <a:buNone/>
            </a:pPr>
            <a:r>
              <a:rPr lang="es-CO" dirty="0" smtClean="0"/>
              <a:t>La Escuela Sabática es responsable por todos los miembros de la iglesia que asistan o no a la misma. La mayor preocupación se debería tener respecto a los miembros inactivos. Mediante planes inteligentes y concretos las juntas deben enfrentar el desafío de que las bendiciones de la Escuela Sabática sean aprovechadas por todos los miembros de la iglesia.</a:t>
            </a:r>
          </a:p>
          <a:p>
            <a:pPr marL="0" indent="0">
              <a:buNone/>
            </a:pPr>
            <a:r>
              <a:rPr lang="es-CO" dirty="0" smtClean="0"/>
              <a:t> El secretario o secretaria de la Escuela Sabática desempeña un papel importante en la respuesta a dicho problema.</a:t>
            </a:r>
          </a:p>
          <a:p>
            <a:pPr marL="0" indent="0">
              <a:buNone/>
            </a:pPr>
            <a:endParaRPr lang="es-CO"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manejo de las ofrendas</a:t>
            </a:r>
            <a:endParaRPr lang="es-CO" dirty="0"/>
          </a:p>
        </p:txBody>
      </p:sp>
      <p:sp>
        <p:nvSpPr>
          <p:cNvPr id="3" name="2 Marcador de contenido"/>
          <p:cNvSpPr>
            <a:spLocks noGrp="1"/>
          </p:cNvSpPr>
          <p:nvPr>
            <p:ph idx="1"/>
          </p:nvPr>
        </p:nvSpPr>
        <p:spPr>
          <a:xfrm>
            <a:off x="983432" y="1988840"/>
            <a:ext cx="10297144" cy="4104456"/>
          </a:xfrm>
        </p:spPr>
        <p:txBody>
          <a:bodyPr>
            <a:normAutofit lnSpcReduction="10000"/>
          </a:bodyPr>
          <a:lstStyle/>
          <a:p>
            <a:pPr marL="0" indent="0">
              <a:buNone/>
            </a:pPr>
            <a:r>
              <a:rPr lang="es-CO" dirty="0" smtClean="0"/>
              <a:t>Pueden utilizarse diversos métodos para procesar las ofrendas de la Escuela Sabática:</a:t>
            </a:r>
          </a:p>
          <a:p>
            <a:pPr lvl="0"/>
            <a:r>
              <a:rPr lang="es-CO" dirty="0" smtClean="0"/>
              <a:t>Una Escuela Sabática hogareña, con muy pocos miembros, puede remesar sus ofrendas a la Asociación una vez cada trimestre.</a:t>
            </a:r>
          </a:p>
          <a:p>
            <a:pPr lvl="0"/>
            <a:r>
              <a:rPr lang="es-CO" dirty="0" smtClean="0"/>
              <a:t>Una Escuela Sabática que funciona en un grupo pequeño, donde no hay una iglesia organizada, puede enviar sus ofrendas a la Asociación una vez al mes. Si es posible, el dinero puede ser depositado en un banco y enviado por medio de un cheque.</a:t>
            </a:r>
          </a:p>
          <a:p>
            <a:pPr marL="0" indent="0">
              <a:buNone/>
            </a:pPr>
            <a:endParaRPr lang="es-CO"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manejo de las ofrendas</a:t>
            </a:r>
            <a:endParaRPr lang="es-CO" dirty="0"/>
          </a:p>
        </p:txBody>
      </p:sp>
      <p:sp>
        <p:nvSpPr>
          <p:cNvPr id="3" name="2 Marcador de contenido"/>
          <p:cNvSpPr>
            <a:spLocks noGrp="1"/>
          </p:cNvSpPr>
          <p:nvPr>
            <p:ph idx="1"/>
          </p:nvPr>
        </p:nvSpPr>
        <p:spPr>
          <a:xfrm>
            <a:off x="1271464" y="2348880"/>
            <a:ext cx="10225136" cy="4104456"/>
          </a:xfrm>
        </p:spPr>
        <p:txBody>
          <a:bodyPr>
            <a:normAutofit/>
          </a:bodyPr>
          <a:lstStyle/>
          <a:p>
            <a:pPr lvl="0"/>
            <a:r>
              <a:rPr lang="es-CO" dirty="0" smtClean="0"/>
              <a:t>En las Escuelas Sabáticas pequeñas el secretario puede contar el dinero y entregarlo al tesorero de la iglesia ese mismo sábado.</a:t>
            </a:r>
          </a:p>
          <a:p>
            <a:pPr lvl="0"/>
            <a:r>
              <a:rPr lang="es-CO" dirty="0" smtClean="0"/>
              <a:t>En las Escuelas Sabáticas grandes el dinero debe ser puesto a buen recaudo de inmediato.</a:t>
            </a:r>
          </a:p>
          <a:p>
            <a:pPr marL="0" indent="0">
              <a:buNone/>
            </a:pPr>
            <a:endParaRPr lang="es-CO"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manejo de las ofrendas</a:t>
            </a:r>
            <a:endParaRPr lang="es-CO" dirty="0"/>
          </a:p>
        </p:txBody>
      </p:sp>
      <p:sp>
        <p:nvSpPr>
          <p:cNvPr id="3" name="2 Marcador de contenido"/>
          <p:cNvSpPr>
            <a:spLocks noGrp="1"/>
          </p:cNvSpPr>
          <p:nvPr>
            <p:ph idx="1"/>
          </p:nvPr>
        </p:nvSpPr>
        <p:spPr>
          <a:xfrm>
            <a:off x="1055440" y="2780928"/>
            <a:ext cx="10081120" cy="3024336"/>
          </a:xfrm>
        </p:spPr>
        <p:txBody>
          <a:bodyPr>
            <a:normAutofit/>
          </a:bodyPr>
          <a:lstStyle/>
          <a:p>
            <a:pPr marL="0" indent="0">
              <a:buNone/>
            </a:pPr>
            <a:r>
              <a:rPr lang="es-CO" dirty="0" smtClean="0"/>
              <a:t>Unas pocas reglas generales y que sean conocidas por los dirigentes de la Escuela Sabática, permitirá implementar un plan práctico para el manejo de las ofrendas, tratando en lo posible que se acerquen a </a:t>
            </a:r>
            <a:r>
              <a:rPr lang="es-ES_tradnl" dirty="0" smtClean="0"/>
              <a:t>una norma ideal. Las siguientes consideraciones se podrían aplicarse en muchos casos: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manejo de las ofrendas</a:t>
            </a:r>
            <a:endParaRPr lang="es-CO" dirty="0"/>
          </a:p>
        </p:txBody>
      </p:sp>
      <p:sp>
        <p:nvSpPr>
          <p:cNvPr id="3" name="2 Marcador de contenido"/>
          <p:cNvSpPr>
            <a:spLocks noGrp="1"/>
          </p:cNvSpPr>
          <p:nvPr>
            <p:ph idx="1"/>
          </p:nvPr>
        </p:nvSpPr>
        <p:spPr>
          <a:xfrm>
            <a:off x="1991544" y="1988840"/>
            <a:ext cx="9001000" cy="2259632"/>
          </a:xfrm>
        </p:spPr>
        <p:txBody>
          <a:bodyPr>
            <a:normAutofit fontScale="92500"/>
          </a:bodyPr>
          <a:lstStyle/>
          <a:p>
            <a:pPr lvl="0"/>
            <a:r>
              <a:rPr lang="es-CO" dirty="0" smtClean="0"/>
              <a:t>Por lo general el tesorero de la iglesia se desempeña como tesorero de la Escuela Sabática, aunque algunas Escuelas Sabáticas grandes pueden elegir a un tesorero. Todas las ofrendas les son entregadas al tesorero por el secretario o secretaria, quien lleva un registro cuidadoso de los fondos recibidos.</a:t>
            </a:r>
          </a:p>
          <a:p>
            <a:pPr lvl="0"/>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manejo de las ofrendas</a:t>
            </a:r>
            <a:endParaRPr lang="es-CO" dirty="0"/>
          </a:p>
        </p:txBody>
      </p:sp>
      <p:sp>
        <p:nvSpPr>
          <p:cNvPr id="3" name="2 Marcador de contenido"/>
          <p:cNvSpPr>
            <a:spLocks noGrp="1"/>
          </p:cNvSpPr>
          <p:nvPr>
            <p:ph idx="1"/>
          </p:nvPr>
        </p:nvSpPr>
        <p:spPr>
          <a:xfrm>
            <a:off x="1991544" y="1844824"/>
            <a:ext cx="8424936" cy="2736304"/>
          </a:xfrm>
        </p:spPr>
        <p:txBody>
          <a:bodyPr>
            <a:normAutofit lnSpcReduction="10000"/>
          </a:bodyPr>
          <a:lstStyle/>
          <a:p>
            <a:r>
              <a:rPr lang="es-CO" dirty="0" smtClean="0"/>
              <a:t>Si es posible, las ofrendas deben ser entregadas al tesorero de la iglesia el mismo día que son recibidas. Eso le evita al secretario la responsabilidad de cuidar el dinero durante la semana y que ocurran pérdidas. Como ya se afirmó, no es práctico establecer reglas que puedan ser observadas por todas las clases.</a:t>
            </a:r>
          </a:p>
          <a:p>
            <a:pPr lvl="0"/>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manejo de las ofrendas</a:t>
            </a:r>
            <a:endParaRPr lang="es-CO" dirty="0"/>
          </a:p>
        </p:txBody>
      </p:sp>
      <p:sp>
        <p:nvSpPr>
          <p:cNvPr id="3" name="2 Marcador de contenido"/>
          <p:cNvSpPr>
            <a:spLocks noGrp="1"/>
          </p:cNvSpPr>
          <p:nvPr>
            <p:ph idx="1"/>
          </p:nvPr>
        </p:nvSpPr>
        <p:spPr>
          <a:xfrm>
            <a:off x="1919536" y="2564904"/>
            <a:ext cx="8424936" cy="3384376"/>
          </a:xfrm>
        </p:spPr>
        <p:txBody>
          <a:bodyPr>
            <a:normAutofit lnSpcReduction="10000"/>
          </a:bodyPr>
          <a:lstStyle/>
          <a:p>
            <a:pPr lvl="0"/>
            <a:r>
              <a:rPr lang="es-CO" dirty="0" smtClean="0"/>
              <a:t>El dinero puede ser contado por el secretario y el tesorero en el período entre la Escuela Sabática y el Culto de Adoración. Si no es posible realizar esa labor con el debido cuidado, por el tamaño de la ofrenda, es preferible que se postergue hasta concluido el servicio de adoración. En todo caso, el tesorero de la iglesia deberá emitir un recibo que será archivado por el secretario de la Escuela Sabática.</a:t>
            </a:r>
          </a:p>
          <a:p>
            <a:pPr lvl="0"/>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Las ofrendas para gastos</a:t>
            </a:r>
            <a:endParaRPr lang="es-CO" dirty="0"/>
          </a:p>
        </p:txBody>
      </p:sp>
      <p:sp>
        <p:nvSpPr>
          <p:cNvPr id="3" name="2 Marcador de contenido"/>
          <p:cNvSpPr>
            <a:spLocks noGrp="1"/>
          </p:cNvSpPr>
          <p:nvPr>
            <p:ph idx="1"/>
          </p:nvPr>
        </p:nvSpPr>
        <p:spPr>
          <a:xfrm>
            <a:off x="1847528" y="2348880"/>
            <a:ext cx="8496944" cy="3384376"/>
          </a:xfrm>
        </p:spPr>
        <p:txBody>
          <a:bodyPr>
            <a:normAutofit/>
          </a:bodyPr>
          <a:lstStyle/>
          <a:p>
            <a:pPr marL="0" indent="0">
              <a:buNone/>
            </a:pPr>
            <a:r>
              <a:rPr lang="es-CO" dirty="0" smtClean="0"/>
              <a:t>Los fondos para los gastos de la Escuela Sabática se obtienen de diferentes maneras. En algunas iglesias se recoge una ofrenda semanal para los gastos en un sobre aparte del utilizado para las ofrendas misioneras. En otras se les pide a los miembros que se comprometan con una contribución específica, que se recoge semanal o mensualmente en la clase.</a:t>
            </a:r>
          </a:p>
          <a:p>
            <a:pPr marL="0" indent="0">
              <a:buNone/>
            </a:pPr>
            <a:endParaRPr lang="es-CO" dirty="0" smtClean="0"/>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Las ofrendas para gastos</a:t>
            </a:r>
            <a:endParaRPr lang="es-CO" dirty="0"/>
          </a:p>
        </p:txBody>
      </p:sp>
      <p:sp>
        <p:nvSpPr>
          <p:cNvPr id="3" name="2 Marcador de contenido"/>
          <p:cNvSpPr>
            <a:spLocks noGrp="1"/>
          </p:cNvSpPr>
          <p:nvPr>
            <p:ph idx="1"/>
          </p:nvPr>
        </p:nvSpPr>
        <p:spPr>
          <a:xfrm>
            <a:off x="1415480" y="2492896"/>
            <a:ext cx="8928992" cy="3384376"/>
          </a:xfrm>
        </p:spPr>
        <p:txBody>
          <a:bodyPr>
            <a:normAutofit/>
          </a:bodyPr>
          <a:lstStyle/>
          <a:p>
            <a:pPr marL="0" indent="0">
              <a:buNone/>
            </a:pPr>
            <a:r>
              <a:rPr lang="es-CO" dirty="0" smtClean="0"/>
              <a:t>Sin importar el método en que se recolecte el dinero para los gastos, el mismo debe ser entregado al tesorero de la iglesia y mantenido en una cuenta aparte.</a:t>
            </a:r>
          </a:p>
          <a:p>
            <a:pPr marL="0" indent="0">
              <a:buNone/>
            </a:pPr>
            <a:r>
              <a:rPr lang="es-ES_tradnl" dirty="0" smtClean="0"/>
              <a:t>Esos fondos se utilizarán para adquirir materiales</a:t>
            </a:r>
            <a:br>
              <a:rPr lang="es-ES_tradnl" dirty="0" smtClean="0"/>
            </a:br>
            <a:r>
              <a:rPr lang="es-ES_tradnl" dirty="0" smtClean="0"/>
              <a:t>solicitados a través del secretario de actividades laicas, o para costear otros gastos legítimos de la Escuela Sabática.</a:t>
            </a:r>
            <a:endParaRPr lang="es-CO" dirty="0" smtClean="0"/>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secretario de la Escuela Sabática</a:t>
            </a:r>
            <a:endParaRPr lang="es-CO" dirty="0"/>
          </a:p>
        </p:txBody>
      </p:sp>
      <p:sp>
        <p:nvSpPr>
          <p:cNvPr id="3" name="2 Marcador de contenido"/>
          <p:cNvSpPr>
            <a:spLocks noGrp="1"/>
          </p:cNvSpPr>
          <p:nvPr>
            <p:ph idx="1"/>
          </p:nvPr>
        </p:nvSpPr>
        <p:spPr>
          <a:xfrm>
            <a:off x="1703512" y="2492896"/>
            <a:ext cx="9577064" cy="2376264"/>
          </a:xfrm>
        </p:spPr>
        <p:txBody>
          <a:bodyPr>
            <a:normAutofit/>
          </a:bodyPr>
          <a:lstStyle/>
          <a:p>
            <a:pPr marL="0" indent="0">
              <a:buNone/>
            </a:pPr>
            <a:r>
              <a:rPr lang="es-CO" dirty="0" smtClean="0"/>
              <a:t>Gran parte del trabajo del secretario(a), está relacionado con asuntos rutinarios como revisar, ordenar y distribuir materiales. Por otro lado, los recursos son indispensables en toda Escuela Sabática y dicha labor requiere una cuidadosa dedicación.</a:t>
            </a:r>
          </a:p>
          <a:p>
            <a:pPr marL="0" indent="0">
              <a:buNone/>
            </a:pPr>
            <a:endParaRPr lang="es-CO" dirty="0" smtClean="0"/>
          </a:p>
          <a:p>
            <a:pPr marL="0" indent="0">
              <a:buNone/>
            </a:pPr>
            <a:endParaRPr lang="es-ES_tradnl"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Las ofrendas para gastos</a:t>
            </a:r>
            <a:endParaRPr lang="es-CO" dirty="0"/>
          </a:p>
        </p:txBody>
      </p:sp>
      <p:sp>
        <p:nvSpPr>
          <p:cNvPr id="3" name="2 Marcador de contenido"/>
          <p:cNvSpPr>
            <a:spLocks noGrp="1"/>
          </p:cNvSpPr>
          <p:nvPr>
            <p:ph idx="1"/>
          </p:nvPr>
        </p:nvSpPr>
        <p:spPr>
          <a:xfrm>
            <a:off x="1631504" y="2564904"/>
            <a:ext cx="8712968" cy="3384376"/>
          </a:xfrm>
        </p:spPr>
        <p:txBody>
          <a:bodyPr>
            <a:normAutofit/>
          </a:bodyPr>
          <a:lstStyle/>
          <a:p>
            <a:pPr marL="0" indent="0">
              <a:buNone/>
            </a:pPr>
            <a:r>
              <a:rPr lang="es-CO" dirty="0" smtClean="0"/>
              <a:t>En algunos casos, los gastos de la Escuela Sabática pueden incluirse en el presupuesto general de la iglesia. De hacerse así, los montos utilizados para adquirir suministros y materiales son autorizados por la junta de la Escuela Sabática.</a:t>
            </a:r>
          </a:p>
          <a:p>
            <a:pPr marL="0" indent="0">
              <a:buNone/>
            </a:pPr>
            <a:endParaRPr lang="es-CO" dirty="0" smtClean="0"/>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Los materiales</a:t>
            </a:r>
            <a:endParaRPr lang="es-CO" dirty="0"/>
          </a:p>
        </p:txBody>
      </p:sp>
      <p:sp>
        <p:nvSpPr>
          <p:cNvPr id="3" name="2 Marcador de contenido"/>
          <p:cNvSpPr>
            <a:spLocks noGrp="1"/>
          </p:cNvSpPr>
          <p:nvPr>
            <p:ph idx="1"/>
          </p:nvPr>
        </p:nvSpPr>
        <p:spPr>
          <a:xfrm>
            <a:off x="911424" y="2564904"/>
            <a:ext cx="10153128" cy="3384376"/>
          </a:xfrm>
        </p:spPr>
        <p:txBody>
          <a:bodyPr>
            <a:normAutofit/>
          </a:bodyPr>
          <a:lstStyle/>
          <a:p>
            <a:pPr marL="0" indent="0">
              <a:buNone/>
            </a:pPr>
            <a:r>
              <a:rPr lang="es-CO" dirty="0" smtClean="0"/>
              <a:t>El secretario tiene la responsabilidad de cuidar que no falten los materiales. Los pedidos deben hacerse a través del secretario de Ministerios Personales de la iglesia.</a:t>
            </a:r>
          </a:p>
          <a:p>
            <a:pPr marL="0" indent="0">
              <a:buNone/>
            </a:pPr>
            <a:r>
              <a:rPr lang="es-CO" dirty="0" smtClean="0"/>
              <a:t>El secretario debe estar atento para renovar el pedido de las</a:t>
            </a:r>
            <a:r>
              <a:rPr lang="es-CO" i="1" dirty="0" smtClean="0"/>
              <a:t> Guía de Estudio de la Biblia,</a:t>
            </a:r>
            <a:r>
              <a:rPr lang="es-CO" dirty="0" smtClean="0"/>
              <a:t> así como el resto de los materiales y publicaciones que se utilizan de manera periódica. </a:t>
            </a:r>
          </a:p>
          <a:p>
            <a:pPr marL="0" indent="0">
              <a:buNone/>
            </a:pPr>
            <a:endParaRPr lang="es-CO" dirty="0" smtClean="0"/>
          </a:p>
          <a:p>
            <a:pPr marL="0" indent="0">
              <a:buNone/>
            </a:pPr>
            <a:endParaRPr lang="es-CO" dirty="0" smtClean="0"/>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Los materiales</a:t>
            </a:r>
            <a:endParaRPr lang="es-CO" dirty="0"/>
          </a:p>
        </p:txBody>
      </p:sp>
      <p:sp>
        <p:nvSpPr>
          <p:cNvPr id="3" name="2 Marcador de contenido"/>
          <p:cNvSpPr>
            <a:spLocks noGrp="1"/>
          </p:cNvSpPr>
          <p:nvPr>
            <p:ph idx="1"/>
          </p:nvPr>
        </p:nvSpPr>
        <p:spPr>
          <a:xfrm>
            <a:off x="1487488" y="2780928"/>
            <a:ext cx="9649072" cy="2376264"/>
          </a:xfrm>
        </p:spPr>
        <p:txBody>
          <a:bodyPr>
            <a:normAutofit/>
          </a:bodyPr>
          <a:lstStyle/>
          <a:p>
            <a:pPr marL="0" indent="0">
              <a:buNone/>
            </a:pPr>
            <a:r>
              <a:rPr lang="es-CO" dirty="0" smtClean="0"/>
              <a:t>Debido a que estas compras deben ser autorizadas por la junta, el director debe ser recordado con tiempo, de manera que los pedidos se realicen al menos un mes antes de la fecha en que se necesite el material.</a:t>
            </a:r>
          </a:p>
          <a:p>
            <a:pPr marL="0" indent="0">
              <a:buNone/>
            </a:pPr>
            <a:endParaRPr lang="es-CO" dirty="0" smtClean="0"/>
          </a:p>
          <a:p>
            <a:pPr marL="0" indent="0">
              <a:buNone/>
            </a:pPr>
            <a:endParaRPr lang="es-CO" dirty="0" smtClean="0"/>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informe trimestral</a:t>
            </a:r>
            <a:endParaRPr lang="es-CO" dirty="0"/>
          </a:p>
        </p:txBody>
      </p:sp>
      <p:sp>
        <p:nvSpPr>
          <p:cNvPr id="3" name="2 Marcador de contenido"/>
          <p:cNvSpPr>
            <a:spLocks noGrp="1"/>
          </p:cNvSpPr>
          <p:nvPr>
            <p:ph idx="1"/>
          </p:nvPr>
        </p:nvSpPr>
        <p:spPr>
          <a:xfrm>
            <a:off x="1343472" y="2564904"/>
            <a:ext cx="10009112" cy="3456384"/>
          </a:xfrm>
        </p:spPr>
        <p:txBody>
          <a:bodyPr>
            <a:normAutofit/>
          </a:bodyPr>
          <a:lstStyle/>
          <a:p>
            <a:pPr marL="0" indent="0">
              <a:buNone/>
            </a:pPr>
            <a:r>
              <a:rPr lang="es-CO" dirty="0" smtClean="0"/>
              <a:t>Los informes trimestrales varían de una Asociación a otra. El secretario(a), debe ponerse en contacto con el departamento de la Escuela Sabática de la Asociación con el fin de identificar el tipo de informe a ser utilizado y los detalles que deben incluirse en el mismo. El secretario es quien prepara el informe. En caso de que el secretario esté ausente, el secretario asociado o una persona seleccionada para tal fin, se encargará de prepararlo.</a:t>
            </a:r>
          </a:p>
          <a:p>
            <a:pPr marL="0" indent="0">
              <a:buNone/>
            </a:pPr>
            <a:endParaRPr lang="es-CO" dirty="0" smtClean="0"/>
          </a:p>
          <a:p>
            <a:pPr marL="0" indent="0">
              <a:buNone/>
            </a:pPr>
            <a:endParaRPr lang="es-CO" dirty="0" smtClean="0"/>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secretario asociado</a:t>
            </a:r>
            <a:endParaRPr lang="es-CO" dirty="0"/>
          </a:p>
        </p:txBody>
      </p:sp>
      <p:sp>
        <p:nvSpPr>
          <p:cNvPr id="3" name="2 Marcador de contenido"/>
          <p:cNvSpPr>
            <a:spLocks noGrp="1"/>
          </p:cNvSpPr>
          <p:nvPr>
            <p:ph idx="1"/>
          </p:nvPr>
        </p:nvSpPr>
        <p:spPr>
          <a:xfrm>
            <a:off x="1271464" y="2564904"/>
            <a:ext cx="9937104" cy="3456384"/>
          </a:xfrm>
        </p:spPr>
        <p:txBody>
          <a:bodyPr>
            <a:normAutofit/>
          </a:bodyPr>
          <a:lstStyle/>
          <a:p>
            <a:pPr marL="0" indent="0">
              <a:buNone/>
            </a:pPr>
            <a:r>
              <a:rPr lang="es-ES_tradnl" dirty="0" smtClean="0"/>
              <a:t>Si el secretario, o secretaria, se ausenta, el secretario asociado asumirá las funciones de él o ella. Además este último debe estar en disposición de ayudar en cualquier tarea que el director o el secretario puedan encomendarle.</a:t>
            </a:r>
            <a:endParaRPr lang="es-CO" dirty="0" smtClean="0"/>
          </a:p>
          <a:p>
            <a:pPr marL="0" indent="0">
              <a:buNone/>
            </a:pPr>
            <a:r>
              <a:rPr lang="es-ES_tradnl" dirty="0" smtClean="0"/>
              <a:t>En las Escuelas Sabáticas en las que hay varias divisiones, el trabajo debe disponerse de manera que el secretario asociado tenga responsabilidades específicas.</a:t>
            </a:r>
            <a:endParaRPr lang="es-CO" dirty="0" smtClean="0"/>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secretario de la Escuela Sabática</a:t>
            </a:r>
            <a:endParaRPr lang="es-CO" dirty="0"/>
          </a:p>
        </p:txBody>
      </p:sp>
      <p:sp>
        <p:nvSpPr>
          <p:cNvPr id="3" name="2 Marcador de contenido"/>
          <p:cNvSpPr>
            <a:spLocks noGrp="1"/>
          </p:cNvSpPr>
          <p:nvPr>
            <p:ph idx="1"/>
          </p:nvPr>
        </p:nvSpPr>
        <p:spPr>
          <a:xfrm>
            <a:off x="1055440" y="2492896"/>
            <a:ext cx="10153128" cy="3096344"/>
          </a:xfrm>
        </p:spPr>
        <p:txBody>
          <a:bodyPr>
            <a:normAutofit lnSpcReduction="10000"/>
          </a:bodyPr>
          <a:lstStyle/>
          <a:p>
            <a:pPr marL="0" indent="0">
              <a:buNone/>
            </a:pPr>
            <a:r>
              <a:rPr lang="es-CO" dirty="0" smtClean="0"/>
              <a:t>El secretario también es el encargado de mantener al día los registros: algo que se debe realizar de una manera organizada, completa y precisa. </a:t>
            </a:r>
            <a:endParaRPr lang="es-CO" dirty="0" smtClean="0"/>
          </a:p>
          <a:p>
            <a:pPr marL="0" indent="0">
              <a:buNone/>
            </a:pPr>
            <a:r>
              <a:rPr lang="es-CO" dirty="0" smtClean="0"/>
              <a:t>No </a:t>
            </a:r>
            <a:r>
              <a:rPr lang="es-CO" dirty="0" smtClean="0"/>
              <a:t>solo debe mantener al día registros, sino utilizarlos ya que los mismos pueden convertirse en una buena fuente de información para los informes presentados en la división de adultos; así como para los enviados cada trimestre a la Asociación o la Misión.</a:t>
            </a:r>
          </a:p>
          <a:p>
            <a:pPr marL="0" indent="0">
              <a:buNone/>
            </a:pPr>
            <a:endParaRPr lang="es-CO" dirty="0" smtClean="0"/>
          </a:p>
          <a:p>
            <a:pPr marL="0" indent="0">
              <a:buNone/>
            </a:pPr>
            <a:endParaRPr lang="es-ES_tradnl"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informe</a:t>
            </a:r>
            <a:endParaRPr lang="es-CO" dirty="0"/>
          </a:p>
        </p:txBody>
      </p:sp>
      <p:sp>
        <p:nvSpPr>
          <p:cNvPr id="3" name="2 Marcador de contenido"/>
          <p:cNvSpPr>
            <a:spLocks noGrp="1"/>
          </p:cNvSpPr>
          <p:nvPr>
            <p:ph idx="1"/>
          </p:nvPr>
        </p:nvSpPr>
        <p:spPr>
          <a:xfrm>
            <a:off x="1271464" y="2492896"/>
            <a:ext cx="10081120" cy="3096344"/>
          </a:xfrm>
        </p:spPr>
        <p:txBody>
          <a:bodyPr>
            <a:normAutofit lnSpcReduction="10000"/>
          </a:bodyPr>
          <a:lstStyle/>
          <a:p>
            <a:pPr marL="0" indent="0">
              <a:buNone/>
            </a:pPr>
            <a:r>
              <a:rPr lang="es-CO" dirty="0" smtClean="0"/>
              <a:t>Los programas de Escuela Sabática pueden incluir el informe del secretario, además de los datos relacionados a las ofrendas de Inversión, Mejoramiento o Cumpleaños. </a:t>
            </a:r>
            <a:endParaRPr lang="es-CO" dirty="0" smtClean="0"/>
          </a:p>
          <a:p>
            <a:pPr marL="0" indent="0">
              <a:buNone/>
            </a:pPr>
            <a:r>
              <a:rPr lang="es-CO" dirty="0" smtClean="0"/>
              <a:t>En </a:t>
            </a:r>
            <a:r>
              <a:rPr lang="es-CO" dirty="0" smtClean="0"/>
              <a:t>ocasiones podría incluirse alguna información especial, aunque siempre relacionada a los temas anteriores.</a:t>
            </a:r>
            <a:r>
              <a:rPr lang="es-ES_tradnl" dirty="0" smtClean="0"/>
              <a:t> Este plan flexible permite la presentación de un breve informe del progreso semanal, si así lo decide la junta de la Escuela Sabática.</a:t>
            </a:r>
            <a:endParaRPr lang="es-CO" dirty="0" smtClean="0"/>
          </a:p>
          <a:p>
            <a:pPr marL="0" indent="0">
              <a:buNone/>
            </a:pPr>
            <a:endParaRPr lang="es-CO" dirty="0" smtClean="0"/>
          </a:p>
          <a:p>
            <a:pPr marL="0" indent="0">
              <a:buNone/>
            </a:pPr>
            <a:endParaRPr lang="es-ES_tradnl"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informe</a:t>
            </a:r>
            <a:endParaRPr lang="es-CO" dirty="0"/>
          </a:p>
        </p:txBody>
      </p:sp>
      <p:sp>
        <p:nvSpPr>
          <p:cNvPr id="3" name="2 Marcador de contenido"/>
          <p:cNvSpPr>
            <a:spLocks noGrp="1"/>
          </p:cNvSpPr>
          <p:nvPr>
            <p:ph idx="1"/>
          </p:nvPr>
        </p:nvSpPr>
        <p:spPr>
          <a:xfrm>
            <a:off x="767408" y="2492896"/>
            <a:ext cx="10441160" cy="3096344"/>
          </a:xfrm>
        </p:spPr>
        <p:txBody>
          <a:bodyPr>
            <a:normAutofit/>
          </a:bodyPr>
          <a:lstStyle/>
          <a:p>
            <a:pPr marL="0" indent="0">
              <a:buNone/>
            </a:pPr>
            <a:r>
              <a:rPr lang="es-ES_tradnl" dirty="0" smtClean="0"/>
              <a:t>El informe de progreso deberá presentar todos los aspectos que han hecho posible los logros alcanzados, así como resaltar las fortalezas y señalar las debilidades que observe. </a:t>
            </a:r>
            <a:endParaRPr lang="es-ES_tradnl" dirty="0" smtClean="0"/>
          </a:p>
          <a:p>
            <a:pPr marL="0" indent="0">
              <a:buNone/>
            </a:pPr>
            <a:r>
              <a:rPr lang="es-ES_tradnl" dirty="0" smtClean="0"/>
              <a:t>En </a:t>
            </a:r>
            <a:r>
              <a:rPr lang="es-ES_tradnl" dirty="0" smtClean="0"/>
              <a:t>aquellos lugares donde existan las Unidades o Grupos de Acción de la Escuela Sabática, el secretario y el director podrían dedicar algunos minutos para los informes de las diferentes clases.</a:t>
            </a:r>
            <a:endParaRPr lang="es-CO" dirty="0" smtClean="0"/>
          </a:p>
          <a:p>
            <a:pPr marL="0" indent="0">
              <a:buNone/>
            </a:pPr>
            <a:endParaRPr lang="es-ES_tradnl"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informe</a:t>
            </a:r>
            <a:endParaRPr lang="es-CO" dirty="0"/>
          </a:p>
        </p:txBody>
      </p:sp>
      <p:sp>
        <p:nvSpPr>
          <p:cNvPr id="3" name="2 Marcador de contenido"/>
          <p:cNvSpPr>
            <a:spLocks noGrp="1"/>
          </p:cNvSpPr>
          <p:nvPr>
            <p:ph idx="1"/>
          </p:nvPr>
        </p:nvSpPr>
        <p:spPr>
          <a:xfrm>
            <a:off x="1631504" y="2492896"/>
            <a:ext cx="9649072" cy="3096344"/>
          </a:xfrm>
        </p:spPr>
        <p:txBody>
          <a:bodyPr>
            <a:normAutofit/>
          </a:bodyPr>
          <a:lstStyle/>
          <a:p>
            <a:pPr marL="0" indent="0">
              <a:buNone/>
            </a:pPr>
            <a:r>
              <a:rPr lang="es-ES_tradnl" dirty="0" smtClean="0"/>
              <a:t>En un período de tres o cinco minutos, no será suficiente para un informe de progreso que incluya un análisis detallado. </a:t>
            </a:r>
            <a:endParaRPr lang="es-ES_tradnl" dirty="0" smtClean="0"/>
          </a:p>
          <a:p>
            <a:pPr marL="0" indent="0">
              <a:buNone/>
            </a:pPr>
            <a:r>
              <a:rPr lang="es-ES_tradnl" dirty="0" smtClean="0"/>
              <a:t>El </a:t>
            </a:r>
            <a:r>
              <a:rPr lang="es-ES_tradnl" dirty="0" smtClean="0"/>
              <a:t>secretario debe orar y meditar con el fin de entender los hechos que se esconden detrás de las cifras y para condensarlos de una manera práctica e inspiradora. </a:t>
            </a:r>
          </a:p>
          <a:p>
            <a:pPr marL="0" indent="0">
              <a:buNone/>
            </a:pPr>
            <a:endParaRPr lang="es-ES_tradnl"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secretario “itinerante”</a:t>
            </a:r>
            <a:endParaRPr lang="es-CO" dirty="0"/>
          </a:p>
        </p:txBody>
      </p:sp>
      <p:sp>
        <p:nvSpPr>
          <p:cNvPr id="3" name="2 Marcador de contenido"/>
          <p:cNvSpPr>
            <a:spLocks noGrp="1"/>
          </p:cNvSpPr>
          <p:nvPr>
            <p:ph idx="1"/>
          </p:nvPr>
        </p:nvSpPr>
        <p:spPr>
          <a:xfrm>
            <a:off x="839416" y="2492896"/>
            <a:ext cx="10513168" cy="3096344"/>
          </a:xfrm>
        </p:spPr>
        <p:txBody>
          <a:bodyPr>
            <a:normAutofit/>
          </a:bodyPr>
          <a:lstStyle/>
          <a:p>
            <a:pPr marL="0" indent="0">
              <a:buNone/>
            </a:pPr>
            <a:r>
              <a:rPr lang="es-CO" dirty="0" smtClean="0"/>
              <a:t>El secretario(a) hará bien en movilizarse a fin de recopilar información respecto a la totalidad de la Escuela Sabática. Esa tarea podría compartirla con el secretario asociado, para así visitar las diferentes divisiones. </a:t>
            </a:r>
            <a:endParaRPr lang="es-CO" dirty="0" smtClean="0"/>
          </a:p>
          <a:p>
            <a:pPr marL="0" indent="0">
              <a:buNone/>
            </a:pPr>
            <a:r>
              <a:rPr lang="es-CO" dirty="0" smtClean="0"/>
              <a:t>Con </a:t>
            </a:r>
            <a:r>
              <a:rPr lang="es-CO" dirty="0" smtClean="0"/>
              <a:t>su corazón, ojos y oídos bien abiertos y dispuestos, él o ella descubrirán las características especiales, logros y necesidades de la Escuela Sabática.</a:t>
            </a:r>
          </a:p>
          <a:p>
            <a:pPr marL="0" indent="0">
              <a:buNone/>
            </a:pPr>
            <a:endParaRPr lang="es-ES_tradnl"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4728</TotalTime>
  <Words>2790</Words>
  <Application>Microsoft Office PowerPoint</Application>
  <PresentationFormat>Panorámica</PresentationFormat>
  <Paragraphs>167</Paragraphs>
  <Slides>44</Slides>
  <Notes>42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44</vt:i4>
      </vt:variant>
    </vt:vector>
  </HeadingPairs>
  <TitlesOfParts>
    <vt:vector size="49" baseType="lpstr">
      <vt:lpstr>Calibri</vt:lpstr>
      <vt:lpstr>Rockwell</vt:lpstr>
      <vt:lpstr>Rockwell Condensed</vt:lpstr>
      <vt:lpstr>Wingdings</vt:lpstr>
      <vt:lpstr>Tipo de madera</vt:lpstr>
      <vt:lpstr>Presentación de PowerPoint</vt:lpstr>
      <vt:lpstr>El secretario de la Escuela Sabática y sus funciones</vt:lpstr>
      <vt:lpstr>El secretario de la Escuela Sabática</vt:lpstr>
      <vt:lpstr>El secretario de la Escuela Sabática</vt:lpstr>
      <vt:lpstr>El secretario de la Escuela Sabática</vt:lpstr>
      <vt:lpstr>El informe</vt:lpstr>
      <vt:lpstr>El informe</vt:lpstr>
      <vt:lpstr>El informe</vt:lpstr>
      <vt:lpstr>El secretario “itinerante”</vt:lpstr>
      <vt:lpstr>Los deberes del secretario</vt:lpstr>
      <vt:lpstr>Los deberes del secretario</vt:lpstr>
      <vt:lpstr>Los deberes del secretario</vt:lpstr>
      <vt:lpstr>Los deberes del secretario</vt:lpstr>
      <vt:lpstr>Los deberes del secretario</vt:lpstr>
      <vt:lpstr>Los deberes del secretario</vt:lpstr>
      <vt:lpstr>Los deberes del secretario</vt:lpstr>
      <vt:lpstr>Distribución de las tarjetas de registro y materiales</vt:lpstr>
      <vt:lpstr>Distribución de las tarjetas de registro y materiales</vt:lpstr>
      <vt:lpstr>Los registros</vt:lpstr>
      <vt:lpstr>Membresía continua</vt:lpstr>
      <vt:lpstr>Membresía continua</vt:lpstr>
      <vt:lpstr>Mantener el archivo al día</vt:lpstr>
      <vt:lpstr>Mantener el archivo al día</vt:lpstr>
      <vt:lpstr>Mantener el archivo al día</vt:lpstr>
      <vt:lpstr>Mantener el archivo al día</vt:lpstr>
      <vt:lpstr>El registro de asistencia</vt:lpstr>
      <vt:lpstr>En busca de los ausentes</vt:lpstr>
      <vt:lpstr>En busca de los ausentes</vt:lpstr>
      <vt:lpstr>Otros registros y actividades de la clase</vt:lpstr>
      <vt:lpstr>Otros registros y actividades de la clase</vt:lpstr>
      <vt:lpstr>La responsabilidad por los miembros inactivos </vt:lpstr>
      <vt:lpstr>El manejo de las ofrendas</vt:lpstr>
      <vt:lpstr>El manejo de las ofrendas</vt:lpstr>
      <vt:lpstr>El manejo de las ofrendas</vt:lpstr>
      <vt:lpstr>El manejo de las ofrendas</vt:lpstr>
      <vt:lpstr>El manejo de las ofrendas</vt:lpstr>
      <vt:lpstr>El manejo de las ofrendas</vt:lpstr>
      <vt:lpstr>Las ofrendas para gastos</vt:lpstr>
      <vt:lpstr>Las ofrendas para gastos</vt:lpstr>
      <vt:lpstr>Las ofrendas para gastos</vt:lpstr>
      <vt:lpstr>Los materiales</vt:lpstr>
      <vt:lpstr>Los materiales</vt:lpstr>
      <vt:lpstr>El informe trimestral</vt:lpstr>
      <vt:lpstr>El secretario asociado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Jeisson</dc:creator>
  <cp:lastModifiedBy>Moises Prieto Sierra</cp:lastModifiedBy>
  <cp:revision>909</cp:revision>
  <dcterms:created xsi:type="dcterms:W3CDTF">2011-12-04T13:15:14Z</dcterms:created>
  <dcterms:modified xsi:type="dcterms:W3CDTF">2021-04-14T16:36:12Z</dcterms:modified>
</cp:coreProperties>
</file>