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6" r:id="rId3"/>
    <p:sldId id="260" r:id="rId4"/>
    <p:sldId id="261" r:id="rId5"/>
    <p:sldId id="266" r:id="rId6"/>
    <p:sldId id="259" r:id="rId7"/>
    <p:sldId id="272" r:id="rId8"/>
    <p:sldId id="257" r:id="rId9"/>
    <p:sldId id="268" r:id="rId10"/>
    <p:sldId id="269" r:id="rId11"/>
    <p:sldId id="270" r:id="rId12"/>
    <p:sldId id="262" r:id="rId13"/>
    <p:sldId id="265" r:id="rId14"/>
    <p:sldId id="267" r:id="rId15"/>
    <p:sldId id="271" r:id="rId16"/>
    <p:sldId id="273" r:id="rId17"/>
  </p:sldIdLst>
  <p:sldSz cx="18288000" cy="10287000"/>
  <p:notesSz cx="6858000" cy="9144000"/>
  <p:embeddedFontLst>
    <p:embeddedFont>
      <p:font typeface="Oswald" panose="020B0604020202020204" charset="0"/>
      <p:regular r:id="rId18"/>
    </p:embeddedFont>
    <p:embeddedFont>
      <p:font typeface="Calibri" panose="020F0502020204030204" pitchFamily="34" charset="0"/>
      <p:regular r:id="rId19"/>
      <p:bold r:id="rId20"/>
      <p:italic r:id="rId21"/>
      <p:boldItalic r:id="rId22"/>
    </p:embeddedFont>
    <p:embeddedFont>
      <p:font typeface="League Spartan" panose="020B0604020202020204" charset="0"/>
      <p:regular r:id="rId23"/>
    </p:embeddedFont>
    <p:embeddedFont>
      <p:font typeface="Gidole" panose="020B0604020202020204" charset="0"/>
      <p:regular r:id="rId24"/>
    </p:embeddedFont>
    <p:embeddedFont>
      <p:font typeface="Wingdings 3" panose="05040102010807070707" pitchFamily="18" charset="2"/>
      <p:regular r:id="rId25"/>
    </p:embeddedFont>
    <p:embeddedFont>
      <p:font typeface="Arial Black" panose="020B0A04020102020204" pitchFamily="34"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DD05A"/>
    <a:srgbClr val="1C2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7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5719" y="-1"/>
            <a:ext cx="18252281" cy="10307171"/>
          </a:xfrm>
          <a:prstGeom prst="rect">
            <a:avLst/>
          </a:prstGeom>
        </p:spPr>
      </p:pic>
    </p:spTree>
    <p:extLst>
      <p:ext uri="{BB962C8B-B14F-4D97-AF65-F5344CB8AC3E}">
        <p14:creationId xmlns:p14="http://schemas.microsoft.com/office/powerpoint/2010/main" val="340430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7700891" cy="8229600"/>
          </a:xfrm>
          <a:prstGeom prst="rect">
            <a:avLst/>
          </a:prstGeom>
          <a:solidFill>
            <a:srgbClr val="FDD05A"/>
          </a:solidFill>
        </p:spPr>
      </p:sp>
      <p:grpSp>
        <p:nvGrpSpPr>
          <p:cNvPr id="3" name="Group 3"/>
          <p:cNvGrpSpPr/>
          <p:nvPr/>
        </p:nvGrpSpPr>
        <p:grpSpPr>
          <a:xfrm>
            <a:off x="2096530" y="2247900"/>
            <a:ext cx="12875914" cy="5879783"/>
            <a:chOff x="-251333" y="-1970349"/>
            <a:chExt cx="17167885" cy="7839712"/>
          </a:xfrm>
        </p:grpSpPr>
        <p:sp>
          <p:nvSpPr>
            <p:cNvPr id="4" name="TextBox 4"/>
            <p:cNvSpPr txBox="1"/>
            <p:nvPr/>
          </p:nvSpPr>
          <p:spPr>
            <a:xfrm>
              <a:off x="-251333" y="-39949"/>
              <a:ext cx="17167885" cy="5909312"/>
            </a:xfrm>
            <a:prstGeom prst="rect">
              <a:avLst/>
            </a:prstGeom>
          </p:spPr>
          <p:txBody>
            <a:bodyPr wrap="square" lIns="0" tIns="0" rIns="0" bIns="0" rtlCol="0" anchor="t">
              <a:spAutoFit/>
            </a:bodyPr>
            <a:lstStyle/>
            <a:p>
              <a:pPr marL="457200" indent="-457200">
                <a:lnSpc>
                  <a:spcPct val="150000"/>
                </a:lnSpc>
                <a:buFont typeface="Wingdings" panose="05000000000000000000" pitchFamily="2" charset="2"/>
                <a:buChar char="Ø"/>
              </a:pPr>
              <a:r>
                <a:rPr lang="es-MX" sz="4800" spc="30" dirty="0" smtClean="0">
                  <a:solidFill>
                    <a:srgbClr val="1C2529"/>
                  </a:solidFill>
                  <a:latin typeface="Gidole"/>
                </a:rPr>
                <a:t>¿</a:t>
              </a:r>
              <a:r>
                <a:rPr lang="es-MX" sz="4800" spc="30" dirty="0">
                  <a:solidFill>
                    <a:srgbClr val="1C2529"/>
                  </a:solidFill>
                  <a:latin typeface="Gidole"/>
                </a:rPr>
                <a:t>Cómo le fue en la semana?</a:t>
              </a:r>
            </a:p>
            <a:p>
              <a:pPr marL="457200" indent="-457200">
                <a:lnSpc>
                  <a:spcPct val="150000"/>
                </a:lnSpc>
                <a:buFont typeface="Wingdings" panose="05000000000000000000" pitchFamily="2" charset="2"/>
                <a:buChar char="Ø"/>
              </a:pPr>
              <a:r>
                <a:rPr lang="es-MX" sz="4800" spc="30" dirty="0" smtClean="0">
                  <a:solidFill>
                    <a:srgbClr val="1C2529"/>
                  </a:solidFill>
                  <a:latin typeface="Gidole"/>
                </a:rPr>
                <a:t>¿Por qué </a:t>
              </a:r>
              <a:r>
                <a:rPr lang="es-MX" sz="4800" spc="30" dirty="0">
                  <a:solidFill>
                    <a:srgbClr val="1C2529"/>
                  </a:solidFill>
                  <a:latin typeface="Gidole"/>
                </a:rPr>
                <a:t>agradece a </a:t>
              </a:r>
              <a:r>
                <a:rPr lang="es-MX" sz="4800" spc="30" dirty="0" smtClean="0">
                  <a:solidFill>
                    <a:srgbClr val="1C2529"/>
                  </a:solidFill>
                  <a:latin typeface="Gidole"/>
                </a:rPr>
                <a:t>Dios?</a:t>
              </a:r>
              <a:endParaRPr lang="es-MX" sz="4800" spc="30" dirty="0">
                <a:solidFill>
                  <a:srgbClr val="1C2529"/>
                </a:solidFill>
                <a:latin typeface="Gidole"/>
              </a:endParaRPr>
            </a:p>
            <a:p>
              <a:pPr marL="457200" indent="-457200">
                <a:lnSpc>
                  <a:spcPct val="150000"/>
                </a:lnSpc>
                <a:buFont typeface="Wingdings" panose="05000000000000000000" pitchFamily="2" charset="2"/>
                <a:buChar char="Ø"/>
              </a:pPr>
              <a:r>
                <a:rPr lang="es-MX" sz="4800" spc="30" dirty="0" smtClean="0">
                  <a:solidFill>
                    <a:srgbClr val="1C2529"/>
                  </a:solidFill>
                  <a:latin typeface="Gidole"/>
                </a:rPr>
                <a:t>¿Qué necesidad específica tiene?</a:t>
              </a:r>
              <a:endParaRPr lang="es-MX" sz="4800" spc="30" dirty="0">
                <a:solidFill>
                  <a:srgbClr val="1C2529"/>
                </a:solidFill>
                <a:latin typeface="Gidole"/>
              </a:endParaRPr>
            </a:p>
            <a:p>
              <a:pPr marL="457200" indent="-457200">
                <a:lnSpc>
                  <a:spcPct val="150000"/>
                </a:lnSpc>
                <a:buFont typeface="Wingdings" panose="05000000000000000000" pitchFamily="2" charset="2"/>
                <a:buChar char="Ø"/>
              </a:pPr>
              <a:r>
                <a:rPr lang="es-MX" sz="4800" spc="30" dirty="0" smtClean="0">
                  <a:solidFill>
                    <a:srgbClr val="1C2529"/>
                  </a:solidFill>
                  <a:latin typeface="Gidole"/>
                </a:rPr>
                <a:t>¿Por qué vamos a orar?</a:t>
              </a:r>
              <a:endParaRPr lang="es-MX" sz="4800" spc="30" dirty="0">
                <a:solidFill>
                  <a:srgbClr val="1C2529"/>
                </a:solidFill>
                <a:latin typeface="Gidole"/>
              </a:endParaRPr>
            </a:p>
          </p:txBody>
        </p:sp>
        <p:sp>
          <p:nvSpPr>
            <p:cNvPr id="5" name="TextBox 5"/>
            <p:cNvSpPr txBox="1"/>
            <p:nvPr/>
          </p:nvSpPr>
          <p:spPr>
            <a:xfrm>
              <a:off x="-251333" y="-1970349"/>
              <a:ext cx="16518828" cy="792524"/>
            </a:xfrm>
            <a:prstGeom prst="rect">
              <a:avLst/>
            </a:prstGeom>
          </p:spPr>
          <p:txBody>
            <a:bodyPr wrap="square" lIns="0" tIns="0" rIns="0" bIns="0" rtlCol="0" anchor="t">
              <a:spAutoFit/>
            </a:bodyPr>
            <a:lstStyle/>
            <a:p>
              <a:pPr algn="l">
                <a:lnSpc>
                  <a:spcPts val="4900"/>
                </a:lnSpc>
              </a:pPr>
              <a:r>
                <a:rPr lang="en-US" sz="3200" spc="175" dirty="0" smtClean="0">
                  <a:solidFill>
                    <a:srgbClr val="1C2529"/>
                  </a:solidFill>
                  <a:latin typeface="League Spartan"/>
                </a:rPr>
                <a:t>HAGA PREGUNTAS CLAVES</a:t>
              </a:r>
              <a:endParaRPr lang="en-US" sz="3200" spc="175" dirty="0">
                <a:solidFill>
                  <a:srgbClr val="1C2529"/>
                </a:solidFill>
                <a:latin typeface="League Spartan"/>
              </a:endParaRPr>
            </a:p>
          </p:txBody>
        </p:sp>
      </p:grpSp>
      <p:pic>
        <p:nvPicPr>
          <p:cNvPr id="4098" name="Picture 2" descr="escritura, número, firmar, símbolo, pizarra, pensar, educación, Pizarra, marca, ayuda, decisión, diseño, concepto, colegio, por qué, marco, estudiando, aprendizaje, problema, cuando, solución, reto, apoyo, Información, qué, dónde, problema, elección, análisis, Confusión, solicitud, pedir, responder, dibujado a mano, sobre nosotros, Fondo de madera, signo de interrogación, Preguntas más frecuentes, Pizarra, preguntas frecuentes, investigación"/>
          <p:cNvPicPr>
            <a:picLocks noChangeAspect="1" noChangeArrowheads="1"/>
          </p:cNvPicPr>
          <p:nvPr/>
        </p:nvPicPr>
        <p:blipFill rotWithShape="1">
          <a:blip r:embed="rId2">
            <a:extLst>
              <a:ext uri="{28A0092B-C50C-407E-A947-70E740481C1C}">
                <a14:useLocalDpi xmlns:a14="http://schemas.microsoft.com/office/drawing/2010/main" val="0"/>
              </a:ext>
            </a:extLst>
          </a:blip>
          <a:srcRect l="19462" r="19872"/>
          <a:stretch/>
        </p:blipFill>
        <p:spPr bwMode="auto">
          <a:xfrm>
            <a:off x="10783113" y="1028700"/>
            <a:ext cx="7504887" cy="822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50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7700891" cy="8229600"/>
          </a:xfrm>
          <a:prstGeom prst="rect">
            <a:avLst/>
          </a:prstGeom>
          <a:solidFill>
            <a:srgbClr val="FDD05A"/>
          </a:solidFill>
        </p:spPr>
      </p:sp>
      <p:grpSp>
        <p:nvGrpSpPr>
          <p:cNvPr id="3" name="Group 3"/>
          <p:cNvGrpSpPr/>
          <p:nvPr/>
        </p:nvGrpSpPr>
        <p:grpSpPr>
          <a:xfrm>
            <a:off x="2362200" y="1790700"/>
            <a:ext cx="16367391" cy="8086130"/>
            <a:chOff x="10358" y="-2173549"/>
            <a:chExt cx="16854022" cy="10781504"/>
          </a:xfrm>
        </p:grpSpPr>
        <p:sp>
          <p:nvSpPr>
            <p:cNvPr id="4" name="TextBox 4"/>
            <p:cNvSpPr txBox="1"/>
            <p:nvPr/>
          </p:nvSpPr>
          <p:spPr>
            <a:xfrm>
              <a:off x="10358" y="-9787"/>
              <a:ext cx="8929001" cy="8617742"/>
            </a:xfrm>
            <a:prstGeom prst="rect">
              <a:avLst/>
            </a:prstGeom>
          </p:spPr>
          <p:txBody>
            <a:bodyPr wrap="square" lIns="0" tIns="0" rIns="0" bIns="0" rtlCol="0" anchor="t">
              <a:spAutoFit/>
            </a:bodyPr>
            <a:lstStyle/>
            <a:p>
              <a:pPr marL="457200" indent="-457200">
                <a:lnSpc>
                  <a:spcPct val="150000"/>
                </a:lnSpc>
                <a:buFont typeface="Wingdings" panose="05000000000000000000" pitchFamily="2" charset="2"/>
                <a:buChar char="Ø"/>
              </a:pPr>
              <a:r>
                <a:rPr lang="es-MX" sz="4000" spc="30" dirty="0" smtClean="0">
                  <a:solidFill>
                    <a:srgbClr val="1C2529"/>
                  </a:solidFill>
                  <a:latin typeface="Gidole"/>
                </a:rPr>
                <a:t>¿Qué </a:t>
              </a:r>
              <a:r>
                <a:rPr lang="es-MX" sz="4000" spc="30" dirty="0">
                  <a:solidFill>
                    <a:srgbClr val="1C2529"/>
                  </a:solidFill>
                  <a:latin typeface="Gidole"/>
                </a:rPr>
                <a:t>van a hacer en el </a:t>
              </a:r>
              <a:r>
                <a:rPr lang="es-MX" sz="4000" spc="30" dirty="0" smtClean="0">
                  <a:solidFill>
                    <a:srgbClr val="1C2529"/>
                  </a:solidFill>
                  <a:latin typeface="Gidole"/>
                </a:rPr>
                <a:t>GP?</a:t>
              </a:r>
              <a:endParaRPr lang="es-MX" sz="4000" spc="30" dirty="0">
                <a:solidFill>
                  <a:srgbClr val="1C2529"/>
                </a:solidFill>
                <a:latin typeface="Gidole"/>
              </a:endParaRPr>
            </a:p>
            <a:p>
              <a:pPr marL="457200" indent="-457200">
                <a:lnSpc>
                  <a:spcPct val="150000"/>
                </a:lnSpc>
                <a:buFont typeface="Wingdings" panose="05000000000000000000" pitchFamily="2" charset="2"/>
                <a:buChar char="Ø"/>
              </a:pPr>
              <a:r>
                <a:rPr lang="es-MX" sz="4000" spc="30" dirty="0" smtClean="0">
                  <a:solidFill>
                    <a:srgbClr val="1C2529"/>
                  </a:solidFill>
                  <a:latin typeface="Gidole"/>
                </a:rPr>
                <a:t>¿Cuántos amigos van a traer?</a:t>
              </a:r>
            </a:p>
            <a:p>
              <a:pPr marL="457200" indent="-457200">
                <a:lnSpc>
                  <a:spcPct val="150000"/>
                </a:lnSpc>
                <a:buFont typeface="Wingdings" panose="05000000000000000000" pitchFamily="2" charset="2"/>
                <a:buChar char="Ø"/>
              </a:pPr>
              <a:r>
                <a:rPr lang="es-MX" sz="4000" spc="30" dirty="0" smtClean="0">
                  <a:solidFill>
                    <a:srgbClr val="1C2529"/>
                  </a:solidFill>
                  <a:latin typeface="Gidole"/>
                </a:rPr>
                <a:t>¿Cuántos estudios bíblicos? </a:t>
              </a:r>
            </a:p>
            <a:p>
              <a:pPr marL="457200" indent="-457200">
                <a:lnSpc>
                  <a:spcPct val="150000"/>
                </a:lnSpc>
                <a:buFont typeface="Wingdings" panose="05000000000000000000" pitchFamily="2" charset="2"/>
                <a:buChar char="Ø"/>
              </a:pPr>
              <a:r>
                <a:rPr lang="es-MX" sz="4000" spc="30" dirty="0" smtClean="0">
                  <a:solidFill>
                    <a:srgbClr val="1C2529"/>
                  </a:solidFill>
                  <a:latin typeface="Gidole"/>
                </a:rPr>
                <a:t>¿Cuántos Bautismos? </a:t>
              </a:r>
            </a:p>
            <a:p>
              <a:pPr marL="457200" indent="-457200">
                <a:lnSpc>
                  <a:spcPct val="150000"/>
                </a:lnSpc>
                <a:buFont typeface="Wingdings" panose="05000000000000000000" pitchFamily="2" charset="2"/>
                <a:buChar char="Ø"/>
              </a:pPr>
              <a:r>
                <a:rPr lang="es-MX" sz="4000" spc="30" dirty="0">
                  <a:solidFill>
                    <a:srgbClr val="1C2529"/>
                  </a:solidFill>
                  <a:latin typeface="Gidole"/>
                </a:rPr>
                <a:t>¿</a:t>
              </a:r>
              <a:r>
                <a:rPr lang="es-MX" sz="4000" spc="30" dirty="0" smtClean="0">
                  <a:solidFill>
                    <a:srgbClr val="1C2529"/>
                  </a:solidFill>
                  <a:latin typeface="Gidole"/>
                </a:rPr>
                <a:t>Blanco de ofrenda</a:t>
              </a:r>
              <a:r>
                <a:rPr lang="es-MX" sz="4000" spc="30" dirty="0">
                  <a:solidFill>
                    <a:srgbClr val="1C2529"/>
                  </a:solidFill>
                  <a:latin typeface="Gidole"/>
                </a:rPr>
                <a:t>?</a:t>
              </a:r>
              <a:r>
                <a:rPr lang="es-MX" sz="4000" spc="30" dirty="0" smtClean="0">
                  <a:solidFill>
                    <a:srgbClr val="1C2529"/>
                  </a:solidFill>
                  <a:latin typeface="Gidole"/>
                </a:rPr>
                <a:t> </a:t>
              </a:r>
            </a:p>
            <a:p>
              <a:pPr marL="457200" indent="-457200">
                <a:lnSpc>
                  <a:spcPct val="150000"/>
                </a:lnSpc>
                <a:buFont typeface="Wingdings" panose="05000000000000000000" pitchFamily="2" charset="2"/>
                <a:buChar char="Ø"/>
              </a:pPr>
              <a:r>
                <a:rPr lang="es-MX" sz="4000" spc="30" dirty="0">
                  <a:solidFill>
                    <a:srgbClr val="1C2529"/>
                  </a:solidFill>
                  <a:latin typeface="Gidole"/>
                </a:rPr>
                <a:t>¿</a:t>
              </a:r>
              <a:r>
                <a:rPr lang="es-MX" sz="4000" spc="30" dirty="0" smtClean="0">
                  <a:solidFill>
                    <a:srgbClr val="1C2529"/>
                  </a:solidFill>
                  <a:latin typeface="Gidole"/>
                </a:rPr>
                <a:t>Qué otras actividades?</a:t>
              </a:r>
              <a:endParaRPr lang="es-MX" sz="4000" spc="30" dirty="0">
                <a:solidFill>
                  <a:srgbClr val="1C2529"/>
                </a:solidFill>
                <a:latin typeface="Gidole"/>
              </a:endParaRPr>
            </a:p>
            <a:p>
              <a:pPr marL="457200" indent="-457200">
                <a:lnSpc>
                  <a:spcPct val="150000"/>
                </a:lnSpc>
                <a:buFont typeface="Wingdings" panose="05000000000000000000" pitchFamily="2" charset="2"/>
                <a:buChar char="Ø"/>
              </a:pPr>
              <a:endParaRPr lang="es-MX" sz="4000" spc="30" dirty="0">
                <a:solidFill>
                  <a:srgbClr val="1C2529"/>
                </a:solidFill>
                <a:latin typeface="Gidole"/>
              </a:endParaRPr>
            </a:p>
          </p:txBody>
        </p:sp>
        <p:sp>
          <p:nvSpPr>
            <p:cNvPr id="5" name="TextBox 5"/>
            <p:cNvSpPr txBox="1"/>
            <p:nvPr/>
          </p:nvSpPr>
          <p:spPr>
            <a:xfrm>
              <a:off x="345552" y="-2173549"/>
              <a:ext cx="16518828" cy="1675672"/>
            </a:xfrm>
            <a:prstGeom prst="rect">
              <a:avLst/>
            </a:prstGeom>
          </p:spPr>
          <p:txBody>
            <a:bodyPr wrap="square" lIns="0" tIns="0" rIns="0" bIns="0" rtlCol="0" anchor="t">
              <a:spAutoFit/>
            </a:bodyPr>
            <a:lstStyle/>
            <a:p>
              <a:pPr algn="l">
                <a:lnSpc>
                  <a:spcPts val="4900"/>
                </a:lnSpc>
              </a:pPr>
              <a:r>
                <a:rPr lang="en-US" sz="3200" spc="175" dirty="0" smtClean="0">
                  <a:solidFill>
                    <a:srgbClr val="1C2529"/>
                  </a:solidFill>
                  <a:latin typeface="League Spartan"/>
                </a:rPr>
                <a:t>DESAFÍOS Y PLANIFICACIÓN</a:t>
              </a:r>
            </a:p>
            <a:p>
              <a:pPr algn="l">
                <a:lnSpc>
                  <a:spcPts val="4900"/>
                </a:lnSpc>
              </a:pPr>
              <a:r>
                <a:rPr lang="en-US" sz="3200" spc="175" dirty="0" smtClean="0">
                  <a:solidFill>
                    <a:srgbClr val="1C2529"/>
                  </a:solidFill>
                  <a:latin typeface="League Spartan"/>
                </a:rPr>
                <a:t>Las </a:t>
              </a:r>
              <a:r>
                <a:rPr lang="en-US" sz="3200" spc="175" dirty="0" err="1" smtClean="0">
                  <a:solidFill>
                    <a:srgbClr val="1C2529"/>
                  </a:solidFill>
                  <a:latin typeface="League Spartan"/>
                </a:rPr>
                <a:t>ovejas</a:t>
              </a:r>
              <a:r>
                <a:rPr lang="en-US" sz="3200" spc="175" dirty="0" smtClean="0">
                  <a:solidFill>
                    <a:srgbClr val="1C2529"/>
                  </a:solidFill>
                  <a:latin typeface="League Spartan"/>
                </a:rPr>
                <a:t> </a:t>
              </a:r>
              <a:r>
                <a:rPr lang="en-US" sz="3200" spc="175" dirty="0" err="1" smtClean="0">
                  <a:solidFill>
                    <a:srgbClr val="1C2529"/>
                  </a:solidFill>
                  <a:latin typeface="League Spartan"/>
                </a:rPr>
                <a:t>en</a:t>
              </a:r>
              <a:r>
                <a:rPr lang="en-US" sz="3200" spc="175" dirty="0" smtClean="0">
                  <a:solidFill>
                    <a:srgbClr val="1C2529"/>
                  </a:solidFill>
                  <a:latin typeface="League Spartan"/>
                </a:rPr>
                <a:t> </a:t>
              </a:r>
              <a:r>
                <a:rPr lang="en-US" sz="3200" spc="175" dirty="0" err="1" smtClean="0">
                  <a:solidFill>
                    <a:srgbClr val="1C2529"/>
                  </a:solidFill>
                  <a:latin typeface="League Spartan"/>
                </a:rPr>
                <a:t>misión</a:t>
              </a:r>
              <a:r>
                <a:rPr lang="en-US" sz="3200" spc="175" dirty="0" smtClean="0">
                  <a:solidFill>
                    <a:srgbClr val="1C2529"/>
                  </a:solidFill>
                  <a:latin typeface="League Spartan"/>
                </a:rPr>
                <a:t>  (3 minutos)</a:t>
              </a:r>
              <a:endParaRPr lang="en-US" sz="3200" spc="175" dirty="0">
                <a:solidFill>
                  <a:srgbClr val="1C2529"/>
                </a:solidFill>
                <a:latin typeface="League Spartan"/>
              </a:endParaRPr>
            </a:p>
          </p:txBody>
        </p:sp>
      </p:grpSp>
      <p:sp>
        <p:nvSpPr>
          <p:cNvPr id="8" name="Rectángulo 7"/>
          <p:cNvSpPr/>
          <p:nvPr/>
        </p:nvSpPr>
        <p:spPr>
          <a:xfrm>
            <a:off x="11650795" y="1406026"/>
            <a:ext cx="6096000" cy="782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aisaje, césped, montaña, campo, granja, prado, campo, colina, flor, cordillera, rebaño, manada, agricultura, pastar, pasto, ganado, oveja, agricultura, Cordero, agricultor, pacer, pastor, pradera, meseta, habitat, ecosistema, área rural, entorno natural, Fenómeno atmosférico"/>
          <p:cNvPicPr>
            <a:picLocks noChangeAspect="1" noChangeArrowheads="1"/>
          </p:cNvPicPr>
          <p:nvPr/>
        </p:nvPicPr>
        <p:blipFill rotWithShape="1">
          <a:blip r:embed="rId2">
            <a:extLst>
              <a:ext uri="{28A0092B-C50C-407E-A947-70E740481C1C}">
                <a14:useLocalDpi xmlns:a14="http://schemas.microsoft.com/office/drawing/2010/main" val="0"/>
              </a:ext>
            </a:extLst>
          </a:blip>
          <a:srcRect l="29305" r="27361"/>
          <a:stretch/>
        </p:blipFill>
        <p:spPr bwMode="auto">
          <a:xfrm>
            <a:off x="11811000" y="1630952"/>
            <a:ext cx="5775591" cy="7474948"/>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437483" y="1866900"/>
            <a:ext cx="924717" cy="923330"/>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s-ES" sz="5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3</a:t>
            </a:r>
            <a:endParaRPr lang="es-ES" sz="5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94349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10" name="Rectángulo 9"/>
          <p:cNvSpPr/>
          <p:nvPr/>
        </p:nvSpPr>
        <p:spPr>
          <a:xfrm>
            <a:off x="1676400" y="0"/>
            <a:ext cx="5410200" cy="902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p:nvPr/>
        </p:nvGrpSpPr>
        <p:grpSpPr>
          <a:xfrm>
            <a:off x="8595030" y="952500"/>
            <a:ext cx="8778570" cy="8067565"/>
            <a:chOff x="-2464131" y="-3055577"/>
            <a:chExt cx="11704762" cy="10756752"/>
          </a:xfrm>
        </p:grpSpPr>
        <p:sp>
          <p:nvSpPr>
            <p:cNvPr id="5" name="TextBox 5"/>
            <p:cNvSpPr txBox="1"/>
            <p:nvPr/>
          </p:nvSpPr>
          <p:spPr>
            <a:xfrm>
              <a:off x="-2455894" y="-3055577"/>
              <a:ext cx="10393857" cy="1675672"/>
            </a:xfrm>
            <a:prstGeom prst="rect">
              <a:avLst/>
            </a:prstGeom>
          </p:spPr>
          <p:txBody>
            <a:bodyPr wrap="square" lIns="0" tIns="0" rIns="0" bIns="0" rtlCol="0" anchor="t">
              <a:spAutoFit/>
            </a:bodyPr>
            <a:lstStyle/>
            <a:p>
              <a:pPr algn="l">
                <a:lnSpc>
                  <a:spcPts val="4900"/>
                </a:lnSpc>
              </a:pPr>
              <a:r>
                <a:rPr lang="en-US" sz="3500" spc="175" dirty="0" smtClean="0">
                  <a:solidFill>
                    <a:srgbClr val="FDD05A"/>
                  </a:solidFill>
                  <a:latin typeface="League Spartan"/>
                </a:rPr>
                <a:t>COMUNIÓN CON DIOS</a:t>
              </a:r>
            </a:p>
            <a:p>
              <a:pPr algn="l">
                <a:lnSpc>
                  <a:spcPts val="4900"/>
                </a:lnSpc>
              </a:pPr>
              <a:r>
                <a:rPr lang="es-CO" sz="3500" spc="175" dirty="0" smtClean="0">
                  <a:solidFill>
                    <a:srgbClr val="FDD05A"/>
                  </a:solidFill>
                  <a:latin typeface="League Spartan"/>
                </a:rPr>
                <a:t>Alimentando las ovejas</a:t>
              </a:r>
              <a:endParaRPr lang="en-US" sz="3500" spc="175" dirty="0">
                <a:solidFill>
                  <a:srgbClr val="FDD05A"/>
                </a:solidFill>
                <a:latin typeface="League Spartan"/>
              </a:endParaRPr>
            </a:p>
          </p:txBody>
        </p:sp>
        <p:sp>
          <p:nvSpPr>
            <p:cNvPr id="6" name="TextBox 6"/>
            <p:cNvSpPr txBox="1"/>
            <p:nvPr/>
          </p:nvSpPr>
          <p:spPr>
            <a:xfrm>
              <a:off x="-2464131" y="-916568"/>
              <a:ext cx="11704762" cy="8617743"/>
            </a:xfrm>
            <a:prstGeom prst="rect">
              <a:avLst/>
            </a:prstGeom>
          </p:spPr>
          <p:txBody>
            <a:bodyPr wrap="square" lIns="0" tIns="0" rIns="0" bIns="0" rtlCol="0" anchor="t">
              <a:spAutoFit/>
            </a:bodyPr>
            <a:lstStyle/>
            <a:p>
              <a:pPr marL="571500" lvl="0" indent="-571500">
                <a:lnSpc>
                  <a:spcPct val="150000"/>
                </a:lnSpc>
                <a:buFont typeface="Wingdings" panose="05000000000000000000" pitchFamily="2" charset="2"/>
                <a:buChar char="Ø"/>
              </a:pPr>
              <a:r>
                <a:rPr lang="es-MX" sz="4000" spc="30" dirty="0">
                  <a:solidFill>
                    <a:srgbClr val="E6DCCA"/>
                  </a:solidFill>
                  <a:latin typeface="Gidole"/>
                </a:rPr>
                <a:t>No sermonee ni haga </a:t>
              </a:r>
              <a:r>
                <a:rPr lang="es-MX" sz="4000" spc="30" dirty="0" smtClean="0">
                  <a:solidFill>
                    <a:srgbClr val="E6DCCA"/>
                  </a:solidFill>
                  <a:latin typeface="Gidole"/>
                </a:rPr>
                <a:t>monólogo</a:t>
              </a:r>
              <a:endParaRPr lang="es-MX" sz="4000" spc="30" dirty="0">
                <a:solidFill>
                  <a:srgbClr val="E6DCCA"/>
                </a:solidFill>
                <a:latin typeface="Gidole"/>
              </a:endParaRPr>
            </a:p>
            <a:p>
              <a:pPr marL="571500" lvl="0" indent="-571500">
                <a:lnSpc>
                  <a:spcPct val="150000"/>
                </a:lnSpc>
                <a:buFont typeface="Wingdings" panose="05000000000000000000" pitchFamily="2" charset="2"/>
                <a:buChar char="Ø"/>
              </a:pPr>
              <a:r>
                <a:rPr lang="es-MX" sz="4000" spc="30" dirty="0">
                  <a:solidFill>
                    <a:srgbClr val="E6DCCA"/>
                  </a:solidFill>
                  <a:latin typeface="Gidole"/>
                </a:rPr>
                <a:t>Máximo 4 preguntas puntuales de la clase </a:t>
              </a:r>
              <a:r>
                <a:rPr lang="es-MX" sz="4000" spc="30" dirty="0" smtClean="0">
                  <a:solidFill>
                    <a:srgbClr val="E6DCCA"/>
                  </a:solidFill>
                  <a:latin typeface="Gidole"/>
                </a:rPr>
                <a:t>para discutir</a:t>
              </a:r>
              <a:endParaRPr lang="es-MX" sz="4000" spc="30" dirty="0">
                <a:solidFill>
                  <a:srgbClr val="E6DCCA"/>
                </a:solidFill>
                <a:latin typeface="Gidole"/>
              </a:endParaRPr>
            </a:p>
            <a:p>
              <a:pPr marL="571500" lvl="0" indent="-571500">
                <a:lnSpc>
                  <a:spcPct val="150000"/>
                </a:lnSpc>
                <a:buFont typeface="Wingdings" panose="05000000000000000000" pitchFamily="2" charset="2"/>
                <a:buChar char="Ø"/>
              </a:pPr>
              <a:r>
                <a:rPr lang="es-MX" sz="4000" spc="30" dirty="0">
                  <a:solidFill>
                    <a:srgbClr val="E6DCCA"/>
                  </a:solidFill>
                  <a:latin typeface="Gidole"/>
                </a:rPr>
                <a:t>Preguntas abiertas y participativas</a:t>
              </a:r>
            </a:p>
            <a:p>
              <a:pPr marL="571500" lvl="0" indent="-571500">
                <a:lnSpc>
                  <a:spcPct val="150000"/>
                </a:lnSpc>
                <a:buFont typeface="Wingdings" panose="05000000000000000000" pitchFamily="2" charset="2"/>
                <a:buChar char="Ø"/>
              </a:pPr>
              <a:r>
                <a:rPr lang="es-MX" sz="4000" spc="30" dirty="0">
                  <a:solidFill>
                    <a:srgbClr val="E6DCCA"/>
                  </a:solidFill>
                  <a:latin typeface="Gidole"/>
                </a:rPr>
                <a:t>Saque aplicaciones para el diario vivir</a:t>
              </a:r>
            </a:p>
            <a:p>
              <a:pPr marL="571500" lvl="0" indent="-571500">
                <a:lnSpc>
                  <a:spcPct val="150000"/>
                </a:lnSpc>
                <a:buFont typeface="Wingdings" panose="05000000000000000000" pitchFamily="2" charset="2"/>
                <a:buChar char="Ø"/>
              </a:pPr>
              <a:r>
                <a:rPr lang="es-MX" sz="4000" spc="30" dirty="0" smtClean="0">
                  <a:solidFill>
                    <a:srgbClr val="E6DCCA"/>
                  </a:solidFill>
                  <a:latin typeface="Gidole"/>
                </a:rPr>
                <a:t>Haga una conclusión </a:t>
              </a:r>
              <a:r>
                <a:rPr lang="es-MX" sz="4000" spc="30" dirty="0">
                  <a:solidFill>
                    <a:srgbClr val="E6DCCA"/>
                  </a:solidFill>
                  <a:latin typeface="Gidole"/>
                </a:rPr>
                <a:t>de la lección</a:t>
              </a:r>
            </a:p>
            <a:p>
              <a:pPr marL="571500" lvl="0" indent="-571500">
                <a:lnSpc>
                  <a:spcPct val="150000"/>
                </a:lnSpc>
                <a:buFont typeface="Wingdings" panose="05000000000000000000" pitchFamily="2" charset="2"/>
                <a:buChar char="Ø"/>
              </a:pPr>
              <a:r>
                <a:rPr lang="es-MX" sz="4000" spc="30" dirty="0" smtClean="0">
                  <a:solidFill>
                    <a:srgbClr val="E6DCCA"/>
                  </a:solidFill>
                  <a:latin typeface="Gidole"/>
                </a:rPr>
                <a:t>Motive al estudio </a:t>
              </a:r>
              <a:r>
                <a:rPr lang="es-MX" sz="4000" spc="30" dirty="0">
                  <a:solidFill>
                    <a:srgbClr val="E6DCCA"/>
                  </a:solidFill>
                  <a:latin typeface="Gidole"/>
                </a:rPr>
                <a:t>para la próxima clase</a:t>
              </a:r>
            </a:p>
          </p:txBody>
        </p:sp>
      </p:grpSp>
      <p:pic>
        <p:nvPicPr>
          <p:cNvPr id="5124" name="Picture 4" descr="música, músico, escenario, actuación, canto, Monterey, Nmc2009"/>
          <p:cNvPicPr>
            <a:picLocks noChangeAspect="1" noChangeArrowheads="1"/>
          </p:cNvPicPr>
          <p:nvPr/>
        </p:nvPicPr>
        <p:blipFill rotWithShape="1">
          <a:blip r:embed="rId2">
            <a:extLst>
              <a:ext uri="{28A0092B-C50C-407E-A947-70E740481C1C}">
                <a14:useLocalDpi xmlns:a14="http://schemas.microsoft.com/office/drawing/2010/main" val="0"/>
              </a:ext>
            </a:extLst>
          </a:blip>
          <a:srcRect r="62028" b="8889"/>
          <a:stretch/>
        </p:blipFill>
        <p:spPr bwMode="auto">
          <a:xfrm>
            <a:off x="1905000" y="-114300"/>
            <a:ext cx="4953000" cy="89132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7447891" y="1173622"/>
            <a:ext cx="924717" cy="923330"/>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s-ES" sz="5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4</a:t>
            </a:r>
            <a:endParaRPr lang="es-ES" sz="5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AutoShape 2"/>
          <p:cNvSpPr/>
          <p:nvPr/>
        </p:nvSpPr>
        <p:spPr>
          <a:xfrm>
            <a:off x="1028700" y="1028700"/>
            <a:ext cx="17700891" cy="8229600"/>
          </a:xfrm>
          <a:prstGeom prst="rect">
            <a:avLst/>
          </a:prstGeom>
          <a:solidFill>
            <a:srgbClr val="FDD05A"/>
          </a:solidFill>
        </p:spPr>
      </p:sp>
      <p:sp>
        <p:nvSpPr>
          <p:cNvPr id="9" name="AutoShape 9"/>
          <p:cNvSpPr/>
          <p:nvPr/>
        </p:nvSpPr>
        <p:spPr>
          <a:xfrm>
            <a:off x="-1085850" y="9258300"/>
            <a:ext cx="20459700" cy="1371600"/>
          </a:xfrm>
          <a:prstGeom prst="rect">
            <a:avLst/>
          </a:prstGeom>
          <a:solidFill>
            <a:srgbClr val="FDF2F1">
              <a:alpha val="9803"/>
            </a:srgbClr>
          </a:solidFill>
        </p:spPr>
      </p:sp>
      <p:sp>
        <p:nvSpPr>
          <p:cNvPr id="11" name="TextBox 5"/>
          <p:cNvSpPr txBox="1"/>
          <p:nvPr/>
        </p:nvSpPr>
        <p:spPr>
          <a:xfrm>
            <a:off x="1557188" y="1419557"/>
            <a:ext cx="15173624" cy="830997"/>
          </a:xfrm>
          <a:prstGeom prst="rect">
            <a:avLst/>
          </a:prstGeom>
        </p:spPr>
        <p:txBody>
          <a:bodyPr wrap="square" lIns="0" tIns="0" rIns="0" bIns="0" rtlCol="0" anchor="t">
            <a:spAutoFit/>
            <a:scene3d>
              <a:camera prst="orthographicFront"/>
              <a:lightRig rig="soft" dir="t">
                <a:rot lat="0" lon="0" rev="15600000"/>
              </a:lightRig>
            </a:scene3d>
            <a:sp3d extrusionH="57150" prstMaterial="softEdge">
              <a:bevelT w="25400" h="38100"/>
            </a:sp3d>
          </a:bodyPr>
          <a:lstStyle/>
          <a:p>
            <a:pPr algn="ctr"/>
            <a:r>
              <a:rPr lang="es-MX" sz="5400" b="1" dirty="0" smtClean="0">
                <a:effectLst>
                  <a:outerShdw blurRad="38100" dist="38100" dir="2700000" algn="tl">
                    <a:srgbClr val="000000">
                      <a:alpha val="43137"/>
                    </a:srgbClr>
                  </a:outerShdw>
                </a:effectLst>
              </a:rPr>
              <a:t>ENSEÑANDO LA LECCIÓN DE LA ESCUELA SABÁTICA</a:t>
            </a:r>
            <a:endParaRPr lang="en-US" sz="7200" b="1" dirty="0">
              <a:ln/>
              <a:effectLst>
                <a:outerShdw blurRad="38100" dist="38100" dir="2700000" algn="tl">
                  <a:srgbClr val="000000">
                    <a:alpha val="43137"/>
                  </a:srgbClr>
                </a:outerShdw>
              </a:effectLst>
              <a:latin typeface="Oswald"/>
            </a:endParaRPr>
          </a:p>
        </p:txBody>
      </p:sp>
      <p:grpSp>
        <p:nvGrpSpPr>
          <p:cNvPr id="17" name="Grupo 16"/>
          <p:cNvGrpSpPr/>
          <p:nvPr/>
        </p:nvGrpSpPr>
        <p:grpSpPr>
          <a:xfrm>
            <a:off x="1655320" y="2151304"/>
            <a:ext cx="5156043" cy="6280040"/>
            <a:chOff x="1655320" y="2151304"/>
            <a:chExt cx="5156043" cy="6280040"/>
          </a:xfrm>
        </p:grpSpPr>
        <p:pic>
          <p:nvPicPr>
            <p:cNvPr id="8" name="Picture 8"/>
            <p:cNvPicPr>
              <a:picLocks noChangeAspect="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907791" y="2151304"/>
              <a:ext cx="3590954" cy="3590954"/>
            </a:xfrm>
            <a:prstGeom prst="rect">
              <a:avLst/>
            </a:prstGeom>
          </p:spPr>
        </p:pic>
        <p:grpSp>
          <p:nvGrpSpPr>
            <p:cNvPr id="2" name="Grupo 1"/>
            <p:cNvGrpSpPr/>
            <p:nvPr/>
          </p:nvGrpSpPr>
          <p:grpSpPr>
            <a:xfrm>
              <a:off x="1655320" y="5537751"/>
              <a:ext cx="5156043" cy="2893593"/>
              <a:chOff x="1655320" y="5537751"/>
              <a:chExt cx="5156043" cy="2893593"/>
            </a:xfrm>
          </p:grpSpPr>
          <p:sp>
            <p:nvSpPr>
              <p:cNvPr id="3" name="TextBox 3"/>
              <p:cNvSpPr txBox="1"/>
              <p:nvPr/>
            </p:nvSpPr>
            <p:spPr>
              <a:xfrm>
                <a:off x="1655320" y="5537751"/>
                <a:ext cx="4337455" cy="1077218"/>
              </a:xfrm>
              <a:prstGeom prst="rect">
                <a:avLst/>
              </a:prstGeom>
            </p:spPr>
            <p:txBody>
              <a:bodyPr wrap="square" lIns="0" tIns="0" rIns="0" bIns="0" rtlCol="0" anchor="t">
                <a:spAutoFit/>
              </a:bodyPr>
              <a:lstStyle/>
              <a:p>
                <a:pPr algn="ctr">
                  <a:lnSpc>
                    <a:spcPts val="4200"/>
                  </a:lnSpc>
                </a:pPr>
                <a:r>
                  <a:rPr lang="es-CO" sz="3600" spc="30" dirty="0" smtClean="0">
                    <a:latin typeface="Gidole" panose="020B0604020202020204" charset="0"/>
                  </a:rPr>
                  <a:t>El contexto de aprendizaje</a:t>
                </a:r>
                <a:endParaRPr lang="en-US" sz="3600" spc="30" dirty="0">
                  <a:latin typeface="Gidole" panose="020B0604020202020204" charset="0"/>
                </a:endParaRPr>
              </a:p>
            </p:txBody>
          </p:sp>
          <p:sp>
            <p:nvSpPr>
              <p:cNvPr id="12" name="CuadroTexto 9">
                <a:extLst>
                  <a:ext uri="{FF2B5EF4-FFF2-40B4-BE49-F238E27FC236}">
                    <a16:creationId xmlns:a16="http://schemas.microsoft.com/office/drawing/2014/main" id="{D45AB731-8702-5E47-A5F0-9C97A7545CA9}"/>
                  </a:ext>
                </a:extLst>
              </p:cNvPr>
              <p:cNvSpPr txBox="1">
                <a:spLocks noChangeArrowheads="1"/>
              </p:cNvSpPr>
              <p:nvPr/>
            </p:nvSpPr>
            <p:spPr bwMode="auto">
              <a:xfrm>
                <a:off x="2315563" y="6861684"/>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pPr>
                <a:r>
                  <a:rPr lang="es-CO" altLang="en-US" sz="2400" dirty="0" smtClean="0">
                    <a:solidFill>
                      <a:schemeClr val="tx1"/>
                    </a:solidFill>
                    <a:latin typeface="Gidole" panose="020B0604020202020204" charset="0"/>
                  </a:rPr>
                  <a:t>Contexto literario</a:t>
                </a:r>
              </a:p>
              <a:p>
                <a:pPr>
                  <a:spcBef>
                    <a:spcPct val="0"/>
                  </a:spcBef>
                  <a:buClrTx/>
                </a:pPr>
                <a:r>
                  <a:rPr lang="es-CO" altLang="en-US" sz="2400" dirty="0" smtClean="0">
                    <a:solidFill>
                      <a:schemeClr val="tx1"/>
                    </a:solidFill>
                    <a:latin typeface="Gidole" panose="020B0604020202020204" charset="0"/>
                  </a:rPr>
                  <a:t>Tiempo en que se escribió</a:t>
                </a:r>
              </a:p>
              <a:p>
                <a:pPr>
                  <a:spcBef>
                    <a:spcPct val="0"/>
                  </a:spcBef>
                  <a:buClrTx/>
                </a:pPr>
                <a:r>
                  <a:rPr lang="es-CO" altLang="en-US" sz="2400" dirty="0" smtClean="0">
                    <a:solidFill>
                      <a:schemeClr val="tx1"/>
                    </a:solidFill>
                    <a:latin typeface="Gidole" panose="020B0604020202020204" charset="0"/>
                  </a:rPr>
                  <a:t>Mensaje central</a:t>
                </a:r>
              </a:p>
              <a:p>
                <a:pPr marL="0" indent="0" algn="ctr">
                  <a:spcBef>
                    <a:spcPct val="0"/>
                  </a:spcBef>
                  <a:buClrTx/>
                  <a:buNone/>
                </a:pPr>
                <a:endParaRPr lang="es-CO" altLang="en-US" sz="2400" dirty="0">
                  <a:solidFill>
                    <a:schemeClr val="tx1"/>
                  </a:solidFill>
                  <a:latin typeface="Gidole" panose="020B0604020202020204" charset="0"/>
                </a:endParaRPr>
              </a:p>
            </p:txBody>
          </p:sp>
        </p:grpSp>
      </p:grpSp>
      <p:grpSp>
        <p:nvGrpSpPr>
          <p:cNvPr id="18" name="Grupo 17"/>
          <p:cNvGrpSpPr/>
          <p:nvPr/>
        </p:nvGrpSpPr>
        <p:grpSpPr>
          <a:xfrm>
            <a:off x="7117132" y="3079754"/>
            <a:ext cx="4797982" cy="5351590"/>
            <a:chOff x="7117132" y="3079754"/>
            <a:chExt cx="4797982" cy="5351590"/>
          </a:xfrm>
        </p:grpSpPr>
        <p:pic>
          <p:nvPicPr>
            <p:cNvPr id="6" name="Picture 6"/>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745971" y="3079754"/>
              <a:ext cx="3258796" cy="1783115"/>
            </a:xfrm>
            <a:prstGeom prst="rect">
              <a:avLst/>
            </a:prstGeom>
          </p:spPr>
        </p:pic>
        <p:grpSp>
          <p:nvGrpSpPr>
            <p:cNvPr id="10" name="Grupo 9"/>
            <p:cNvGrpSpPr/>
            <p:nvPr/>
          </p:nvGrpSpPr>
          <p:grpSpPr>
            <a:xfrm>
              <a:off x="7117132" y="5537751"/>
              <a:ext cx="4797982" cy="2893593"/>
              <a:chOff x="7117132" y="5537751"/>
              <a:chExt cx="4797982" cy="2893593"/>
            </a:xfrm>
          </p:grpSpPr>
          <p:sp>
            <p:nvSpPr>
              <p:cNvPr id="4" name="TextBox 4"/>
              <p:cNvSpPr txBox="1"/>
              <p:nvPr/>
            </p:nvSpPr>
            <p:spPr>
              <a:xfrm>
                <a:off x="7117132" y="5537751"/>
                <a:ext cx="4337455" cy="538609"/>
              </a:xfrm>
              <a:prstGeom prst="rect">
                <a:avLst/>
              </a:prstGeom>
            </p:spPr>
            <p:txBody>
              <a:bodyPr wrap="square" lIns="0" tIns="0" rIns="0" bIns="0" rtlCol="0" anchor="t">
                <a:spAutoFit/>
              </a:bodyPr>
              <a:lstStyle/>
              <a:p>
                <a:pPr algn="ctr">
                  <a:lnSpc>
                    <a:spcPts val="4200"/>
                  </a:lnSpc>
                </a:pPr>
                <a:r>
                  <a:rPr lang="en-US" sz="3600" spc="30" dirty="0" smtClean="0">
                    <a:latin typeface="Gidole" panose="020B0604020202020204" charset="0"/>
                  </a:rPr>
                  <a:t>El </a:t>
                </a:r>
                <a:r>
                  <a:rPr lang="en-US" sz="3600" spc="30" dirty="0" err="1" smtClean="0">
                    <a:latin typeface="Gidole" panose="020B0604020202020204" charset="0"/>
                  </a:rPr>
                  <a:t>texto</a:t>
                </a:r>
                <a:r>
                  <a:rPr lang="en-US" sz="3600" spc="30" dirty="0" smtClean="0">
                    <a:latin typeface="Gidole" panose="020B0604020202020204" charset="0"/>
                  </a:rPr>
                  <a:t> </a:t>
                </a:r>
                <a:r>
                  <a:rPr lang="en-US" sz="3600" spc="30" dirty="0" err="1" smtClean="0">
                    <a:latin typeface="Gidole" panose="020B0604020202020204" charset="0"/>
                  </a:rPr>
                  <a:t>bíblico</a:t>
                </a:r>
                <a:endParaRPr lang="en-US" sz="3600" spc="30" dirty="0">
                  <a:latin typeface="Gidole" panose="020B0604020202020204" charset="0"/>
                </a:endParaRPr>
              </a:p>
            </p:txBody>
          </p:sp>
          <p:sp>
            <p:nvSpPr>
              <p:cNvPr id="13" name="CuadroTexto 13">
                <a:extLst>
                  <a:ext uri="{FF2B5EF4-FFF2-40B4-BE49-F238E27FC236}">
                    <a16:creationId xmlns:a16="http://schemas.microsoft.com/office/drawing/2014/main" id="{895D4847-D390-4F4B-A0ED-5939886466B1}"/>
                  </a:ext>
                </a:extLst>
              </p:cNvPr>
              <p:cNvSpPr txBox="1">
                <a:spLocks noChangeArrowheads="1"/>
              </p:cNvSpPr>
              <p:nvPr/>
            </p:nvSpPr>
            <p:spPr bwMode="auto">
              <a:xfrm>
                <a:off x="7843176" y="6861684"/>
                <a:ext cx="40719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pPr>
                <a:r>
                  <a:rPr lang="es-CO" altLang="en-US" sz="2400" dirty="0" smtClean="0">
                    <a:solidFill>
                      <a:schemeClr val="tx1"/>
                    </a:solidFill>
                    <a:latin typeface="Gidole" panose="020B0604020202020204" charset="0"/>
                  </a:rPr>
                  <a:t>Qué quiere decir</a:t>
                </a:r>
              </a:p>
              <a:p>
                <a:pPr>
                  <a:spcBef>
                    <a:spcPct val="0"/>
                  </a:spcBef>
                  <a:buClrTx/>
                </a:pPr>
                <a:r>
                  <a:rPr lang="es-CO" altLang="en-US" sz="2400" dirty="0" smtClean="0">
                    <a:solidFill>
                      <a:schemeClr val="tx1"/>
                    </a:solidFill>
                    <a:latin typeface="Gidole" panose="020B0604020202020204" charset="0"/>
                  </a:rPr>
                  <a:t>Qué me enseña</a:t>
                </a:r>
              </a:p>
              <a:p>
                <a:pPr>
                  <a:spcBef>
                    <a:spcPct val="0"/>
                  </a:spcBef>
                  <a:buClrTx/>
                </a:pPr>
                <a:r>
                  <a:rPr lang="es-CO" altLang="en-US" sz="2400" dirty="0" smtClean="0">
                    <a:solidFill>
                      <a:schemeClr val="tx1"/>
                    </a:solidFill>
                    <a:latin typeface="Gidole" panose="020B0604020202020204" charset="0"/>
                  </a:rPr>
                  <a:t>Qué significa</a:t>
                </a:r>
              </a:p>
              <a:p>
                <a:pPr>
                  <a:spcBef>
                    <a:spcPct val="0"/>
                  </a:spcBef>
                  <a:buClrTx/>
                </a:pPr>
                <a:r>
                  <a:rPr lang="es-CO" altLang="en-US" sz="2400" dirty="0" smtClean="0">
                    <a:solidFill>
                      <a:schemeClr val="tx1"/>
                    </a:solidFill>
                    <a:latin typeface="Gidole" panose="020B0604020202020204" charset="0"/>
                  </a:rPr>
                  <a:t>Cómo lo aplico </a:t>
                </a:r>
                <a:endParaRPr lang="es-CO" altLang="en-US" sz="2400" dirty="0">
                  <a:solidFill>
                    <a:schemeClr val="tx1"/>
                  </a:solidFill>
                  <a:latin typeface="Gidole" panose="020B0604020202020204" charset="0"/>
                </a:endParaRPr>
              </a:p>
            </p:txBody>
          </p:sp>
        </p:grpSp>
      </p:grpSp>
      <p:grpSp>
        <p:nvGrpSpPr>
          <p:cNvPr id="19" name="Grupo 18"/>
          <p:cNvGrpSpPr/>
          <p:nvPr/>
        </p:nvGrpSpPr>
        <p:grpSpPr>
          <a:xfrm>
            <a:off x="12355701" y="3062716"/>
            <a:ext cx="5867400" cy="6418944"/>
            <a:chOff x="12355701" y="3062716"/>
            <a:chExt cx="5867400" cy="6418944"/>
          </a:xfrm>
        </p:grpSpPr>
        <p:pic>
          <p:nvPicPr>
            <p:cNvPr id="7" name="Picture 7"/>
            <p:cNvPicPr>
              <a:picLocks noChangeAspect="1"/>
            </p:cNvPicPr>
            <p:nvPr/>
          </p:nvPicPr>
          <p:blipFill>
            <a:blip r:embed="rId4">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270528" y="3062716"/>
              <a:ext cx="2286000" cy="2286000"/>
            </a:xfrm>
            <a:prstGeom prst="rect">
              <a:avLst/>
            </a:prstGeom>
          </p:spPr>
        </p:pic>
        <p:grpSp>
          <p:nvGrpSpPr>
            <p:cNvPr id="16" name="Grupo 15"/>
            <p:cNvGrpSpPr/>
            <p:nvPr/>
          </p:nvGrpSpPr>
          <p:grpSpPr>
            <a:xfrm>
              <a:off x="12355701" y="5537751"/>
              <a:ext cx="5867400" cy="3943909"/>
              <a:chOff x="12355701" y="5537751"/>
              <a:chExt cx="5867400" cy="3943909"/>
            </a:xfrm>
          </p:grpSpPr>
          <p:sp>
            <p:nvSpPr>
              <p:cNvPr id="5" name="TextBox 5"/>
              <p:cNvSpPr txBox="1"/>
              <p:nvPr/>
            </p:nvSpPr>
            <p:spPr>
              <a:xfrm>
                <a:off x="12426545" y="5537751"/>
                <a:ext cx="4337455" cy="538609"/>
              </a:xfrm>
              <a:prstGeom prst="rect">
                <a:avLst/>
              </a:prstGeom>
            </p:spPr>
            <p:txBody>
              <a:bodyPr wrap="square" lIns="0" tIns="0" rIns="0" bIns="0" rtlCol="0" anchor="t">
                <a:spAutoFit/>
              </a:bodyPr>
              <a:lstStyle/>
              <a:p>
                <a:pPr algn="ctr">
                  <a:lnSpc>
                    <a:spcPts val="4200"/>
                  </a:lnSpc>
                </a:pPr>
                <a:r>
                  <a:rPr lang="en-US" sz="3600" spc="30" dirty="0" smtClean="0">
                    <a:latin typeface="Gidole" panose="020B0604020202020204" charset="0"/>
                  </a:rPr>
                  <a:t>El </a:t>
                </a:r>
                <a:r>
                  <a:rPr lang="en-US" sz="3600" spc="30" dirty="0" err="1" smtClean="0">
                    <a:latin typeface="Gidole" panose="020B0604020202020204" charset="0"/>
                  </a:rPr>
                  <a:t>alumno</a:t>
                </a:r>
                <a:r>
                  <a:rPr lang="en-US" sz="3600" spc="30" dirty="0" smtClean="0">
                    <a:latin typeface="Gidole" panose="020B0604020202020204" charset="0"/>
                  </a:rPr>
                  <a:t> de la </a:t>
                </a:r>
                <a:r>
                  <a:rPr lang="en-US" sz="3600" spc="30" dirty="0" err="1" smtClean="0">
                    <a:latin typeface="Gidole" panose="020B0604020202020204" charset="0"/>
                  </a:rPr>
                  <a:t>clase</a:t>
                </a:r>
                <a:endParaRPr lang="en-US" sz="3600" spc="30" dirty="0">
                  <a:latin typeface="Gidole" panose="020B0604020202020204" charset="0"/>
                </a:endParaRPr>
              </a:p>
            </p:txBody>
          </p:sp>
          <p:sp>
            <p:nvSpPr>
              <p:cNvPr id="14" name="CuadroTexto 16">
                <a:extLst>
                  <a:ext uri="{FF2B5EF4-FFF2-40B4-BE49-F238E27FC236}">
                    <a16:creationId xmlns:a16="http://schemas.microsoft.com/office/drawing/2014/main" id="{896FCA07-104A-8142-A559-815ADE768A38}"/>
                  </a:ext>
                </a:extLst>
              </p:cNvPr>
              <p:cNvSpPr txBox="1">
                <a:spLocks noChangeArrowheads="1"/>
              </p:cNvSpPr>
              <p:nvPr/>
            </p:nvSpPr>
            <p:spPr bwMode="auto">
              <a:xfrm>
                <a:off x="12355701" y="6804004"/>
                <a:ext cx="5867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pPr>
                <a:r>
                  <a:rPr lang="es-CO" altLang="en-US" sz="2400" dirty="0" smtClean="0">
                    <a:solidFill>
                      <a:schemeClr val="tx1"/>
                    </a:solidFill>
                    <a:latin typeface="Gidole" panose="020B0604020202020204" charset="0"/>
                  </a:rPr>
                  <a:t>Cual es su mayor necesidad</a:t>
                </a:r>
              </a:p>
              <a:p>
                <a:pPr>
                  <a:spcBef>
                    <a:spcPct val="0"/>
                  </a:spcBef>
                  <a:buClrTx/>
                </a:pPr>
                <a:r>
                  <a:rPr lang="es-CO" altLang="en-US" sz="2400" dirty="0" smtClean="0">
                    <a:solidFill>
                      <a:schemeClr val="tx1"/>
                    </a:solidFill>
                    <a:latin typeface="Gidole" panose="020B0604020202020204" charset="0"/>
                  </a:rPr>
                  <a:t>Qué cosas le afectan (COVID-19)</a:t>
                </a:r>
              </a:p>
              <a:p>
                <a:pPr>
                  <a:spcBef>
                    <a:spcPct val="0"/>
                  </a:spcBef>
                  <a:buClrTx/>
                </a:pPr>
                <a:r>
                  <a:rPr lang="es-CO" altLang="en-US" sz="2400" dirty="0" smtClean="0">
                    <a:solidFill>
                      <a:schemeClr val="tx1"/>
                    </a:solidFill>
                    <a:latin typeface="Gidole" panose="020B0604020202020204" charset="0"/>
                  </a:rPr>
                  <a:t>Su estado de ánimo</a:t>
                </a:r>
              </a:p>
              <a:p>
                <a:pPr>
                  <a:spcBef>
                    <a:spcPct val="0"/>
                  </a:spcBef>
                  <a:buClrTx/>
                </a:pPr>
                <a:r>
                  <a:rPr lang="es-CO" altLang="en-US" sz="2400" dirty="0" smtClean="0">
                    <a:solidFill>
                      <a:schemeClr val="tx1"/>
                    </a:solidFill>
                    <a:latin typeface="Gidole" panose="020B0604020202020204" charset="0"/>
                  </a:rPr>
                  <a:t>Qué preocupaciones</a:t>
                </a:r>
              </a:p>
              <a:p>
                <a:pPr>
                  <a:spcBef>
                    <a:spcPct val="0"/>
                  </a:spcBef>
                  <a:buClrTx/>
                </a:pPr>
                <a:r>
                  <a:rPr lang="es-CO" altLang="en-US" sz="2400" dirty="0" smtClean="0">
                    <a:solidFill>
                      <a:schemeClr val="tx1"/>
                    </a:solidFill>
                    <a:latin typeface="Gidole" panose="020B0604020202020204" charset="0"/>
                  </a:rPr>
                  <a:t>Necesidades de oración y visitación</a:t>
                </a:r>
              </a:p>
              <a:p>
                <a:pPr marL="0" indent="0" algn="ctr">
                  <a:spcBef>
                    <a:spcPct val="0"/>
                  </a:spcBef>
                  <a:buClrTx/>
                  <a:buNone/>
                </a:pPr>
                <a:endParaRPr lang="es-CO" altLang="en-US" sz="2400" dirty="0" smtClean="0">
                  <a:solidFill>
                    <a:schemeClr val="tx1"/>
                  </a:solidFill>
                  <a:latin typeface="Gidole" panose="020B0604020202020204" charset="0"/>
                </a:endParaRPr>
              </a:p>
              <a:p>
                <a:pPr marL="0" indent="0" algn="ctr">
                  <a:spcBef>
                    <a:spcPct val="0"/>
                  </a:spcBef>
                  <a:buClrTx/>
                  <a:buNone/>
                </a:pPr>
                <a:r>
                  <a:rPr lang="es-CO" altLang="en-US" sz="2400" dirty="0" smtClean="0">
                    <a:solidFill>
                      <a:schemeClr val="tx1"/>
                    </a:solidFill>
                    <a:latin typeface="Gidole" panose="020B0604020202020204" charset="0"/>
                  </a:rPr>
                  <a:t> </a:t>
                </a:r>
                <a:endParaRPr lang="es-CO" altLang="en-US" sz="2400" dirty="0">
                  <a:solidFill>
                    <a:schemeClr val="tx1"/>
                  </a:solidFill>
                  <a:latin typeface="Gidole" panose="020B0604020202020204" charset="0"/>
                </a:endParaRPr>
              </a:p>
            </p:txBody>
          </p:sp>
        </p:grpSp>
      </p:grpSp>
    </p:spTree>
    <p:extLst>
      <p:ext uri="{BB962C8B-B14F-4D97-AF65-F5344CB8AC3E}">
        <p14:creationId xmlns:p14="http://schemas.microsoft.com/office/powerpoint/2010/main" val="166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pic>
        <p:nvPicPr>
          <p:cNvPr id="7170" name="Picture 2" descr="naturaleza, césped, montaña, nube, campo, prado, animal, fauna silvestre, pastar, pasto, oveja, mamífero, fauna, Cordero, pradera, vertebrado, Ovejas, área rural, Ganado como mamífero"/>
          <p:cNvPicPr>
            <a:picLocks noChangeAspect="1" noChangeArrowheads="1"/>
          </p:cNvPicPr>
          <p:nvPr/>
        </p:nvPicPr>
        <p:blipFill rotWithShape="1">
          <a:blip r:embed="rId2">
            <a:extLst>
              <a:ext uri="{28A0092B-C50C-407E-A947-70E740481C1C}">
                <a14:useLocalDpi xmlns:a14="http://schemas.microsoft.com/office/drawing/2010/main" val="0"/>
              </a:ext>
            </a:extLst>
          </a:blip>
          <a:srcRect l="35972" r="33361"/>
          <a:stretch/>
        </p:blipFill>
        <p:spPr bwMode="auto">
          <a:xfrm>
            <a:off x="213729" y="138807"/>
            <a:ext cx="4585611" cy="988149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rot="5400000">
            <a:off x="-3481" y="3481"/>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DD05A"/>
            </a:solidFill>
          </p:spPr>
        </p:sp>
      </p:grpSp>
      <p:sp>
        <p:nvSpPr>
          <p:cNvPr id="4" name="TextBox 4"/>
          <p:cNvSpPr txBox="1"/>
          <p:nvPr/>
        </p:nvSpPr>
        <p:spPr>
          <a:xfrm>
            <a:off x="4893531" y="883848"/>
            <a:ext cx="11366720" cy="1256754"/>
          </a:xfrm>
          <a:prstGeom prst="rect">
            <a:avLst/>
          </a:prstGeom>
        </p:spPr>
        <p:txBody>
          <a:bodyPr lIns="0" tIns="0" rIns="0" bIns="0" rtlCol="0" anchor="t">
            <a:spAutoFit/>
          </a:bodyPr>
          <a:lstStyle/>
          <a:p>
            <a:pPr algn="r">
              <a:lnSpc>
                <a:spcPts val="4900"/>
              </a:lnSpc>
            </a:pPr>
            <a:r>
              <a:rPr lang="en-US" sz="3500" spc="175" dirty="0" smtClean="0">
                <a:solidFill>
                  <a:srgbClr val="FDD05A"/>
                </a:solidFill>
                <a:latin typeface="League Spartan"/>
              </a:rPr>
              <a:t>DURANTE LA SEMANA</a:t>
            </a:r>
          </a:p>
          <a:p>
            <a:pPr algn="r">
              <a:lnSpc>
                <a:spcPts val="4900"/>
              </a:lnSpc>
            </a:pPr>
            <a:r>
              <a:rPr lang="es-CO" sz="3500" spc="175" dirty="0" smtClean="0">
                <a:solidFill>
                  <a:srgbClr val="FDD05A"/>
                </a:solidFill>
                <a:latin typeface="League Spartan"/>
              </a:rPr>
              <a:t>Pastoreando las ovejas</a:t>
            </a:r>
            <a:endParaRPr lang="en-US" sz="3500" spc="175" dirty="0">
              <a:solidFill>
                <a:srgbClr val="FDD05A"/>
              </a:solidFill>
              <a:latin typeface="League Spartan"/>
            </a:endParaRPr>
          </a:p>
        </p:txBody>
      </p:sp>
      <p:sp>
        <p:nvSpPr>
          <p:cNvPr id="7" name="TextBox 7"/>
          <p:cNvSpPr txBox="1"/>
          <p:nvPr/>
        </p:nvSpPr>
        <p:spPr>
          <a:xfrm>
            <a:off x="5715000" y="2705100"/>
            <a:ext cx="14996932" cy="6538713"/>
          </a:xfrm>
          <a:prstGeom prst="rect">
            <a:avLst/>
          </a:prstGeom>
        </p:spPr>
        <p:txBody>
          <a:bodyPr wrap="square" lIns="0" tIns="0" rIns="0" bIns="0" rtlCol="0" anchor="t">
            <a:spAutoFit/>
          </a:bodyPr>
          <a:lstStyle/>
          <a:p>
            <a:pPr marL="457200" indent="-457200">
              <a:lnSpc>
                <a:spcPct val="150000"/>
              </a:lnSpc>
              <a:buFont typeface="Wingdings" panose="05000000000000000000" pitchFamily="2" charset="2"/>
              <a:buChar char="Ø"/>
            </a:pPr>
            <a:r>
              <a:rPr lang="es-MX" sz="3600" spc="214" dirty="0" smtClean="0">
                <a:solidFill>
                  <a:srgbClr val="E6DCCA"/>
                </a:solidFill>
                <a:latin typeface="Gidole"/>
              </a:rPr>
              <a:t>Llamada telefónica </a:t>
            </a:r>
          </a:p>
          <a:p>
            <a:pPr marL="457200" indent="-457200">
              <a:lnSpc>
                <a:spcPct val="150000"/>
              </a:lnSpc>
              <a:buFont typeface="Wingdings" panose="05000000000000000000" pitchFamily="2" charset="2"/>
              <a:buChar char="Ø"/>
            </a:pPr>
            <a:r>
              <a:rPr lang="es-MX" sz="3600" spc="214" dirty="0">
                <a:solidFill>
                  <a:srgbClr val="E6DCCA"/>
                </a:solidFill>
                <a:latin typeface="Gidole"/>
              </a:rPr>
              <a:t>M</a:t>
            </a:r>
            <a:r>
              <a:rPr lang="es-MX" sz="3600" spc="214" dirty="0" smtClean="0">
                <a:solidFill>
                  <a:srgbClr val="E6DCCA"/>
                </a:solidFill>
                <a:latin typeface="Gidole"/>
              </a:rPr>
              <a:t>ensajes </a:t>
            </a:r>
            <a:r>
              <a:rPr lang="es-MX" sz="3600" spc="214" dirty="0">
                <a:solidFill>
                  <a:srgbClr val="E6DCCA"/>
                </a:solidFill>
                <a:latin typeface="Gidole"/>
              </a:rPr>
              <a:t>de </a:t>
            </a:r>
            <a:r>
              <a:rPr lang="es-MX" sz="3600" spc="214" dirty="0" smtClean="0">
                <a:solidFill>
                  <a:srgbClr val="E6DCCA"/>
                </a:solidFill>
                <a:latin typeface="Gidole"/>
              </a:rPr>
              <a:t>texto </a:t>
            </a:r>
          </a:p>
          <a:p>
            <a:pPr marL="457200" indent="-457200">
              <a:lnSpc>
                <a:spcPct val="150000"/>
              </a:lnSpc>
              <a:buFont typeface="Wingdings" panose="05000000000000000000" pitchFamily="2" charset="2"/>
              <a:buChar char="Ø"/>
            </a:pPr>
            <a:r>
              <a:rPr lang="es-MX" sz="3600" spc="214" dirty="0" smtClean="0">
                <a:solidFill>
                  <a:srgbClr val="E6DCCA"/>
                </a:solidFill>
                <a:latin typeface="Gidole"/>
              </a:rPr>
              <a:t>Motívelo </a:t>
            </a:r>
            <a:r>
              <a:rPr lang="es-MX" sz="3600" spc="214" dirty="0">
                <a:solidFill>
                  <a:srgbClr val="E6DCCA"/>
                </a:solidFill>
                <a:latin typeface="Gidole"/>
              </a:rPr>
              <a:t>al estudio de la </a:t>
            </a:r>
            <a:r>
              <a:rPr lang="es-MX" sz="3600" spc="214" dirty="0" smtClean="0">
                <a:solidFill>
                  <a:srgbClr val="E6DCCA"/>
                </a:solidFill>
                <a:latin typeface="Gidole"/>
              </a:rPr>
              <a:t>Biblia y la lección de la ES </a:t>
            </a:r>
          </a:p>
          <a:p>
            <a:pPr marL="457200" indent="-457200">
              <a:lnSpc>
                <a:spcPct val="150000"/>
              </a:lnSpc>
              <a:buFont typeface="Wingdings" panose="05000000000000000000" pitchFamily="2" charset="2"/>
              <a:buChar char="Ø"/>
            </a:pPr>
            <a:r>
              <a:rPr lang="es-MX" sz="3600" spc="214" dirty="0" smtClean="0">
                <a:solidFill>
                  <a:srgbClr val="E6DCCA"/>
                </a:solidFill>
                <a:latin typeface="Gidole"/>
              </a:rPr>
              <a:t>Motívelo a la obra misionera </a:t>
            </a:r>
          </a:p>
          <a:p>
            <a:pPr marL="457200" indent="-457200">
              <a:lnSpc>
                <a:spcPct val="150000"/>
              </a:lnSpc>
              <a:buFont typeface="Wingdings" panose="05000000000000000000" pitchFamily="2" charset="2"/>
              <a:buChar char="Ø"/>
            </a:pPr>
            <a:r>
              <a:rPr lang="es-MX" sz="3600" spc="214" dirty="0" smtClean="0">
                <a:solidFill>
                  <a:srgbClr val="E6DCCA"/>
                </a:solidFill>
                <a:latin typeface="Gidole"/>
              </a:rPr>
              <a:t>Aclare puntos </a:t>
            </a:r>
            <a:r>
              <a:rPr lang="es-MX" sz="3600" spc="214" dirty="0">
                <a:solidFill>
                  <a:srgbClr val="E6DCCA"/>
                </a:solidFill>
                <a:latin typeface="Gidole"/>
              </a:rPr>
              <a:t>de la </a:t>
            </a:r>
            <a:r>
              <a:rPr lang="es-MX" sz="3600" spc="214" dirty="0" smtClean="0">
                <a:solidFill>
                  <a:srgbClr val="E6DCCA"/>
                </a:solidFill>
                <a:latin typeface="Gidole"/>
              </a:rPr>
              <a:t>lección</a:t>
            </a:r>
            <a:r>
              <a:rPr lang="es-MX" sz="3600" spc="214" dirty="0">
                <a:solidFill>
                  <a:srgbClr val="E6DCCA"/>
                </a:solidFill>
                <a:latin typeface="Gidole"/>
              </a:rPr>
              <a:t> </a:t>
            </a:r>
            <a:r>
              <a:rPr lang="es-MX" sz="3600" spc="214" dirty="0" smtClean="0">
                <a:solidFill>
                  <a:srgbClr val="E6DCCA"/>
                </a:solidFill>
                <a:latin typeface="Gidole"/>
              </a:rPr>
              <a:t>de Escuela Sabática</a:t>
            </a:r>
          </a:p>
          <a:p>
            <a:pPr marL="457200" indent="-457200">
              <a:lnSpc>
                <a:spcPct val="150000"/>
              </a:lnSpc>
              <a:buFont typeface="Wingdings" panose="05000000000000000000" pitchFamily="2" charset="2"/>
              <a:buChar char="Ø"/>
            </a:pPr>
            <a:r>
              <a:rPr lang="es-MX" sz="3600" spc="214" dirty="0" smtClean="0">
                <a:solidFill>
                  <a:srgbClr val="E6DCCA"/>
                </a:solidFill>
                <a:latin typeface="Gidole"/>
              </a:rPr>
              <a:t>Ore con ellos y por ellos</a:t>
            </a:r>
          </a:p>
          <a:p>
            <a:pPr marL="457200" indent="-457200">
              <a:lnSpc>
                <a:spcPct val="150000"/>
              </a:lnSpc>
              <a:buFont typeface="Wingdings" panose="05000000000000000000" pitchFamily="2" charset="2"/>
              <a:buChar char="Ø"/>
            </a:pPr>
            <a:r>
              <a:rPr lang="es-MX" sz="3600" spc="214" dirty="0" smtClean="0">
                <a:solidFill>
                  <a:srgbClr val="E6DCCA"/>
                </a:solidFill>
                <a:latin typeface="Gidole"/>
              </a:rPr>
              <a:t>Atienda </a:t>
            </a:r>
            <a:r>
              <a:rPr lang="es-MX" sz="3600" spc="214" dirty="0">
                <a:solidFill>
                  <a:srgbClr val="E6DCCA"/>
                </a:solidFill>
                <a:latin typeface="Gidole"/>
              </a:rPr>
              <a:t>alguna </a:t>
            </a:r>
            <a:r>
              <a:rPr lang="es-MX" sz="3600" spc="214" dirty="0" smtClean="0">
                <a:solidFill>
                  <a:srgbClr val="E6DCCA"/>
                </a:solidFill>
                <a:latin typeface="Gidole"/>
              </a:rPr>
              <a:t>necesidad</a:t>
            </a:r>
          </a:p>
          <a:p>
            <a:pPr marL="457200" indent="-457200">
              <a:lnSpc>
                <a:spcPct val="150000"/>
              </a:lnSpc>
              <a:buFont typeface="Wingdings" panose="05000000000000000000" pitchFamily="2" charset="2"/>
              <a:buChar char="Ø"/>
            </a:pPr>
            <a:r>
              <a:rPr lang="es-MX" sz="3600" spc="214" dirty="0" smtClean="0">
                <a:solidFill>
                  <a:srgbClr val="E6DCCA"/>
                </a:solidFill>
                <a:latin typeface="Gidole"/>
              </a:rPr>
              <a:t>Se prepara diariamente para el repaso de lección</a:t>
            </a:r>
            <a:endParaRPr lang="es-MX" sz="3600" spc="214" dirty="0">
              <a:solidFill>
                <a:srgbClr val="E6DCCA"/>
              </a:solidFill>
              <a:latin typeface="Gidole"/>
            </a:endParaRPr>
          </a:p>
        </p:txBody>
      </p:sp>
      <p:pic>
        <p:nvPicPr>
          <p:cNvPr id="8" name="Picture 8"/>
          <p:cNvPicPr>
            <a:picLocks noChangeAspect="1"/>
          </p:cNvPicPr>
          <p:nvPr/>
        </p:nvPicPr>
        <p:blipFill>
          <a:blip r:embed="rId3"/>
          <a:srcRect/>
          <a:stretch>
            <a:fillRect/>
          </a:stretch>
        </p:blipFill>
        <p:spPr>
          <a:xfrm>
            <a:off x="806220" y="883848"/>
            <a:ext cx="1005886" cy="764473"/>
          </a:xfrm>
          <a:prstGeom prst="rect">
            <a:avLst/>
          </a:prstGeom>
        </p:spPr>
      </p:pic>
      <p:sp>
        <p:nvSpPr>
          <p:cNvPr id="9" name="Rectángulo 8"/>
          <p:cNvSpPr/>
          <p:nvPr/>
        </p:nvSpPr>
        <p:spPr>
          <a:xfrm>
            <a:off x="16796941" y="934297"/>
            <a:ext cx="924717" cy="923330"/>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s-ES" sz="5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5</a:t>
            </a:r>
            <a:endParaRPr lang="es-ES" sz="5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1145196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274320" y="-116338"/>
            <a:ext cx="17606180" cy="10570978"/>
          </a:xfrm>
          <a:prstGeom prst="rect">
            <a:avLst/>
          </a:prstGeom>
          <a:solidFill>
            <a:srgbClr val="1C2529"/>
          </a:solidFill>
        </p:spPr>
      </p:sp>
      <p:sp>
        <p:nvSpPr>
          <p:cNvPr id="4" name="TextBox 4"/>
          <p:cNvSpPr txBox="1"/>
          <p:nvPr/>
        </p:nvSpPr>
        <p:spPr>
          <a:xfrm rot="-5400000">
            <a:off x="-2459963" y="4464778"/>
            <a:ext cx="7800297" cy="1051570"/>
          </a:xfrm>
          <a:prstGeom prst="rect">
            <a:avLst/>
          </a:prstGeom>
        </p:spPr>
        <p:txBody>
          <a:bodyPr lIns="0" tIns="0" rIns="0" bIns="0" rtlCol="0" anchor="t">
            <a:spAutoFit/>
          </a:bodyPr>
          <a:lstStyle/>
          <a:p>
            <a:pPr algn="ctr">
              <a:lnSpc>
                <a:spcPts val="8190"/>
              </a:lnSpc>
            </a:pPr>
            <a:r>
              <a:rPr lang="es-CO" sz="6300" spc="315" dirty="0" smtClean="0">
                <a:solidFill>
                  <a:srgbClr val="FDD05A"/>
                </a:solidFill>
                <a:latin typeface="League Spartan"/>
              </a:rPr>
              <a:t>CONCLUSIÓN</a:t>
            </a:r>
            <a:endParaRPr lang="en-US" sz="6300" spc="315" dirty="0">
              <a:solidFill>
                <a:srgbClr val="FDD05A"/>
              </a:solidFill>
              <a:latin typeface="League Spartan"/>
            </a:endParaRPr>
          </a:p>
        </p:txBody>
      </p:sp>
      <p:sp>
        <p:nvSpPr>
          <p:cNvPr id="7" name="TextBox 7"/>
          <p:cNvSpPr txBox="1"/>
          <p:nvPr/>
        </p:nvSpPr>
        <p:spPr>
          <a:xfrm>
            <a:off x="9026966" y="2959237"/>
            <a:ext cx="7675166" cy="4062651"/>
          </a:xfrm>
          <a:prstGeom prst="rect">
            <a:avLst/>
          </a:prstGeom>
        </p:spPr>
        <p:txBody>
          <a:bodyPr lIns="0" tIns="0" rIns="0" bIns="0" rtlCol="0" anchor="t">
            <a:spAutoFit/>
          </a:bodyPr>
          <a:lstStyle/>
          <a:p>
            <a:pPr algn="r"/>
            <a:r>
              <a:rPr lang="es-MX" sz="4400" spc="30" dirty="0" smtClean="0">
                <a:solidFill>
                  <a:srgbClr val="E6DCCA"/>
                </a:solidFill>
                <a:latin typeface="Gidole"/>
              </a:rPr>
              <a:t>“Apacentad </a:t>
            </a:r>
            <a:r>
              <a:rPr lang="es-MX" sz="4400" spc="30" dirty="0">
                <a:solidFill>
                  <a:srgbClr val="E6DCCA"/>
                </a:solidFill>
                <a:latin typeface="Gidole"/>
              </a:rPr>
              <a:t>la grey de </a:t>
            </a:r>
            <a:r>
              <a:rPr lang="es-MX" sz="4400" spc="30" dirty="0" smtClean="0">
                <a:solidFill>
                  <a:srgbClr val="E6DCCA"/>
                </a:solidFill>
                <a:latin typeface="Gidole"/>
              </a:rPr>
              <a:t>Dios </a:t>
            </a:r>
            <a:r>
              <a:rPr lang="es-MX" sz="4400" spc="30" dirty="0">
                <a:solidFill>
                  <a:srgbClr val="E6DCCA"/>
                </a:solidFill>
                <a:latin typeface="Gidole"/>
              </a:rPr>
              <a:t>que está entre vosotros, cuidando de ella, no por fuerza, sino voluntariamente; no por ganancia deshonesta, sino con ánimo </a:t>
            </a:r>
            <a:r>
              <a:rPr lang="es-MX" sz="4400" spc="30" dirty="0" smtClean="0">
                <a:solidFill>
                  <a:srgbClr val="E6DCCA"/>
                </a:solidFill>
                <a:latin typeface="Gidole"/>
              </a:rPr>
              <a:t>pronto” 1 Pedro 5:2. </a:t>
            </a:r>
            <a:endParaRPr lang="es-MX" sz="4400" spc="30" dirty="0">
              <a:solidFill>
                <a:srgbClr val="E6DCCA"/>
              </a:solidFill>
              <a:latin typeface="Gidole"/>
            </a:endParaRPr>
          </a:p>
        </p:txBody>
      </p:sp>
      <p:pic>
        <p:nvPicPr>
          <p:cNvPr id="8194" name="Picture 2" descr="paisaje, desierto, animal, Valle, rebaño, fauna silvestre, manada, oveja, mamífero, fauna, pastor, Ovejas, cauce"/>
          <p:cNvPicPr>
            <a:picLocks noChangeAspect="1" noChangeArrowheads="1"/>
          </p:cNvPicPr>
          <p:nvPr/>
        </p:nvPicPr>
        <p:blipFill rotWithShape="1">
          <a:blip r:embed="rId2">
            <a:extLst>
              <a:ext uri="{28A0092B-C50C-407E-A947-70E740481C1C}">
                <a14:useLocalDpi xmlns:a14="http://schemas.microsoft.com/office/drawing/2010/main" val="0"/>
              </a:ext>
            </a:extLst>
          </a:blip>
          <a:srcRect l="23972" r="38695"/>
          <a:stretch/>
        </p:blipFill>
        <p:spPr bwMode="auto">
          <a:xfrm>
            <a:off x="2500284" y="-184495"/>
            <a:ext cx="5957916" cy="1063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45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3">
            <a:extLst>
              <a:ext uri="{FF2B5EF4-FFF2-40B4-BE49-F238E27FC236}">
                <a16:creationId xmlns:a16="http://schemas.microsoft.com/office/drawing/2014/main" id="{DBD7C5FF-E4C3-4418-B688-27E0B01C17C0}"/>
              </a:ext>
            </a:extLst>
          </p:cNvPr>
          <p:cNvSpPr>
            <a:spLocks noGrp="1"/>
          </p:cNvSpPr>
          <p:nvPr>
            <p:ph idx="1"/>
          </p:nvPr>
        </p:nvSpPr>
        <p:spPr>
          <a:xfrm>
            <a:off x="7662038" y="3030920"/>
            <a:ext cx="8828693" cy="4662653"/>
          </a:xfrm>
        </p:spPr>
        <p:txBody>
          <a:bodyPr>
            <a:normAutofit/>
          </a:bodyPr>
          <a:lstStyle/>
          <a:p>
            <a:pPr marL="0" indent="0">
              <a:buNone/>
            </a:pPr>
            <a:endParaRPr lang="es-VE" sz="6000" dirty="0"/>
          </a:p>
          <a:p>
            <a:endParaRPr lang="es-VE" sz="6600" dirty="0"/>
          </a:p>
        </p:txBody>
      </p:sp>
      <p:pic>
        <p:nvPicPr>
          <p:cNvPr id="8" name="Picture 2" descr="Wenn alle Bedingungen gleich sind, buche ich lieber bei einem Freund! | by  doorz | doorz | Medium"/>
          <p:cNvPicPr>
            <a:picLocks noChangeAspect="1" noChangeArrowheads="1"/>
          </p:cNvPicPr>
          <p:nvPr/>
        </p:nvPicPr>
        <p:blipFill rotWithShape="1">
          <a:blip r:embed="rId2">
            <a:extLst>
              <a:ext uri="{28A0092B-C50C-407E-A947-70E740481C1C}">
                <a14:useLocalDpi xmlns:a14="http://schemas.microsoft.com/office/drawing/2010/main" val="0"/>
              </a:ext>
            </a:extLst>
          </a:blip>
          <a:srcRect t="8353" b="36152"/>
          <a:stretch/>
        </p:blipFill>
        <p:spPr bwMode="auto">
          <a:xfrm>
            <a:off x="-1" y="-1307717"/>
            <a:ext cx="18287999" cy="676933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2F3C5B5-446B-4BF8-AD14-7E392DFF23A7}"/>
              </a:ext>
            </a:extLst>
          </p:cNvPr>
          <p:cNvSpPr txBox="1"/>
          <p:nvPr/>
        </p:nvSpPr>
        <p:spPr>
          <a:xfrm>
            <a:off x="297261" y="5905500"/>
            <a:ext cx="16191411" cy="2616101"/>
          </a:xfrm>
          <a:prstGeom prst="rect">
            <a:avLst/>
          </a:prstGeom>
          <a:noFill/>
        </p:spPr>
        <p:txBody>
          <a:bodyPr wrap="square" rtlCol="0">
            <a:spAutoFit/>
          </a:bodyPr>
          <a:lstStyle/>
          <a:p>
            <a:pPr algn="ctr"/>
            <a:r>
              <a:rPr lang="es-419" sz="4200" b="1" dirty="0" smtClean="0">
                <a:solidFill>
                  <a:srgbClr val="0070C0"/>
                </a:solidFill>
                <a:ea typeface="Calibri" panose="020F0502020204030204" pitchFamily="34" charset="0"/>
              </a:rPr>
              <a:t>Créditos</a:t>
            </a:r>
            <a:r>
              <a:rPr lang="es-419" sz="4200" b="1" dirty="0">
                <a:solidFill>
                  <a:srgbClr val="0070C0"/>
                </a:solidFill>
                <a:ea typeface="Calibri" panose="020F0502020204030204" pitchFamily="34" charset="0"/>
              </a:rPr>
              <a:t>:</a:t>
            </a:r>
          </a:p>
          <a:p>
            <a:pPr algn="ctr"/>
            <a:endParaRPr lang="es-419" sz="4200" b="1" dirty="0">
              <a:solidFill>
                <a:srgbClr val="0070C0"/>
              </a:solidFill>
              <a:ea typeface="Calibri" panose="020F0502020204030204" pitchFamily="34" charset="0"/>
            </a:endParaRPr>
          </a:p>
          <a:p>
            <a:pPr algn="ctr"/>
            <a:r>
              <a:rPr lang="es-419" sz="4000" dirty="0" smtClean="0">
                <a:latin typeface="Gidole" panose="020B0604020202020204" charset="0"/>
                <a:ea typeface="Calibri" panose="020F0502020204030204" pitchFamily="34" charset="0"/>
              </a:rPr>
              <a:t>Autor: Pr </a:t>
            </a:r>
            <a:r>
              <a:rPr lang="es-419" sz="4000" dirty="0">
                <a:latin typeface="Gidole" panose="020B0604020202020204" charset="0"/>
                <a:ea typeface="Calibri" panose="020F0502020204030204" pitchFamily="34" charset="0"/>
              </a:rPr>
              <a:t>Moisés Prieto</a:t>
            </a:r>
          </a:p>
          <a:p>
            <a:pPr algn="ctr"/>
            <a:r>
              <a:rPr lang="es-419" sz="4000" dirty="0">
                <a:latin typeface="Gidole" panose="020B0604020202020204" charset="0"/>
                <a:ea typeface="Calibri" panose="020F0502020204030204" pitchFamily="34" charset="0"/>
              </a:rPr>
              <a:t>Imágenes Diversas: Google, </a:t>
            </a:r>
            <a:r>
              <a:rPr lang="es-419" sz="4000" dirty="0" err="1" smtClean="0">
                <a:latin typeface="Gidole" panose="020B0604020202020204" charset="0"/>
                <a:ea typeface="Calibri" panose="020F0502020204030204" pitchFamily="34" charset="0"/>
              </a:rPr>
              <a:t>Pxhere</a:t>
            </a:r>
            <a:r>
              <a:rPr lang="es-419" sz="4000" dirty="0" smtClean="0">
                <a:latin typeface="Gidole" panose="020B0604020202020204" charset="0"/>
                <a:ea typeface="Calibri" panose="020F0502020204030204" pitchFamily="34" charset="0"/>
              </a:rPr>
              <a:t>, </a:t>
            </a:r>
            <a:r>
              <a:rPr lang="es-419" sz="4000" dirty="0" err="1" smtClean="0">
                <a:latin typeface="Gidole" panose="020B0604020202020204" charset="0"/>
                <a:ea typeface="Calibri" panose="020F0502020204030204" pitchFamily="34" charset="0"/>
              </a:rPr>
              <a:t>alamy</a:t>
            </a:r>
            <a:r>
              <a:rPr lang="es-419" sz="4000" dirty="0" smtClean="0">
                <a:latin typeface="Gidole" panose="020B0604020202020204" charset="0"/>
                <a:ea typeface="Calibri" panose="020F0502020204030204" pitchFamily="34" charset="0"/>
              </a:rPr>
              <a:t>.</a:t>
            </a:r>
            <a:endParaRPr lang="es-419" sz="4000" dirty="0">
              <a:latin typeface="Gidole" panose="020B0604020202020204" charset="0"/>
              <a:ea typeface="Calibri" panose="020F0502020204030204" pitchFamily="34" charset="0"/>
            </a:endParaRPr>
          </a:p>
        </p:txBody>
      </p:sp>
    </p:spTree>
    <p:extLst>
      <p:ext uri="{BB962C8B-B14F-4D97-AF65-F5344CB8AC3E}">
        <p14:creationId xmlns:p14="http://schemas.microsoft.com/office/powerpoint/2010/main" val="4151723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274320" y="-116338"/>
            <a:ext cx="17606180" cy="10570978"/>
          </a:xfrm>
          <a:prstGeom prst="rect">
            <a:avLst/>
          </a:prstGeom>
          <a:solidFill>
            <a:srgbClr val="1C2529"/>
          </a:solidFill>
        </p:spPr>
      </p:sp>
      <p:pic>
        <p:nvPicPr>
          <p:cNvPr id="3" name="Picture 3"/>
          <p:cNvPicPr>
            <a:picLocks noChangeAspect="1"/>
          </p:cNvPicPr>
          <p:nvPr/>
        </p:nvPicPr>
        <p:blipFill>
          <a:blip r:embed="rId2"/>
          <a:srcRect/>
          <a:stretch>
            <a:fillRect/>
          </a:stretch>
        </p:blipFill>
        <p:spPr>
          <a:xfrm>
            <a:off x="14918851" y="1028700"/>
            <a:ext cx="1900315" cy="1320719"/>
          </a:xfrm>
          <a:prstGeom prst="rect">
            <a:avLst/>
          </a:prstGeom>
        </p:spPr>
      </p:pic>
      <p:sp>
        <p:nvSpPr>
          <p:cNvPr id="4" name="TextBox 4"/>
          <p:cNvSpPr txBox="1"/>
          <p:nvPr/>
        </p:nvSpPr>
        <p:spPr>
          <a:xfrm rot="-5400000">
            <a:off x="-1931828" y="4464778"/>
            <a:ext cx="7800297" cy="1051570"/>
          </a:xfrm>
          <a:prstGeom prst="rect">
            <a:avLst/>
          </a:prstGeom>
        </p:spPr>
        <p:txBody>
          <a:bodyPr lIns="0" tIns="0" rIns="0" bIns="0" rtlCol="0" anchor="t">
            <a:spAutoFit/>
          </a:bodyPr>
          <a:lstStyle/>
          <a:p>
            <a:pPr algn="ctr">
              <a:lnSpc>
                <a:spcPts val="8190"/>
              </a:lnSpc>
            </a:pPr>
            <a:r>
              <a:rPr lang="en-US" sz="6300" spc="315" dirty="0" smtClean="0">
                <a:solidFill>
                  <a:srgbClr val="FDD05A"/>
                </a:solidFill>
                <a:latin typeface="League Spartan"/>
              </a:rPr>
              <a:t>REALIDADES</a:t>
            </a:r>
            <a:endParaRPr lang="en-US" sz="6300" spc="315" dirty="0">
              <a:solidFill>
                <a:srgbClr val="FDD05A"/>
              </a:solidFill>
              <a:latin typeface="League Spartan"/>
            </a:endParaRPr>
          </a:p>
        </p:txBody>
      </p:sp>
      <p:grpSp>
        <p:nvGrpSpPr>
          <p:cNvPr id="5" name="Group 5"/>
          <p:cNvGrpSpPr/>
          <p:nvPr/>
        </p:nvGrpSpPr>
        <p:grpSpPr>
          <a:xfrm>
            <a:off x="7848599" y="3384287"/>
            <a:ext cx="9305828" cy="4905737"/>
            <a:chOff x="-1727201" y="-1819982"/>
            <a:chExt cx="12407771" cy="6540984"/>
          </a:xfrm>
        </p:grpSpPr>
        <p:sp>
          <p:nvSpPr>
            <p:cNvPr id="6" name="TextBox 6"/>
            <p:cNvSpPr txBox="1"/>
            <p:nvPr/>
          </p:nvSpPr>
          <p:spPr>
            <a:xfrm>
              <a:off x="-1727201" y="-1819982"/>
              <a:ext cx="12407771" cy="1675672"/>
            </a:xfrm>
            <a:prstGeom prst="rect">
              <a:avLst/>
            </a:prstGeom>
          </p:spPr>
          <p:txBody>
            <a:bodyPr wrap="square" lIns="0" tIns="0" rIns="0" bIns="0" rtlCol="0" anchor="t">
              <a:spAutoFit/>
            </a:bodyPr>
            <a:lstStyle/>
            <a:p>
              <a:pPr algn="r">
                <a:lnSpc>
                  <a:spcPts val="4900"/>
                </a:lnSpc>
              </a:pPr>
              <a:r>
                <a:rPr lang="en-US" sz="2800" spc="175" dirty="0" smtClean="0">
                  <a:solidFill>
                    <a:srgbClr val="FDD05A"/>
                  </a:solidFill>
                  <a:latin typeface="League Spartan"/>
                </a:rPr>
                <a:t>LOS MIEMBROS DE LA ESCUELA SABÁTICA TIENEN DIVERSAS NECESIDADES</a:t>
              </a:r>
              <a:endParaRPr lang="en-US" sz="2800" spc="175" dirty="0">
                <a:solidFill>
                  <a:srgbClr val="FDD05A"/>
                </a:solidFill>
                <a:latin typeface="League Spartan"/>
              </a:endParaRPr>
            </a:p>
          </p:txBody>
        </p:sp>
        <p:sp>
          <p:nvSpPr>
            <p:cNvPr id="7" name="TextBox 7"/>
            <p:cNvSpPr txBox="1"/>
            <p:nvPr/>
          </p:nvSpPr>
          <p:spPr>
            <a:xfrm>
              <a:off x="40640" y="1643236"/>
              <a:ext cx="10233555" cy="3077766"/>
            </a:xfrm>
            <a:prstGeom prst="rect">
              <a:avLst/>
            </a:prstGeom>
          </p:spPr>
          <p:txBody>
            <a:bodyPr lIns="0" tIns="0" rIns="0" bIns="0" rtlCol="0" anchor="t">
              <a:spAutoFit/>
            </a:bodyPr>
            <a:lstStyle/>
            <a:p>
              <a:pPr algn="r">
                <a:lnSpc>
                  <a:spcPts val="4500"/>
                </a:lnSpc>
              </a:pPr>
              <a:r>
                <a:rPr lang="es-MX" sz="4400" spc="30" dirty="0">
                  <a:solidFill>
                    <a:srgbClr val="E6DCCA"/>
                  </a:solidFill>
                  <a:latin typeface="Gidole"/>
                </a:rPr>
                <a:t>Estas </a:t>
              </a:r>
              <a:r>
                <a:rPr lang="es-MX" sz="4400" spc="30" dirty="0" smtClean="0">
                  <a:solidFill>
                    <a:srgbClr val="E6DCCA"/>
                  </a:solidFill>
                  <a:latin typeface="Gidole"/>
                </a:rPr>
                <a:t>pueden </a:t>
              </a:r>
              <a:r>
                <a:rPr lang="es-MX" sz="4400" spc="30" dirty="0">
                  <a:solidFill>
                    <a:srgbClr val="E6DCCA"/>
                  </a:solidFill>
                  <a:latin typeface="Gidole"/>
                </a:rPr>
                <a:t>facilitar u obstaculizar su aprendizaje de principios, enseñanzas, creencias o valores bíblicos. </a:t>
              </a:r>
            </a:p>
          </p:txBody>
        </p:sp>
      </p:grpSp>
      <p:pic>
        <p:nvPicPr>
          <p:cNvPr id="1026" name="Picture 2" descr="paisaje, árbol, naturaleza, bosque, desierto, persona, niña, retrato, otoño, bosque, habitat, ecosistema, entorno natural"/>
          <p:cNvPicPr>
            <a:picLocks noChangeAspect="1" noChangeArrowheads="1"/>
          </p:cNvPicPr>
          <p:nvPr/>
        </p:nvPicPr>
        <p:blipFill rotWithShape="1">
          <a:blip r:embed="rId3">
            <a:extLst>
              <a:ext uri="{28A0092B-C50C-407E-A947-70E740481C1C}">
                <a14:useLocalDpi xmlns:a14="http://schemas.microsoft.com/office/drawing/2010/main" val="0"/>
              </a:ext>
            </a:extLst>
          </a:blip>
          <a:srcRect l="36038" r="36404"/>
          <a:stretch/>
        </p:blipFill>
        <p:spPr bwMode="auto">
          <a:xfrm>
            <a:off x="3468180" y="-272871"/>
            <a:ext cx="4380419" cy="10557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8" name="AutoShape 2"/>
          <p:cNvSpPr/>
          <p:nvPr/>
        </p:nvSpPr>
        <p:spPr>
          <a:xfrm>
            <a:off x="8458200" y="211766"/>
            <a:ext cx="15054176" cy="4780364"/>
          </a:xfrm>
          <a:prstGeom prst="rect">
            <a:avLst/>
          </a:prstGeom>
          <a:solidFill>
            <a:srgbClr val="E6DCCA"/>
          </a:solidFill>
        </p:spPr>
      </p:sp>
      <p:sp>
        <p:nvSpPr>
          <p:cNvPr id="2" name="AutoShape 2"/>
          <p:cNvSpPr/>
          <p:nvPr/>
        </p:nvSpPr>
        <p:spPr>
          <a:xfrm>
            <a:off x="1077493" y="5829300"/>
            <a:ext cx="15054176" cy="3855994"/>
          </a:xfrm>
          <a:prstGeom prst="rect">
            <a:avLst/>
          </a:prstGeom>
          <a:solidFill>
            <a:srgbClr val="E6DCCA"/>
          </a:solidFill>
        </p:spPr>
      </p:sp>
      <p:sp>
        <p:nvSpPr>
          <p:cNvPr id="3" name="TextBox 3"/>
          <p:cNvSpPr txBox="1"/>
          <p:nvPr/>
        </p:nvSpPr>
        <p:spPr>
          <a:xfrm>
            <a:off x="1077493" y="1569856"/>
            <a:ext cx="10462401" cy="1051570"/>
          </a:xfrm>
          <a:prstGeom prst="rect">
            <a:avLst/>
          </a:prstGeom>
        </p:spPr>
        <p:txBody>
          <a:bodyPr lIns="0" tIns="0" rIns="0" bIns="0" rtlCol="0" anchor="t">
            <a:spAutoFit/>
          </a:bodyPr>
          <a:lstStyle/>
          <a:p>
            <a:pPr>
              <a:lnSpc>
                <a:spcPts val="8190"/>
              </a:lnSpc>
            </a:pPr>
            <a:r>
              <a:rPr lang="es-CO" sz="6300" spc="315" dirty="0" smtClean="0">
                <a:solidFill>
                  <a:srgbClr val="FDD05A"/>
                </a:solidFill>
                <a:latin typeface="League Spartan"/>
              </a:rPr>
              <a:t>DESCUBRIENDO</a:t>
            </a:r>
            <a:endParaRPr lang="en-US" sz="6300" spc="315" dirty="0">
              <a:solidFill>
                <a:srgbClr val="FDD05A"/>
              </a:solidFill>
              <a:latin typeface="League Spartan"/>
            </a:endParaRPr>
          </a:p>
        </p:txBody>
      </p:sp>
      <p:sp>
        <p:nvSpPr>
          <p:cNvPr id="6" name="TextBox 6"/>
          <p:cNvSpPr txBox="1"/>
          <p:nvPr/>
        </p:nvSpPr>
        <p:spPr>
          <a:xfrm>
            <a:off x="1524000" y="6438900"/>
            <a:ext cx="13152369" cy="2492990"/>
          </a:xfrm>
          <a:prstGeom prst="rect">
            <a:avLst/>
          </a:prstGeom>
        </p:spPr>
        <p:txBody>
          <a:bodyPr wrap="square" lIns="0" tIns="0" rIns="0" bIns="0" rtlCol="0" anchor="t">
            <a:spAutoFit/>
          </a:bodyPr>
          <a:lstStyle/>
          <a:p>
            <a:r>
              <a:rPr lang="en-US" sz="5400" spc="30" dirty="0" err="1" smtClean="0">
                <a:solidFill>
                  <a:srgbClr val="1C2529"/>
                </a:solidFill>
                <a:latin typeface="Gidole"/>
              </a:rPr>
              <a:t>Necesitamos</a:t>
            </a:r>
            <a:r>
              <a:rPr lang="en-US" sz="5400" spc="30" dirty="0" smtClean="0">
                <a:solidFill>
                  <a:srgbClr val="1C2529"/>
                </a:solidFill>
                <a:latin typeface="Gidole"/>
              </a:rPr>
              <a:t> </a:t>
            </a:r>
            <a:r>
              <a:rPr lang="en-US" sz="5400" spc="30" dirty="0" err="1" smtClean="0">
                <a:solidFill>
                  <a:srgbClr val="1C2529"/>
                </a:solidFill>
                <a:latin typeface="Gidole"/>
              </a:rPr>
              <a:t>descubrir</a:t>
            </a:r>
            <a:r>
              <a:rPr lang="en-US" sz="5400" spc="30" dirty="0" smtClean="0">
                <a:solidFill>
                  <a:srgbClr val="1C2529"/>
                </a:solidFill>
                <a:latin typeface="Gidole"/>
              </a:rPr>
              <a:t> </a:t>
            </a:r>
            <a:r>
              <a:rPr lang="en-US" sz="5400" spc="30" dirty="0" err="1" smtClean="0">
                <a:solidFill>
                  <a:srgbClr val="1C2529"/>
                </a:solidFill>
                <a:latin typeface="Gidole"/>
              </a:rPr>
              <a:t>qué</a:t>
            </a:r>
            <a:r>
              <a:rPr lang="en-US" sz="5400" spc="30" dirty="0" smtClean="0">
                <a:solidFill>
                  <a:srgbClr val="1C2529"/>
                </a:solidFill>
                <a:latin typeface="Gidole"/>
              </a:rPr>
              <a:t> </a:t>
            </a:r>
            <a:r>
              <a:rPr lang="en-US" sz="5400" spc="30" dirty="0" err="1" smtClean="0">
                <a:solidFill>
                  <a:srgbClr val="1C2529"/>
                </a:solidFill>
                <a:latin typeface="Gidole"/>
              </a:rPr>
              <a:t>sucede</a:t>
            </a:r>
            <a:r>
              <a:rPr lang="en-US" sz="5400" spc="30" dirty="0" smtClean="0">
                <a:solidFill>
                  <a:srgbClr val="1C2529"/>
                </a:solidFill>
                <a:latin typeface="Gidole"/>
              </a:rPr>
              <a:t> con </a:t>
            </a:r>
            <a:r>
              <a:rPr lang="en-US" sz="5400" spc="30" dirty="0" err="1" smtClean="0">
                <a:solidFill>
                  <a:srgbClr val="1C2529"/>
                </a:solidFill>
                <a:latin typeface="Gidole"/>
              </a:rPr>
              <a:t>cada</a:t>
            </a:r>
            <a:r>
              <a:rPr lang="en-US" sz="5400" spc="30" dirty="0" smtClean="0">
                <a:solidFill>
                  <a:srgbClr val="1C2529"/>
                </a:solidFill>
                <a:latin typeface="Gidole"/>
              </a:rPr>
              <a:t> miembro de la </a:t>
            </a:r>
            <a:r>
              <a:rPr lang="en-US" sz="5400" spc="30" dirty="0" err="1" smtClean="0">
                <a:solidFill>
                  <a:srgbClr val="1C2529"/>
                </a:solidFill>
                <a:latin typeface="Gidole"/>
              </a:rPr>
              <a:t>Escuela</a:t>
            </a:r>
            <a:r>
              <a:rPr lang="en-US" sz="5400" spc="30" dirty="0" smtClean="0">
                <a:solidFill>
                  <a:srgbClr val="1C2529"/>
                </a:solidFill>
                <a:latin typeface="Gidole"/>
              </a:rPr>
              <a:t> </a:t>
            </a:r>
            <a:r>
              <a:rPr lang="en-US" sz="5400" spc="30" dirty="0" err="1" smtClean="0">
                <a:solidFill>
                  <a:srgbClr val="1C2529"/>
                </a:solidFill>
                <a:latin typeface="Gidole"/>
              </a:rPr>
              <a:t>Sabática</a:t>
            </a:r>
            <a:r>
              <a:rPr lang="en-US" sz="5400" spc="30" dirty="0" smtClean="0">
                <a:solidFill>
                  <a:srgbClr val="1C2529"/>
                </a:solidFill>
                <a:latin typeface="Gidole"/>
              </a:rPr>
              <a:t> para </a:t>
            </a:r>
            <a:r>
              <a:rPr lang="en-US" sz="5400" spc="30" dirty="0" err="1" smtClean="0">
                <a:solidFill>
                  <a:srgbClr val="1C2529"/>
                </a:solidFill>
                <a:latin typeface="Gidole"/>
              </a:rPr>
              <a:t>enfocarnos</a:t>
            </a:r>
            <a:r>
              <a:rPr lang="en-US" sz="5400" spc="30" dirty="0" smtClean="0">
                <a:solidFill>
                  <a:srgbClr val="1C2529"/>
                </a:solidFill>
                <a:latin typeface="Gidole"/>
              </a:rPr>
              <a:t> </a:t>
            </a:r>
            <a:r>
              <a:rPr lang="en-US" sz="5400" spc="30" dirty="0" err="1" smtClean="0">
                <a:solidFill>
                  <a:srgbClr val="1C2529"/>
                </a:solidFill>
                <a:latin typeface="Gidole"/>
              </a:rPr>
              <a:t>en</a:t>
            </a:r>
            <a:r>
              <a:rPr lang="en-US" sz="5400" spc="30" dirty="0" smtClean="0">
                <a:solidFill>
                  <a:srgbClr val="1C2529"/>
                </a:solidFill>
                <a:latin typeface="Gidole"/>
              </a:rPr>
              <a:t> </a:t>
            </a:r>
            <a:r>
              <a:rPr lang="en-US" sz="5400" spc="30" dirty="0" err="1" smtClean="0">
                <a:solidFill>
                  <a:srgbClr val="1C2529"/>
                </a:solidFill>
                <a:latin typeface="Gidole"/>
              </a:rPr>
              <a:t>atender</a:t>
            </a:r>
            <a:r>
              <a:rPr lang="en-US" sz="5400" spc="30" dirty="0" smtClean="0">
                <a:solidFill>
                  <a:srgbClr val="1C2529"/>
                </a:solidFill>
                <a:latin typeface="Gidole"/>
              </a:rPr>
              <a:t> sus </a:t>
            </a:r>
            <a:r>
              <a:rPr lang="en-US" sz="5400" spc="30" dirty="0" err="1" smtClean="0">
                <a:solidFill>
                  <a:srgbClr val="1C2529"/>
                </a:solidFill>
                <a:latin typeface="Gidole"/>
              </a:rPr>
              <a:t>necesidades</a:t>
            </a:r>
            <a:endParaRPr lang="en-US" sz="5400" spc="30" dirty="0">
              <a:solidFill>
                <a:srgbClr val="1C2529"/>
              </a:solidFill>
              <a:latin typeface="Gidole"/>
            </a:endParaRPr>
          </a:p>
        </p:txBody>
      </p:sp>
      <p:pic>
        <p:nvPicPr>
          <p:cNvPr id="9218" name="Picture 2" descr="mano, naturaleza, al aire libre, persona, gente, niña, mujer, cabello, fotografía, hoja, otoño, flor, linda, hembra, retrato, modelo, joven, primavera, dorado, otoño, parque, romance, romántico, Moda, vistoso, amarillo, dama, estilo de vida, temporada, cara, vestir, ojo, estacional, fotografía, piel, belleza, día, imagen, sensación, hermosa chica, en el parque, Sesión de fotos, enamorado, Fotografía de retrato, Retrato de otoño, Acostado en las hojas"/>
          <p:cNvPicPr>
            <a:picLocks noChangeAspect="1" noChangeArrowheads="1"/>
          </p:cNvPicPr>
          <p:nvPr/>
        </p:nvPicPr>
        <p:blipFill rotWithShape="1">
          <a:blip r:embed="rId2">
            <a:extLst>
              <a:ext uri="{28A0092B-C50C-407E-A947-70E740481C1C}">
                <a14:useLocalDpi xmlns:a14="http://schemas.microsoft.com/office/drawing/2010/main" val="0"/>
              </a:ext>
            </a:extLst>
          </a:blip>
          <a:srcRect l="4667" t="21500" b="19500"/>
          <a:stretch/>
        </p:blipFill>
        <p:spPr bwMode="auto">
          <a:xfrm>
            <a:off x="8604581" y="373526"/>
            <a:ext cx="108966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05A"/>
        </a:solidFill>
        <a:effectLst/>
      </p:bgPr>
    </p:bg>
    <p:spTree>
      <p:nvGrpSpPr>
        <p:cNvPr id="1" name=""/>
        <p:cNvGrpSpPr/>
        <p:nvPr/>
      </p:nvGrpSpPr>
      <p:grpSpPr>
        <a:xfrm>
          <a:off x="0" y="0"/>
          <a:ext cx="0" cy="0"/>
          <a:chOff x="0" y="0"/>
          <a:chExt cx="0" cy="0"/>
        </a:xfrm>
      </p:grpSpPr>
      <p:sp>
        <p:nvSpPr>
          <p:cNvPr id="2" name="AutoShape 2"/>
          <p:cNvSpPr/>
          <p:nvPr/>
        </p:nvSpPr>
        <p:spPr>
          <a:xfrm>
            <a:off x="514351" y="2476500"/>
            <a:ext cx="10187272" cy="7162800"/>
          </a:xfrm>
          <a:prstGeom prst="rect">
            <a:avLst/>
          </a:prstGeom>
          <a:solidFill>
            <a:srgbClr val="1C2529"/>
          </a:solidFill>
        </p:spPr>
      </p:sp>
      <p:sp>
        <p:nvSpPr>
          <p:cNvPr id="3" name="TextBox 3"/>
          <p:cNvSpPr txBox="1"/>
          <p:nvPr/>
        </p:nvSpPr>
        <p:spPr>
          <a:xfrm>
            <a:off x="1019643" y="841274"/>
            <a:ext cx="9681980" cy="1051570"/>
          </a:xfrm>
          <a:prstGeom prst="rect">
            <a:avLst/>
          </a:prstGeom>
        </p:spPr>
        <p:txBody>
          <a:bodyPr lIns="0" tIns="0" rIns="0" bIns="0" rtlCol="0" anchor="t">
            <a:spAutoFit/>
          </a:bodyPr>
          <a:lstStyle/>
          <a:p>
            <a:pPr algn="l">
              <a:lnSpc>
                <a:spcPts val="8190"/>
              </a:lnSpc>
            </a:pPr>
            <a:r>
              <a:rPr lang="es-CO" sz="6300" spc="315" dirty="0" smtClean="0">
                <a:solidFill>
                  <a:srgbClr val="1C2529"/>
                </a:solidFill>
                <a:latin typeface="League Spartan"/>
              </a:rPr>
              <a:t>PREGUNTAS CLAVES</a:t>
            </a:r>
            <a:endParaRPr lang="en-US" sz="6300" spc="315" dirty="0">
              <a:solidFill>
                <a:srgbClr val="1C2529"/>
              </a:solidFill>
              <a:latin typeface="League Spartan"/>
            </a:endParaRPr>
          </a:p>
        </p:txBody>
      </p:sp>
      <p:grpSp>
        <p:nvGrpSpPr>
          <p:cNvPr id="4" name="Group 4"/>
          <p:cNvGrpSpPr/>
          <p:nvPr/>
        </p:nvGrpSpPr>
        <p:grpSpPr>
          <a:xfrm>
            <a:off x="766997" y="2841326"/>
            <a:ext cx="9330023" cy="6347892"/>
            <a:chOff x="-643217" y="-2486163"/>
            <a:chExt cx="12440031" cy="8463860"/>
          </a:xfrm>
        </p:grpSpPr>
        <p:sp>
          <p:nvSpPr>
            <p:cNvPr id="5" name="TextBox 5"/>
            <p:cNvSpPr txBox="1"/>
            <p:nvPr/>
          </p:nvSpPr>
          <p:spPr>
            <a:xfrm>
              <a:off x="0" y="-66675"/>
              <a:ext cx="11095543" cy="807913"/>
            </a:xfrm>
            <a:prstGeom prst="rect">
              <a:avLst/>
            </a:prstGeom>
          </p:spPr>
          <p:txBody>
            <a:bodyPr lIns="0" tIns="0" rIns="0" bIns="0" rtlCol="0" anchor="t">
              <a:spAutoFit/>
            </a:bodyPr>
            <a:lstStyle/>
            <a:p>
              <a:pPr algn="l">
                <a:lnSpc>
                  <a:spcPts val="4900"/>
                </a:lnSpc>
              </a:pPr>
              <a:endParaRPr lang="en-US" sz="3500" spc="175" dirty="0">
                <a:solidFill>
                  <a:srgbClr val="FDD05A"/>
                </a:solidFill>
                <a:latin typeface="League Spartan"/>
              </a:endParaRPr>
            </a:p>
          </p:txBody>
        </p:sp>
        <p:sp>
          <p:nvSpPr>
            <p:cNvPr id="6" name="TextBox 6"/>
            <p:cNvSpPr txBox="1"/>
            <p:nvPr/>
          </p:nvSpPr>
          <p:spPr>
            <a:xfrm>
              <a:off x="-643217" y="-2486163"/>
              <a:ext cx="12440031" cy="8463860"/>
            </a:xfrm>
            <a:prstGeom prst="rect">
              <a:avLst/>
            </a:prstGeom>
          </p:spPr>
          <p:txBody>
            <a:bodyPr wrap="square" lIns="0" tIns="0" rIns="0" bIns="0" rtlCol="0" anchor="t">
              <a:spAutoFit/>
            </a:bodyPr>
            <a:lstStyle/>
            <a:p>
              <a:pPr marL="457200" indent="-457200">
                <a:lnSpc>
                  <a:spcPts val="4500"/>
                </a:lnSpc>
                <a:buFont typeface="Wingdings" panose="05000000000000000000" pitchFamily="2" charset="2"/>
                <a:buChar char="Ø"/>
              </a:pPr>
              <a:r>
                <a:rPr lang="es-MX" sz="4000" spc="30" dirty="0">
                  <a:solidFill>
                    <a:srgbClr val="E6DCCA"/>
                  </a:solidFill>
                  <a:latin typeface="Gidole"/>
                </a:rPr>
                <a:t>¿Qué eventos preocupan </a:t>
              </a:r>
              <a:r>
                <a:rPr lang="es-MX" sz="4000" spc="30" dirty="0" smtClean="0">
                  <a:solidFill>
                    <a:srgbClr val="E6DCCA"/>
                  </a:solidFill>
                  <a:latin typeface="Gidole"/>
                </a:rPr>
                <a:t>sus </a:t>
              </a:r>
              <a:r>
                <a:rPr lang="es-MX" sz="4000" spc="30" dirty="0">
                  <a:solidFill>
                    <a:srgbClr val="E6DCCA"/>
                  </a:solidFill>
                  <a:latin typeface="Gidole"/>
                </a:rPr>
                <a:t>mentes</a:t>
              </a:r>
              <a:r>
                <a:rPr lang="es-MX" sz="4000" spc="30" dirty="0" smtClean="0">
                  <a:solidFill>
                    <a:srgbClr val="E6DCCA"/>
                  </a:solidFill>
                  <a:latin typeface="Gidole"/>
                </a:rPr>
                <a:t>?</a:t>
              </a:r>
            </a:p>
            <a:p>
              <a:pPr>
                <a:lnSpc>
                  <a:spcPts val="4500"/>
                </a:lnSpc>
              </a:pPr>
              <a:r>
                <a:rPr lang="es-MX" sz="4000" spc="30" dirty="0" smtClean="0">
                  <a:solidFill>
                    <a:srgbClr val="E6DCCA"/>
                  </a:solidFill>
                  <a:latin typeface="Gidole"/>
                </a:rPr>
                <a:t> </a:t>
              </a:r>
            </a:p>
            <a:p>
              <a:pPr marL="457200" indent="-457200">
                <a:lnSpc>
                  <a:spcPts val="4500"/>
                </a:lnSpc>
                <a:buFont typeface="Wingdings" panose="05000000000000000000" pitchFamily="2" charset="2"/>
                <a:buChar char="Ø"/>
              </a:pPr>
              <a:r>
                <a:rPr lang="es-MX" sz="4000" spc="30" dirty="0" smtClean="0">
                  <a:solidFill>
                    <a:srgbClr val="E6DCCA"/>
                  </a:solidFill>
                  <a:latin typeface="Gidole"/>
                </a:rPr>
                <a:t>¿Qué necesidades </a:t>
              </a:r>
              <a:r>
                <a:rPr lang="es-MX" sz="4000" spc="30" dirty="0">
                  <a:solidFill>
                    <a:srgbClr val="E6DCCA"/>
                  </a:solidFill>
                  <a:latin typeface="Gidole"/>
                </a:rPr>
                <a:t>predominantes </a:t>
              </a:r>
              <a:r>
                <a:rPr lang="es-MX" sz="4000" spc="30" dirty="0" smtClean="0">
                  <a:solidFill>
                    <a:srgbClr val="E6DCCA"/>
                  </a:solidFill>
                  <a:latin typeface="Gidole"/>
                </a:rPr>
                <a:t>existen en  su familia y vecindario? </a:t>
              </a:r>
            </a:p>
            <a:p>
              <a:pPr>
                <a:lnSpc>
                  <a:spcPts val="4500"/>
                </a:lnSpc>
              </a:pPr>
              <a:endParaRPr lang="es-MX" sz="4000" spc="30" dirty="0" smtClean="0">
                <a:solidFill>
                  <a:srgbClr val="E6DCCA"/>
                </a:solidFill>
                <a:latin typeface="Gidole"/>
              </a:endParaRPr>
            </a:p>
            <a:p>
              <a:pPr marL="457200" indent="-457200">
                <a:lnSpc>
                  <a:spcPts val="4500"/>
                </a:lnSpc>
                <a:buFont typeface="Wingdings" panose="05000000000000000000" pitchFamily="2" charset="2"/>
                <a:buChar char="Ø"/>
              </a:pPr>
              <a:r>
                <a:rPr lang="es-MX" sz="4000" spc="30" dirty="0" smtClean="0">
                  <a:solidFill>
                    <a:srgbClr val="E6DCCA"/>
                  </a:solidFill>
                  <a:latin typeface="Gidole"/>
                </a:rPr>
                <a:t>¿Cómo afectan los acontecimientos </a:t>
              </a:r>
              <a:r>
                <a:rPr lang="es-MX" sz="4000" spc="30" dirty="0">
                  <a:solidFill>
                    <a:srgbClr val="E6DCCA"/>
                  </a:solidFill>
                  <a:latin typeface="Gidole"/>
                </a:rPr>
                <a:t>actuales </a:t>
              </a:r>
              <a:r>
                <a:rPr lang="es-MX" sz="4000" spc="30" dirty="0" smtClean="0">
                  <a:solidFill>
                    <a:srgbClr val="E6DCCA"/>
                  </a:solidFill>
                  <a:latin typeface="Gidole"/>
                </a:rPr>
                <a:t>sus </a:t>
              </a:r>
              <a:r>
                <a:rPr lang="es-MX" sz="4000" spc="30" dirty="0">
                  <a:solidFill>
                    <a:srgbClr val="E6DCCA"/>
                  </a:solidFill>
                  <a:latin typeface="Gidole"/>
                </a:rPr>
                <a:t>emociones</a:t>
              </a:r>
              <a:r>
                <a:rPr lang="es-MX" sz="4000" spc="30" dirty="0" smtClean="0">
                  <a:solidFill>
                    <a:srgbClr val="E6DCCA"/>
                  </a:solidFill>
                  <a:latin typeface="Gidole"/>
                </a:rPr>
                <a:t>?</a:t>
              </a:r>
            </a:p>
            <a:p>
              <a:pPr marL="457200" indent="-457200">
                <a:lnSpc>
                  <a:spcPts val="4500"/>
                </a:lnSpc>
                <a:buFont typeface="Wingdings" panose="05000000000000000000" pitchFamily="2" charset="2"/>
                <a:buChar char="Ø"/>
              </a:pPr>
              <a:endParaRPr lang="es-MX" sz="4000" spc="30" dirty="0" smtClean="0">
                <a:solidFill>
                  <a:srgbClr val="E6DCCA"/>
                </a:solidFill>
                <a:latin typeface="Gidole"/>
              </a:endParaRPr>
            </a:p>
            <a:p>
              <a:pPr marL="457200" indent="-457200">
                <a:lnSpc>
                  <a:spcPts val="4500"/>
                </a:lnSpc>
                <a:buFont typeface="Wingdings" panose="05000000000000000000" pitchFamily="2" charset="2"/>
                <a:buChar char="Ø"/>
              </a:pPr>
              <a:r>
                <a:rPr lang="es-MX" sz="4000" spc="30" dirty="0" smtClean="0">
                  <a:solidFill>
                    <a:srgbClr val="E6DCCA"/>
                  </a:solidFill>
                  <a:latin typeface="Gidole"/>
                </a:rPr>
                <a:t>Cómo pueden entender mejor la lección de la Escuela Sabática</a:t>
              </a:r>
            </a:p>
            <a:p>
              <a:pPr marL="457200" indent="-457200">
                <a:lnSpc>
                  <a:spcPts val="4500"/>
                </a:lnSpc>
                <a:buFont typeface="Wingdings" panose="05000000000000000000" pitchFamily="2" charset="2"/>
                <a:buChar char="Ø"/>
              </a:pPr>
              <a:endParaRPr lang="en-US" sz="4000" spc="30" dirty="0">
                <a:solidFill>
                  <a:srgbClr val="E6DCCA"/>
                </a:solidFill>
                <a:latin typeface="Gidole"/>
              </a:endParaRPr>
            </a:p>
          </p:txBody>
        </p:sp>
      </p:grpSp>
      <p:pic>
        <p:nvPicPr>
          <p:cNvPr id="2050" name="Picture 2" descr="afroamericano, ascendencia africana, Afro, americano, Analizando, audiencia, bebida, tablero, reunión creativa, instrucciones, negocio, gente de negocios, empresario, mujer de negocios, caucásico, café, Colegas, comunicación, computadora, concentrado, dispositivo digital, que se discute, discusión, beber, europeo, atención, grupo, información, ordenador portátil, escuchando, hombre, márketing, reunión, oficina, gente, planificación, presentación, investigación, Hablando, nota adhesiva, estrategia, hablando, equipo, trabajo en equipo, Unidad, occidental, mujer, trabajo, lugar de trabajo, trabajo, oficial, conversacion"/>
          <p:cNvPicPr>
            <a:picLocks noChangeAspect="1" noChangeArrowheads="1"/>
          </p:cNvPicPr>
          <p:nvPr/>
        </p:nvPicPr>
        <p:blipFill rotWithShape="1">
          <a:blip r:embed="rId2">
            <a:extLst>
              <a:ext uri="{28A0092B-C50C-407E-A947-70E740481C1C}">
                <a14:useLocalDpi xmlns:a14="http://schemas.microsoft.com/office/drawing/2010/main" val="0"/>
              </a:ext>
            </a:extLst>
          </a:blip>
          <a:srcRect r="58028"/>
          <a:stretch/>
        </p:blipFill>
        <p:spPr bwMode="auto">
          <a:xfrm>
            <a:off x="11223848" y="-48532"/>
            <a:ext cx="7367536" cy="116876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Pirámide de Maslow ¿Cómo reconocer nuestras necesidades?"/>
          <p:cNvSpPr>
            <a:spLocks noChangeAspect="1" noChangeArrowheads="1"/>
          </p:cNvSpPr>
          <p:nvPr/>
        </p:nvSpPr>
        <p:spPr bwMode="auto">
          <a:xfrm>
            <a:off x="-10620613" y="1193139"/>
            <a:ext cx="216364" cy="225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6" descr="Cuáles son los diferentes niveles de necesid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76300"/>
            <a:ext cx="17221200" cy="9410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266700"/>
            <a:ext cx="18288000" cy="228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1778233" y="867370"/>
            <a:ext cx="14731533" cy="923330"/>
          </a:xfrm>
          <a:prstGeom prst="rect">
            <a:avLst/>
          </a:prstGeom>
          <a:noFill/>
        </p:spPr>
        <p:txBody>
          <a:bodyPr wrap="none" lIns="91440" tIns="45720" rIns="91440" bIns="45720">
            <a:spAutoFit/>
          </a:bodyPr>
          <a:lstStyle/>
          <a:p>
            <a:pPr algn="ctr"/>
            <a:r>
              <a:rPr lang="es-ES" sz="5400" b="1" cap="none" spc="0" dirty="0" smtClean="0">
                <a:ln w="0"/>
                <a:solidFill>
                  <a:schemeClr val="bg1"/>
                </a:solidFill>
                <a:effectLst>
                  <a:outerShdw blurRad="38100" dist="19050" dir="2700000" algn="tl" rotWithShape="0">
                    <a:schemeClr val="dk1">
                      <a:alpha val="40000"/>
                    </a:schemeClr>
                  </a:outerShdw>
                </a:effectLst>
              </a:rPr>
              <a:t>JERARQUIA DE LAS NECESIDADES SEGÚN MASLOW</a:t>
            </a:r>
            <a:endParaRPr lang="es-ES" sz="5400" b="1" cap="none" spc="0" dirty="0">
              <a:ln w="0"/>
              <a:solidFill>
                <a:schemeClr val="bg1"/>
              </a:solidFill>
              <a:effectLst>
                <a:outerShdw blurRad="38100" dist="19050" dir="2700000" algn="tl" rotWithShape="0">
                  <a:schemeClr val="dk1">
                    <a:alpha val="40000"/>
                  </a:schemeClr>
                </a:outerShdw>
              </a:effectLst>
            </a:endParaRPr>
          </a:p>
        </p:txBody>
      </p:sp>
      <p:sp>
        <p:nvSpPr>
          <p:cNvPr id="6" name="AutoShape 2"/>
          <p:cNvSpPr/>
          <p:nvPr/>
        </p:nvSpPr>
        <p:spPr>
          <a:xfrm>
            <a:off x="0" y="43323"/>
            <a:ext cx="19072491" cy="572650"/>
          </a:xfrm>
          <a:prstGeom prst="rect">
            <a:avLst/>
          </a:prstGeom>
          <a:solidFill>
            <a:srgbClr val="FDD05A"/>
          </a:solidFill>
        </p:spPr>
      </p:sp>
    </p:spTree>
    <p:extLst>
      <p:ext uri="{BB962C8B-B14F-4D97-AF65-F5344CB8AC3E}">
        <p14:creationId xmlns:p14="http://schemas.microsoft.com/office/powerpoint/2010/main" val="116303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pic>
        <p:nvPicPr>
          <p:cNvPr id="1028" name="Picture 4" descr="cuaderno, computadora, escritura, trabajo, mano, persona, gente, niña, dedo, sentado, brazo, Emociones, fatiga, Fondo blanco, sentido, Posiciones humanas, accion humana"/>
          <p:cNvPicPr>
            <a:picLocks noChangeAspect="1" noChangeArrowheads="1"/>
          </p:cNvPicPr>
          <p:nvPr/>
        </p:nvPicPr>
        <p:blipFill rotWithShape="1">
          <a:blip r:embed="rId2">
            <a:extLst>
              <a:ext uri="{28A0092B-C50C-407E-A947-70E740481C1C}">
                <a14:useLocalDpi xmlns:a14="http://schemas.microsoft.com/office/drawing/2010/main" val="0"/>
              </a:ext>
            </a:extLst>
          </a:blip>
          <a:srcRect l="31134" r="41683"/>
          <a:stretch/>
        </p:blipFill>
        <p:spPr bwMode="auto">
          <a:xfrm>
            <a:off x="0" y="-487583"/>
            <a:ext cx="4344485" cy="107287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rot="5400000">
            <a:off x="-3481" y="3481"/>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DD05A"/>
            </a:solidFill>
          </p:spPr>
        </p:sp>
      </p:grpSp>
      <p:sp>
        <p:nvSpPr>
          <p:cNvPr id="4" name="TextBox 4"/>
          <p:cNvSpPr txBox="1"/>
          <p:nvPr/>
        </p:nvSpPr>
        <p:spPr>
          <a:xfrm>
            <a:off x="4344485" y="934297"/>
            <a:ext cx="12914815" cy="628377"/>
          </a:xfrm>
          <a:prstGeom prst="rect">
            <a:avLst/>
          </a:prstGeom>
        </p:spPr>
        <p:txBody>
          <a:bodyPr wrap="square" lIns="0" tIns="0" rIns="0" bIns="0" rtlCol="0" anchor="t">
            <a:spAutoFit/>
          </a:bodyPr>
          <a:lstStyle/>
          <a:p>
            <a:pPr algn="r">
              <a:lnSpc>
                <a:spcPts val="4900"/>
              </a:lnSpc>
            </a:pPr>
            <a:r>
              <a:rPr lang="es-CO" sz="3500" spc="175" dirty="0" smtClean="0">
                <a:solidFill>
                  <a:srgbClr val="E6DCCA"/>
                </a:solidFill>
                <a:latin typeface="League Spartan"/>
              </a:rPr>
              <a:t>NECESIDADES </a:t>
            </a:r>
            <a:r>
              <a:rPr lang="es-CO" sz="3200" spc="175" dirty="0" smtClean="0">
                <a:solidFill>
                  <a:srgbClr val="E6DCCA"/>
                </a:solidFill>
                <a:latin typeface="League Spartan"/>
              </a:rPr>
              <a:t>FUNDAMENTALES</a:t>
            </a:r>
            <a:r>
              <a:rPr lang="es-CO" sz="3500" spc="175" dirty="0" smtClean="0">
                <a:solidFill>
                  <a:srgbClr val="E6DCCA"/>
                </a:solidFill>
                <a:latin typeface="League Spartan"/>
              </a:rPr>
              <a:t> DE LOS MIEMBROS </a:t>
            </a:r>
            <a:endParaRPr lang="en-US" sz="3500" spc="175" dirty="0">
              <a:solidFill>
                <a:srgbClr val="E6DCCA"/>
              </a:solidFill>
              <a:latin typeface="League Spartan"/>
            </a:endParaRPr>
          </a:p>
        </p:txBody>
      </p:sp>
      <p:sp>
        <p:nvSpPr>
          <p:cNvPr id="6" name="TextBox 6"/>
          <p:cNvSpPr txBox="1"/>
          <p:nvPr/>
        </p:nvSpPr>
        <p:spPr>
          <a:xfrm>
            <a:off x="6190928" y="3162300"/>
            <a:ext cx="11051807" cy="5193729"/>
          </a:xfrm>
          <a:prstGeom prst="rect">
            <a:avLst/>
          </a:prstGeom>
        </p:spPr>
        <p:txBody>
          <a:bodyPr wrap="square" lIns="0" tIns="0" rIns="0" bIns="0" rtlCol="0" anchor="t">
            <a:spAutoFit/>
          </a:bodyPr>
          <a:lstStyle/>
          <a:p>
            <a:pPr algn="r">
              <a:lnSpc>
                <a:spcPts val="8119"/>
              </a:lnSpc>
            </a:pPr>
            <a:r>
              <a:rPr lang="es-MX" sz="6000" spc="174" dirty="0" smtClean="0">
                <a:solidFill>
                  <a:srgbClr val="FDD05A"/>
                </a:solidFill>
                <a:latin typeface="League Spartan"/>
              </a:rPr>
              <a:t>Afectivas*</a:t>
            </a:r>
            <a:endParaRPr lang="es-MX" sz="6000" spc="174" dirty="0">
              <a:solidFill>
                <a:srgbClr val="FDD05A"/>
              </a:solidFill>
              <a:latin typeface="League Spartan"/>
            </a:endParaRPr>
          </a:p>
          <a:p>
            <a:pPr algn="r">
              <a:lnSpc>
                <a:spcPts val="8119"/>
              </a:lnSpc>
            </a:pPr>
            <a:r>
              <a:rPr lang="es-MX" sz="6000" spc="174" dirty="0" smtClean="0">
                <a:solidFill>
                  <a:srgbClr val="FDD05A"/>
                </a:solidFill>
                <a:latin typeface="League Spartan"/>
              </a:rPr>
              <a:t>Fisiológicas*  </a:t>
            </a:r>
            <a:endParaRPr lang="es-MX" sz="6000" spc="174" dirty="0">
              <a:solidFill>
                <a:srgbClr val="FDD05A"/>
              </a:solidFill>
              <a:latin typeface="League Spartan"/>
            </a:endParaRPr>
          </a:p>
          <a:p>
            <a:pPr algn="r">
              <a:lnSpc>
                <a:spcPts val="8119"/>
              </a:lnSpc>
            </a:pPr>
            <a:r>
              <a:rPr lang="es-MX" sz="6000" spc="174" dirty="0">
                <a:solidFill>
                  <a:srgbClr val="FDD05A"/>
                </a:solidFill>
                <a:latin typeface="League Spartan"/>
              </a:rPr>
              <a:t>Identidad y </a:t>
            </a:r>
            <a:r>
              <a:rPr lang="es-MX" sz="6000" spc="174" dirty="0" smtClean="0">
                <a:solidFill>
                  <a:srgbClr val="FDD05A"/>
                </a:solidFill>
                <a:latin typeface="League Spartan"/>
              </a:rPr>
              <a:t>pertenencia*</a:t>
            </a:r>
            <a:endParaRPr lang="es-MX" sz="6000" spc="174" dirty="0">
              <a:solidFill>
                <a:srgbClr val="FDD05A"/>
              </a:solidFill>
              <a:latin typeface="League Spartan"/>
            </a:endParaRPr>
          </a:p>
          <a:p>
            <a:pPr algn="r">
              <a:lnSpc>
                <a:spcPts val="8119"/>
              </a:lnSpc>
            </a:pPr>
            <a:r>
              <a:rPr lang="es-MX" sz="6000" spc="174" dirty="0" smtClean="0">
                <a:solidFill>
                  <a:srgbClr val="FDD05A"/>
                </a:solidFill>
                <a:latin typeface="League Spartan"/>
              </a:rPr>
              <a:t>Morales*</a:t>
            </a:r>
            <a:endParaRPr lang="es-MX" sz="6000" spc="174" dirty="0">
              <a:solidFill>
                <a:srgbClr val="FDD05A"/>
              </a:solidFill>
              <a:latin typeface="League Spartan"/>
            </a:endParaRPr>
          </a:p>
          <a:p>
            <a:pPr algn="r">
              <a:lnSpc>
                <a:spcPts val="8119"/>
              </a:lnSpc>
            </a:pPr>
            <a:r>
              <a:rPr lang="es-MX" sz="6000" spc="174" dirty="0" smtClean="0">
                <a:solidFill>
                  <a:srgbClr val="FDD05A"/>
                </a:solidFill>
                <a:latin typeface="League Spartan"/>
              </a:rPr>
              <a:t>Espirituales*</a:t>
            </a:r>
            <a:endParaRPr lang="es-MX" sz="6000" spc="174" dirty="0">
              <a:solidFill>
                <a:srgbClr val="FDD05A"/>
              </a:solidFill>
              <a:latin typeface="League Spartan"/>
            </a:endParaRPr>
          </a:p>
        </p:txBody>
      </p:sp>
      <p:pic>
        <p:nvPicPr>
          <p:cNvPr id="8" name="Picture 8"/>
          <p:cNvPicPr>
            <a:picLocks noChangeAspect="1"/>
          </p:cNvPicPr>
          <p:nvPr/>
        </p:nvPicPr>
        <p:blipFill>
          <a:blip r:embed="rId3"/>
          <a:srcRect/>
          <a:stretch>
            <a:fillRect/>
          </a:stretch>
        </p:blipFill>
        <p:spPr>
          <a:xfrm>
            <a:off x="806220" y="883848"/>
            <a:ext cx="1005886" cy="7644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481" y="3481"/>
            <a:ext cx="4351447" cy="434448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DD05A"/>
            </a:solidFill>
          </p:spPr>
        </p:sp>
      </p:grpSp>
      <p:sp>
        <p:nvSpPr>
          <p:cNvPr id="6" name="TextBox 6"/>
          <p:cNvSpPr txBox="1"/>
          <p:nvPr/>
        </p:nvSpPr>
        <p:spPr>
          <a:xfrm>
            <a:off x="4344485" y="2256273"/>
            <a:ext cx="11051807" cy="2125582"/>
          </a:xfrm>
          <a:prstGeom prst="rect">
            <a:avLst/>
          </a:prstGeom>
        </p:spPr>
        <p:txBody>
          <a:bodyPr wrap="square" lIns="0" tIns="0" rIns="0" bIns="0" rtlCol="0" anchor="t">
            <a:spAutoFit/>
          </a:bodyPr>
          <a:lstStyle/>
          <a:p>
            <a:pPr algn="r">
              <a:lnSpc>
                <a:spcPts val="8119"/>
              </a:lnSpc>
            </a:pPr>
            <a:r>
              <a:rPr lang="es-MX" sz="8000" spc="174" dirty="0" smtClean="0">
                <a:solidFill>
                  <a:srgbClr val="FDD05A"/>
                </a:solidFill>
                <a:latin typeface="League Spartan"/>
              </a:rPr>
              <a:t>¿Cómo atender estas necesidades?</a:t>
            </a:r>
            <a:endParaRPr lang="es-MX" sz="8000" spc="174" dirty="0">
              <a:solidFill>
                <a:srgbClr val="FDD05A"/>
              </a:solidFill>
              <a:latin typeface="League Spartan"/>
            </a:endParaRPr>
          </a:p>
        </p:txBody>
      </p:sp>
      <p:pic>
        <p:nvPicPr>
          <p:cNvPr id="8" name="Picture 8"/>
          <p:cNvPicPr>
            <a:picLocks noChangeAspect="1"/>
          </p:cNvPicPr>
          <p:nvPr/>
        </p:nvPicPr>
        <p:blipFill>
          <a:blip r:embed="rId2"/>
          <a:srcRect/>
          <a:stretch>
            <a:fillRect/>
          </a:stretch>
        </p:blipFill>
        <p:spPr>
          <a:xfrm>
            <a:off x="806220" y="883848"/>
            <a:ext cx="1005886" cy="764473"/>
          </a:xfrm>
          <a:prstGeom prst="rect">
            <a:avLst/>
          </a:prstGeom>
        </p:spPr>
      </p:pic>
      <p:pic>
        <p:nvPicPr>
          <p:cNvPr id="10244" name="Picture 4" descr="hombre, chico, ver, pensando, línea, retrato, dirección, color, formación, azul, educación, cara, ilustración, gafas, calzado, Gafas, aprender, pregunta, adelante, saber, gente joven, problemas, crítico, incertidumbre, estilo de vida, signo de interrogación, cuidado de la visión"/>
          <p:cNvPicPr>
            <a:picLocks noChangeAspect="1" noChangeArrowheads="1"/>
          </p:cNvPicPr>
          <p:nvPr/>
        </p:nvPicPr>
        <p:blipFill rotWithShape="1">
          <a:blip r:embed="rId3">
            <a:extLst>
              <a:ext uri="{28A0092B-C50C-407E-A947-70E740481C1C}">
                <a14:useLocalDpi xmlns:a14="http://schemas.microsoft.com/office/drawing/2010/main" val="0"/>
              </a:ext>
            </a:extLst>
          </a:blip>
          <a:srcRect t="11772" b="33860"/>
          <a:stretch/>
        </p:blipFill>
        <p:spPr bwMode="auto">
          <a:xfrm>
            <a:off x="-30892" y="5600700"/>
            <a:ext cx="18437902"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22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7700891" cy="8229600"/>
          </a:xfrm>
          <a:prstGeom prst="rect">
            <a:avLst/>
          </a:prstGeom>
          <a:solidFill>
            <a:srgbClr val="FDD05A"/>
          </a:solidFill>
        </p:spPr>
      </p:sp>
      <p:grpSp>
        <p:nvGrpSpPr>
          <p:cNvPr id="3" name="Group 3"/>
          <p:cNvGrpSpPr/>
          <p:nvPr/>
        </p:nvGrpSpPr>
        <p:grpSpPr>
          <a:xfrm>
            <a:off x="2544193" y="2397620"/>
            <a:ext cx="12875914" cy="4640685"/>
            <a:chOff x="345551" y="-1770722"/>
            <a:chExt cx="17167885" cy="6187580"/>
          </a:xfrm>
        </p:grpSpPr>
        <p:sp>
          <p:nvSpPr>
            <p:cNvPr id="4" name="TextBox 4"/>
            <p:cNvSpPr txBox="1"/>
            <p:nvPr/>
          </p:nvSpPr>
          <p:spPr>
            <a:xfrm>
              <a:off x="345551" y="569652"/>
              <a:ext cx="17167885" cy="3847206"/>
            </a:xfrm>
            <a:prstGeom prst="rect">
              <a:avLst/>
            </a:prstGeom>
          </p:spPr>
          <p:txBody>
            <a:bodyPr wrap="square" lIns="0" tIns="0" rIns="0" bIns="0" rtlCol="0" anchor="t">
              <a:spAutoFit/>
            </a:bodyPr>
            <a:lstStyle/>
            <a:p>
              <a:pPr marL="457200" indent="-457200">
                <a:lnSpc>
                  <a:spcPts val="4500"/>
                </a:lnSpc>
                <a:buFont typeface="Wingdings" panose="05000000000000000000" pitchFamily="2" charset="2"/>
                <a:buChar char="Ø"/>
              </a:pPr>
              <a:r>
                <a:rPr lang="es-MX" sz="4000" spc="30" dirty="0" smtClean="0">
                  <a:solidFill>
                    <a:srgbClr val="1C2529"/>
                  </a:solidFill>
                  <a:latin typeface="Gidole"/>
                </a:rPr>
                <a:t>Comienza en la puerta del </a:t>
              </a:r>
              <a:r>
                <a:rPr lang="es-MX" sz="4000" spc="30" dirty="0">
                  <a:solidFill>
                    <a:srgbClr val="1C2529"/>
                  </a:solidFill>
                  <a:latin typeface="Gidole"/>
                </a:rPr>
                <a:t>templo.</a:t>
              </a:r>
            </a:p>
            <a:p>
              <a:pPr marL="457200" indent="-457200">
                <a:lnSpc>
                  <a:spcPts val="4500"/>
                </a:lnSpc>
                <a:buFont typeface="Wingdings" panose="05000000000000000000" pitchFamily="2" charset="2"/>
                <a:buChar char="Ø"/>
              </a:pPr>
              <a:r>
                <a:rPr lang="es-MX" sz="4000" spc="30" dirty="0">
                  <a:solidFill>
                    <a:srgbClr val="1C2529"/>
                  </a:solidFill>
                  <a:latin typeface="Gidole"/>
                </a:rPr>
                <a:t>El Maestro debe ser amigable. </a:t>
              </a:r>
            </a:p>
            <a:p>
              <a:pPr marL="457200" indent="-457200">
                <a:lnSpc>
                  <a:spcPts val="4500"/>
                </a:lnSpc>
                <a:buFont typeface="Wingdings" panose="05000000000000000000" pitchFamily="2" charset="2"/>
                <a:buChar char="Ø"/>
              </a:pPr>
              <a:r>
                <a:rPr lang="es-MX" sz="4000" spc="30" dirty="0" smtClean="0">
                  <a:solidFill>
                    <a:srgbClr val="1C2529"/>
                  </a:solidFill>
                  <a:latin typeface="Gidole"/>
                </a:rPr>
                <a:t>La simpatía gana la </a:t>
              </a:r>
              <a:r>
                <a:rPr lang="es-MX" sz="4000" spc="30" dirty="0">
                  <a:solidFill>
                    <a:srgbClr val="1C2529"/>
                  </a:solidFill>
                  <a:latin typeface="Gidole"/>
                </a:rPr>
                <a:t>confianza de sus miembros</a:t>
              </a:r>
            </a:p>
            <a:p>
              <a:pPr marL="457200" indent="-457200">
                <a:lnSpc>
                  <a:spcPts val="4500"/>
                </a:lnSpc>
                <a:buFont typeface="Wingdings" panose="05000000000000000000" pitchFamily="2" charset="2"/>
                <a:buChar char="Ø"/>
              </a:pPr>
              <a:r>
                <a:rPr lang="es-MX" sz="4000" spc="30" dirty="0">
                  <a:solidFill>
                    <a:srgbClr val="1C2529"/>
                  </a:solidFill>
                  <a:latin typeface="Gidole"/>
                </a:rPr>
                <a:t>Debe tener mente positiva</a:t>
              </a:r>
            </a:p>
            <a:p>
              <a:pPr marL="457200" indent="-457200">
                <a:lnSpc>
                  <a:spcPts val="4500"/>
                </a:lnSpc>
                <a:buFont typeface="Wingdings" panose="05000000000000000000" pitchFamily="2" charset="2"/>
                <a:buChar char="Ø"/>
              </a:pPr>
              <a:r>
                <a:rPr lang="es-MX" sz="4000" spc="30" dirty="0">
                  <a:solidFill>
                    <a:srgbClr val="1C2529"/>
                  </a:solidFill>
                  <a:latin typeface="Gidole"/>
                </a:rPr>
                <a:t>Tener empatía</a:t>
              </a:r>
            </a:p>
          </p:txBody>
        </p:sp>
        <p:sp>
          <p:nvSpPr>
            <p:cNvPr id="5" name="TextBox 5"/>
            <p:cNvSpPr txBox="1"/>
            <p:nvPr/>
          </p:nvSpPr>
          <p:spPr>
            <a:xfrm>
              <a:off x="345551" y="-1770722"/>
              <a:ext cx="16518828" cy="1675672"/>
            </a:xfrm>
            <a:prstGeom prst="rect">
              <a:avLst/>
            </a:prstGeom>
          </p:spPr>
          <p:txBody>
            <a:bodyPr wrap="square" lIns="0" tIns="0" rIns="0" bIns="0" rtlCol="0" anchor="t">
              <a:spAutoFit/>
            </a:bodyPr>
            <a:lstStyle/>
            <a:p>
              <a:pPr algn="l">
                <a:lnSpc>
                  <a:spcPts val="4900"/>
                </a:lnSpc>
              </a:pPr>
              <a:r>
                <a:rPr lang="en-US" sz="3200" spc="175" dirty="0" smtClean="0">
                  <a:solidFill>
                    <a:srgbClr val="1C2529"/>
                  </a:solidFill>
                  <a:latin typeface="League Spartan"/>
                </a:rPr>
                <a:t>RELACIONAMIENTO </a:t>
              </a:r>
            </a:p>
            <a:p>
              <a:pPr algn="l">
                <a:lnSpc>
                  <a:spcPts val="4900"/>
                </a:lnSpc>
              </a:pPr>
              <a:r>
                <a:rPr lang="en-US" sz="3200" spc="175" dirty="0" err="1" smtClean="0">
                  <a:solidFill>
                    <a:srgbClr val="1C2529"/>
                  </a:solidFill>
                  <a:latin typeface="League Spartan"/>
                </a:rPr>
                <a:t>Simpatizando</a:t>
              </a:r>
              <a:r>
                <a:rPr lang="en-US" sz="3200" spc="175" dirty="0" smtClean="0">
                  <a:solidFill>
                    <a:srgbClr val="1C2529"/>
                  </a:solidFill>
                  <a:latin typeface="League Spartan"/>
                </a:rPr>
                <a:t> con las </a:t>
              </a:r>
              <a:r>
                <a:rPr lang="en-US" sz="3200" spc="175" dirty="0" err="1" smtClean="0">
                  <a:solidFill>
                    <a:srgbClr val="1C2529"/>
                  </a:solidFill>
                  <a:latin typeface="League Spartan"/>
                </a:rPr>
                <a:t>ovejas</a:t>
              </a:r>
              <a:endParaRPr lang="en-US" sz="3200" spc="175" dirty="0">
                <a:solidFill>
                  <a:srgbClr val="1C2529"/>
                </a:solidFill>
                <a:latin typeface="League Spartan"/>
              </a:endParaRPr>
            </a:p>
          </p:txBody>
        </p:sp>
      </p:grpSp>
      <p:pic>
        <p:nvPicPr>
          <p:cNvPr id="2050" name="Picture 2" descr="naturaleza, césped, al aire libre, persona, gente, niña, mujer, flor, linda, verano, retrato, verde, niño, dama, expresión facial, peinado, sonreír, Tailandia, de cerca, cara, Niños, chicas, infantil, niñito, ojo, brillante, cabeza, piel, belleza, risa, aguamiel, emoción, refrescante, Hierba en flor, hermosa sonrisa, el césped, Superficie de la hierba, chico mono, pequeños niños, Fotografía de retrato"/>
          <p:cNvPicPr>
            <a:picLocks noChangeAspect="1" noChangeArrowheads="1"/>
          </p:cNvPicPr>
          <p:nvPr/>
        </p:nvPicPr>
        <p:blipFill rotWithShape="1">
          <a:blip r:embed="rId2">
            <a:extLst>
              <a:ext uri="{28A0092B-C50C-407E-A947-70E740481C1C}">
                <a14:useLocalDpi xmlns:a14="http://schemas.microsoft.com/office/drawing/2010/main" val="0"/>
              </a:ext>
            </a:extLst>
          </a:blip>
          <a:srcRect l="44639" r="14028"/>
          <a:stretch/>
        </p:blipFill>
        <p:spPr bwMode="auto">
          <a:xfrm>
            <a:off x="13191518" y="1028700"/>
            <a:ext cx="4723926" cy="8203857"/>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1361283" y="2397620"/>
            <a:ext cx="924717" cy="923330"/>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s-ES" sz="5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1</a:t>
            </a:r>
            <a:endParaRPr lang="es-ES" sz="5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7700891" cy="8229600"/>
          </a:xfrm>
          <a:prstGeom prst="rect">
            <a:avLst/>
          </a:prstGeom>
          <a:solidFill>
            <a:srgbClr val="FDD05A"/>
          </a:solidFill>
        </p:spPr>
      </p:sp>
      <p:grpSp>
        <p:nvGrpSpPr>
          <p:cNvPr id="3" name="Group 3"/>
          <p:cNvGrpSpPr/>
          <p:nvPr/>
        </p:nvGrpSpPr>
        <p:grpSpPr>
          <a:xfrm>
            <a:off x="228600" y="1959427"/>
            <a:ext cx="18193632" cy="7065318"/>
            <a:chOff x="-2186678" y="-2354979"/>
            <a:chExt cx="18734561" cy="9420422"/>
          </a:xfrm>
        </p:grpSpPr>
        <p:sp>
          <p:nvSpPr>
            <p:cNvPr id="4" name="TextBox 4"/>
            <p:cNvSpPr txBox="1"/>
            <p:nvPr/>
          </p:nvSpPr>
          <p:spPr>
            <a:xfrm>
              <a:off x="-2186678" y="-321193"/>
              <a:ext cx="17167885" cy="7386636"/>
            </a:xfrm>
            <a:prstGeom prst="rect">
              <a:avLst/>
            </a:prstGeom>
          </p:spPr>
          <p:txBody>
            <a:bodyPr wrap="square" lIns="0" tIns="0" rIns="0" bIns="0" rtlCol="0" anchor="t">
              <a:spAutoFit/>
            </a:bodyPr>
            <a:lstStyle/>
            <a:p>
              <a:pPr marL="457200" indent="-457200" algn="r">
                <a:lnSpc>
                  <a:spcPct val="150000"/>
                </a:lnSpc>
                <a:buFont typeface="Wingdings" panose="05000000000000000000" pitchFamily="2" charset="2"/>
                <a:buChar char="Ø"/>
              </a:pPr>
              <a:r>
                <a:rPr lang="es-MX" sz="4000" spc="30" dirty="0">
                  <a:solidFill>
                    <a:srgbClr val="1C2529"/>
                  </a:solidFill>
                  <a:latin typeface="Gidole"/>
                </a:rPr>
                <a:t>Esta debe desarrollarse en la clase de Escuela Sabática y en el </a:t>
              </a:r>
              <a:r>
                <a:rPr lang="es-MX" sz="4000" spc="30" dirty="0" smtClean="0">
                  <a:solidFill>
                    <a:srgbClr val="1C2529"/>
                  </a:solidFill>
                  <a:latin typeface="Gidole"/>
                </a:rPr>
                <a:t>GP </a:t>
              </a:r>
              <a:endParaRPr lang="es-MX" sz="4000" spc="30" dirty="0">
                <a:solidFill>
                  <a:srgbClr val="1C2529"/>
                </a:solidFill>
                <a:latin typeface="Gidole"/>
              </a:endParaRPr>
            </a:p>
            <a:p>
              <a:pPr marL="457200" indent="-457200" algn="r">
                <a:lnSpc>
                  <a:spcPct val="150000"/>
                </a:lnSpc>
                <a:buFont typeface="Wingdings" panose="05000000000000000000" pitchFamily="2" charset="2"/>
                <a:buChar char="Ø"/>
              </a:pPr>
              <a:r>
                <a:rPr lang="es-MX" sz="4000" spc="30" dirty="0" smtClean="0">
                  <a:solidFill>
                    <a:srgbClr val="1C2529"/>
                  </a:solidFill>
                  <a:latin typeface="Gidole"/>
                </a:rPr>
                <a:t>Tome (5 minutos) </a:t>
              </a:r>
              <a:r>
                <a:rPr lang="es-MX" sz="4000" spc="30" dirty="0">
                  <a:solidFill>
                    <a:srgbClr val="1C2529"/>
                  </a:solidFill>
                  <a:latin typeface="Gidole"/>
                </a:rPr>
                <a:t>para conocer las necesidades de sus miembros</a:t>
              </a:r>
            </a:p>
            <a:p>
              <a:pPr marL="457200" indent="-457200" algn="r">
                <a:lnSpc>
                  <a:spcPct val="150000"/>
                </a:lnSpc>
                <a:buFont typeface="Wingdings" panose="05000000000000000000" pitchFamily="2" charset="2"/>
                <a:buChar char="Ø"/>
              </a:pPr>
              <a:r>
                <a:rPr lang="es-MX" sz="4000" spc="30" dirty="0" smtClean="0">
                  <a:solidFill>
                    <a:srgbClr val="1C2529"/>
                  </a:solidFill>
                  <a:latin typeface="Gidole"/>
                </a:rPr>
                <a:t>Tome 2 </a:t>
              </a:r>
              <a:r>
                <a:rPr lang="es-MX" sz="4000" spc="30" dirty="0">
                  <a:solidFill>
                    <a:srgbClr val="1C2529"/>
                  </a:solidFill>
                  <a:latin typeface="Gidole"/>
                </a:rPr>
                <a:t>minutos </a:t>
              </a:r>
              <a:r>
                <a:rPr lang="es-MX" sz="4000" spc="30" dirty="0" smtClean="0">
                  <a:solidFill>
                    <a:srgbClr val="1C2529"/>
                  </a:solidFill>
                  <a:latin typeface="Gidole"/>
                </a:rPr>
                <a:t>para orar </a:t>
              </a:r>
              <a:r>
                <a:rPr lang="es-MX" sz="4000" spc="30" dirty="0">
                  <a:solidFill>
                    <a:srgbClr val="1C2529"/>
                  </a:solidFill>
                  <a:latin typeface="Gidole"/>
                </a:rPr>
                <a:t>por esas </a:t>
              </a:r>
              <a:r>
                <a:rPr lang="es-MX" sz="4000" spc="30" dirty="0" smtClean="0">
                  <a:solidFill>
                    <a:srgbClr val="1C2529"/>
                  </a:solidFill>
                  <a:latin typeface="Gidole"/>
                </a:rPr>
                <a:t>necesidades</a:t>
              </a:r>
            </a:p>
            <a:p>
              <a:pPr marL="457200" indent="-457200" algn="r">
                <a:lnSpc>
                  <a:spcPct val="150000"/>
                </a:lnSpc>
                <a:buFont typeface="Wingdings" panose="05000000000000000000" pitchFamily="2" charset="2"/>
                <a:buChar char="Ø"/>
              </a:pPr>
              <a:r>
                <a:rPr lang="es-MX" sz="4000" spc="30" dirty="0" smtClean="0">
                  <a:solidFill>
                    <a:srgbClr val="1C2529"/>
                  </a:solidFill>
                  <a:latin typeface="Gidole"/>
                </a:rPr>
                <a:t>Este un momento clave y muy necesario</a:t>
              </a:r>
            </a:p>
            <a:p>
              <a:pPr marL="457200" indent="-457200" algn="r">
                <a:lnSpc>
                  <a:spcPct val="150000"/>
                </a:lnSpc>
                <a:buFont typeface="Wingdings" panose="05000000000000000000" pitchFamily="2" charset="2"/>
                <a:buChar char="Ø"/>
              </a:pPr>
              <a:r>
                <a:rPr lang="es-MX" sz="4000" spc="30" dirty="0" smtClean="0">
                  <a:solidFill>
                    <a:srgbClr val="1C2529"/>
                  </a:solidFill>
                  <a:latin typeface="Gidole"/>
                </a:rPr>
                <a:t>NO LO PASE POR ALTO</a:t>
              </a:r>
            </a:p>
            <a:p>
              <a:pPr marL="457200" indent="-457200" algn="r">
                <a:lnSpc>
                  <a:spcPct val="150000"/>
                </a:lnSpc>
                <a:buFont typeface="Wingdings" panose="05000000000000000000" pitchFamily="2" charset="2"/>
                <a:buChar char="Ø"/>
              </a:pPr>
              <a:endParaRPr lang="es-MX" sz="4000" spc="30" dirty="0">
                <a:solidFill>
                  <a:srgbClr val="1C2529"/>
                </a:solidFill>
                <a:latin typeface="Gidole"/>
              </a:endParaRPr>
            </a:p>
          </p:txBody>
        </p:sp>
        <p:sp>
          <p:nvSpPr>
            <p:cNvPr id="5" name="TextBox 5"/>
            <p:cNvSpPr txBox="1"/>
            <p:nvPr/>
          </p:nvSpPr>
          <p:spPr>
            <a:xfrm>
              <a:off x="29055" y="-2354979"/>
              <a:ext cx="16518828" cy="1675672"/>
            </a:xfrm>
            <a:prstGeom prst="rect">
              <a:avLst/>
            </a:prstGeom>
          </p:spPr>
          <p:txBody>
            <a:bodyPr wrap="square" lIns="0" tIns="0" rIns="0" bIns="0" rtlCol="0" anchor="t">
              <a:spAutoFit/>
            </a:bodyPr>
            <a:lstStyle/>
            <a:p>
              <a:pPr algn="l">
                <a:lnSpc>
                  <a:spcPts val="4900"/>
                </a:lnSpc>
              </a:pPr>
              <a:r>
                <a:rPr lang="en-US" sz="3200" spc="175" dirty="0" smtClean="0">
                  <a:solidFill>
                    <a:srgbClr val="1C2529"/>
                  </a:solidFill>
                  <a:latin typeface="League Spartan"/>
                </a:rPr>
                <a:t>CONFRATERNIZACIÓN</a:t>
              </a:r>
            </a:p>
            <a:p>
              <a:pPr algn="l">
                <a:lnSpc>
                  <a:spcPts val="4900"/>
                </a:lnSpc>
              </a:pPr>
              <a:r>
                <a:rPr lang="en-US" sz="3200" spc="175" dirty="0" err="1" smtClean="0">
                  <a:solidFill>
                    <a:srgbClr val="1C2529"/>
                  </a:solidFill>
                  <a:latin typeface="League Spartan"/>
                </a:rPr>
                <a:t>Pastoreando</a:t>
              </a:r>
              <a:r>
                <a:rPr lang="en-US" sz="3200" spc="175" dirty="0" smtClean="0">
                  <a:solidFill>
                    <a:srgbClr val="1C2529"/>
                  </a:solidFill>
                  <a:latin typeface="League Spartan"/>
                </a:rPr>
                <a:t> las </a:t>
              </a:r>
              <a:r>
                <a:rPr lang="en-US" sz="3200" spc="175" dirty="0" err="1" smtClean="0">
                  <a:solidFill>
                    <a:srgbClr val="1C2529"/>
                  </a:solidFill>
                  <a:latin typeface="League Spartan"/>
                </a:rPr>
                <a:t>ovejas</a:t>
              </a:r>
              <a:endParaRPr lang="en-US" sz="3200" spc="175" dirty="0">
                <a:solidFill>
                  <a:srgbClr val="1C2529"/>
                </a:solidFill>
                <a:latin typeface="League Spartan"/>
              </a:endParaRPr>
            </a:p>
          </p:txBody>
        </p:sp>
      </p:grpSp>
      <p:pic>
        <p:nvPicPr>
          <p:cNvPr id="3074" name="Picture 2" descr="naturaleza, césped, grupo, blanco, granja, corriendo, rebaño, fauna silvestre, cabra, verde, ganado, manada, pastar, pasto, ganado, oveja, marrón, al aire libre, Granjas, Cabras, hocico, pradera, Animales, peludo, Pastizales, mamíferos, nacional, Corderos, Hierbas, estepa, animales de granja, Pastoreo, Ecorregión, Familia vaca cabra, Cordero y cordero, Argali, Antílope de cabra, Animal terrestre, Césped, ovejas esquiladas"/>
          <p:cNvPicPr>
            <a:picLocks noChangeAspect="1" noChangeArrowheads="1"/>
          </p:cNvPicPr>
          <p:nvPr/>
        </p:nvPicPr>
        <p:blipFill rotWithShape="1">
          <a:blip r:embed="rId2">
            <a:extLst>
              <a:ext uri="{28A0092B-C50C-407E-A947-70E740481C1C}">
                <a14:useLocalDpi xmlns:a14="http://schemas.microsoft.com/office/drawing/2010/main" val="0"/>
              </a:ext>
            </a:extLst>
          </a:blip>
          <a:srcRect l="8639" t="17689" r="10028" b="13089"/>
          <a:stretch/>
        </p:blipFill>
        <p:spPr bwMode="auto">
          <a:xfrm>
            <a:off x="-457200" y="5766959"/>
            <a:ext cx="6934200" cy="44901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1285083" y="2024264"/>
            <a:ext cx="924717" cy="923330"/>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s-ES" sz="5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2</a:t>
            </a:r>
            <a:endParaRPr lang="es-ES" sz="5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4148031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489</Words>
  <Application>Microsoft Office PowerPoint</Application>
  <PresentationFormat>Personalizado</PresentationFormat>
  <Paragraphs>95</Paragraphs>
  <Slides>16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Oswald</vt:lpstr>
      <vt:lpstr>Wingdings</vt:lpstr>
      <vt:lpstr>Calibri</vt:lpstr>
      <vt:lpstr>League Spartan</vt:lpstr>
      <vt:lpstr>Gidole</vt:lpstr>
      <vt:lpstr>Wingdings 3</vt:lpstr>
      <vt:lpstr>Arial Black</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Goals Icons Wide Presentation</dc:title>
  <dc:creator>Moises Prieto Sierra</dc:creator>
  <cp:lastModifiedBy>Moises Prieto Sierra</cp:lastModifiedBy>
  <cp:revision>35</cp:revision>
  <dcterms:created xsi:type="dcterms:W3CDTF">2006-08-16T00:00:00Z</dcterms:created>
  <dcterms:modified xsi:type="dcterms:W3CDTF">2021-04-12T19:15:37Z</dcterms:modified>
  <dc:identifier>DAEJmX3WY2o</dc:identifier>
</cp:coreProperties>
</file>