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797" r:id="rId2"/>
    <p:sldId id="523" r:id="rId3"/>
    <p:sldId id="495" r:id="rId4"/>
    <p:sldId id="496" r:id="rId5"/>
    <p:sldId id="497" r:id="rId6"/>
    <p:sldId id="498" r:id="rId7"/>
    <p:sldId id="499" r:id="rId8"/>
    <p:sldId id="500" r:id="rId9"/>
    <p:sldId id="501" r:id="rId10"/>
    <p:sldId id="502" r:id="rId11"/>
    <p:sldId id="503"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8" r:id="rId25"/>
    <p:sldId id="519" r:id="rId26"/>
    <p:sldId id="520" r:id="rId27"/>
    <p:sldId id="521" r:id="rId28"/>
    <p:sldId id="522" r:id="rId29"/>
    <p:sldId id="524" r:id="rId30"/>
    <p:sldId id="525" r:id="rId31"/>
    <p:sldId id="526" r:id="rId32"/>
    <p:sldId id="527" r:id="rId33"/>
    <p:sldId id="528" r:id="rId34"/>
    <p:sldId id="529" r:id="rId35"/>
    <p:sldId id="530" r:id="rId36"/>
    <p:sldId id="531" r:id="rId37"/>
    <p:sldId id="532" r:id="rId38"/>
    <p:sldId id="533" r:id="rId39"/>
    <p:sldId id="534" r:id="rId40"/>
    <p:sldId id="535" r:id="rId41"/>
    <p:sldId id="536" r:id="rId4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35</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36</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37</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38</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39</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40</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9060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3810" y="-13447"/>
            <a:ext cx="12168189" cy="6871448"/>
          </a:xfrm>
          <a:prstGeom prst="rect">
            <a:avLst/>
          </a:prstGeom>
        </p:spPr>
      </p:pic>
      <p:sp>
        <p:nvSpPr>
          <p:cNvPr id="8" name="3 Título"/>
          <p:cNvSpPr txBox="1">
            <a:spLocks/>
          </p:cNvSpPr>
          <p:nvPr/>
        </p:nvSpPr>
        <p:spPr>
          <a:xfrm>
            <a:off x="4871864" y="2850777"/>
            <a:ext cx="5976664"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es-CO" sz="6000" dirty="0" smtClean="0">
                <a:solidFill>
                  <a:srgbClr val="085498"/>
                </a:solidFill>
              </a:rPr>
              <a:t>El maestro de la    Escuela Sabática: RESPONSABILIDADES</a:t>
            </a:r>
            <a:endParaRPr lang="es-CO" sz="60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672" y="260648"/>
            <a:ext cx="7524328" cy="1143000"/>
          </a:xfrm>
        </p:spPr>
        <p:txBody>
          <a:bodyPr>
            <a:normAutofit fontScale="90000"/>
          </a:bodyPr>
          <a:lstStyle/>
          <a:p>
            <a:r>
              <a:rPr lang="es-CO" dirty="0" smtClean="0"/>
              <a:t>Características especificas de un maestro de Escuela Sabática</a:t>
            </a:r>
            <a:endParaRPr lang="es-CO" dirty="0"/>
          </a:p>
        </p:txBody>
      </p:sp>
      <p:sp>
        <p:nvSpPr>
          <p:cNvPr id="3" name="2 Marcador de contenido"/>
          <p:cNvSpPr>
            <a:spLocks noGrp="1"/>
          </p:cNvSpPr>
          <p:nvPr>
            <p:ph idx="1"/>
          </p:nvPr>
        </p:nvSpPr>
        <p:spPr>
          <a:xfrm>
            <a:off x="1343472" y="2492896"/>
            <a:ext cx="10153128" cy="3744416"/>
          </a:xfrm>
        </p:spPr>
        <p:txBody>
          <a:bodyPr>
            <a:normAutofit/>
          </a:bodyPr>
          <a:lstStyle/>
          <a:p>
            <a:pPr lvl="0"/>
            <a:r>
              <a:rPr lang="es-CO" dirty="0" smtClean="0"/>
              <a:t>Entiende bien el proceso de aprendizaje.</a:t>
            </a:r>
          </a:p>
          <a:p>
            <a:pPr lvl="0"/>
            <a:r>
              <a:rPr lang="es-CO" dirty="0" smtClean="0"/>
              <a:t>Ayuda a los miembros de la clase a aprender de sus propias experiencias.</a:t>
            </a:r>
          </a:p>
          <a:p>
            <a:pPr lvl="0"/>
            <a:r>
              <a:rPr lang="es-CO" dirty="0" smtClean="0"/>
              <a:t>Está dispuesto a utilizar los materiales que le recomienden.</a:t>
            </a:r>
          </a:p>
          <a:p>
            <a:r>
              <a:rPr lang="es-ES_tradnl" dirty="0" smtClean="0"/>
              <a:t>Sabe escuchar a los demás.</a:t>
            </a:r>
          </a:p>
          <a:p>
            <a:pPr marL="0" indent="0">
              <a:buNone/>
            </a:pP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maestro de la Escuela Sabática</a:t>
            </a:r>
            <a:endParaRPr lang="es-CO" dirty="0"/>
          </a:p>
        </p:txBody>
      </p:sp>
      <p:sp>
        <p:nvSpPr>
          <p:cNvPr id="3" name="2 Marcador de contenido"/>
          <p:cNvSpPr>
            <a:spLocks noGrp="1"/>
          </p:cNvSpPr>
          <p:nvPr>
            <p:ph idx="1"/>
          </p:nvPr>
        </p:nvSpPr>
        <p:spPr>
          <a:xfrm>
            <a:off x="1127448" y="2276872"/>
            <a:ext cx="10009112" cy="2592288"/>
          </a:xfrm>
        </p:spPr>
        <p:txBody>
          <a:bodyPr>
            <a:normAutofit lnSpcReduction="10000"/>
          </a:bodyPr>
          <a:lstStyle/>
          <a:p>
            <a:pPr marL="0" indent="0">
              <a:buNone/>
            </a:pPr>
            <a:r>
              <a:rPr lang="es-CO" dirty="0" smtClean="0"/>
              <a:t>Si estas listas sugieren características que parecen inalcanzables, las siguientes citas pueden animarnos.</a:t>
            </a:r>
          </a:p>
          <a:p>
            <a:pPr marL="0" indent="0">
              <a:buNone/>
            </a:pPr>
            <a:r>
              <a:rPr lang="es-CO" dirty="0" smtClean="0"/>
              <a:t>«Cuando nos entregamos completamente a Dios y en nuestra obra seguimos sus instrucciones, él mismo se hace responsable de su realización. »</a:t>
            </a:r>
            <a:endParaRPr lang="es-CO" i="1" dirty="0" smtClean="0"/>
          </a:p>
          <a:p>
            <a:pPr marL="0" indent="0">
              <a:buNone/>
            </a:pPr>
            <a:r>
              <a:rPr lang="es-CO" dirty="0" smtClean="0"/>
              <a:t>Palabras de vida del gran Maestro, p. 297.</a:t>
            </a:r>
          </a:p>
          <a:p>
            <a:pPr marL="0" indent="0">
              <a:buNone/>
            </a:pPr>
            <a:endParaRPr lang="es-CO" dirty="0" smtClean="0"/>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maestro de la Escuela Sabática</a:t>
            </a:r>
            <a:endParaRPr lang="es-CO" dirty="0"/>
          </a:p>
        </p:txBody>
      </p:sp>
      <p:sp>
        <p:nvSpPr>
          <p:cNvPr id="3" name="2 Marcador de contenido"/>
          <p:cNvSpPr>
            <a:spLocks noGrp="1"/>
          </p:cNvSpPr>
          <p:nvPr>
            <p:ph idx="1"/>
          </p:nvPr>
        </p:nvSpPr>
        <p:spPr>
          <a:xfrm>
            <a:off x="839416" y="2276872"/>
            <a:ext cx="10729192" cy="4581128"/>
          </a:xfrm>
        </p:spPr>
        <p:txBody>
          <a:bodyPr>
            <a:normAutofit/>
          </a:bodyPr>
          <a:lstStyle/>
          <a:p>
            <a:pPr marL="0" indent="0">
              <a:buNone/>
            </a:pPr>
            <a:r>
              <a:rPr lang="es-CO" dirty="0" smtClean="0"/>
              <a:t>«Aquel que se ofrece al Señor para servir, sin retener nada, se le concede poder para alcanzar resultados sin medida.»</a:t>
            </a:r>
          </a:p>
          <a:p>
            <a:pPr marL="0" indent="0">
              <a:buNone/>
            </a:pPr>
            <a:r>
              <a:rPr lang="es-CO" dirty="0" smtClean="0"/>
              <a:t>Testimonios para la iglesia, t. 7, P- 32.</a:t>
            </a:r>
          </a:p>
          <a:p>
            <a:pPr marL="0" indent="0">
              <a:buNone/>
            </a:pPr>
            <a:r>
              <a:rPr lang="es-CO" dirty="0" smtClean="0"/>
              <a:t>«En esta vida, nuestro trabajo por Dios a menudo parece no producir frutos. Nuestros esfuerzos para hacer el bien pueden ser arduos y constantes, sin embargo, podría ser que no se nos permita ver sus resultados. El esfuerzo puede parecemos infructuoso. Pero, el Salvador nos asegura que nuestra obra es apreciada en el cielo y que la recompensa es segura.» </a:t>
            </a:r>
          </a:p>
          <a:p>
            <a:pPr marL="0" indent="0">
              <a:buNone/>
            </a:pPr>
            <a:r>
              <a:rPr lang="es-CO" i="1" dirty="0" smtClean="0"/>
              <a:t>Ibíd</a:t>
            </a:r>
            <a:r>
              <a:rPr lang="es-CO" dirty="0" smtClean="0"/>
              <a:t>., t. 6, p. 308.</a:t>
            </a:r>
          </a:p>
          <a:p>
            <a:pPr marL="0" indent="0">
              <a:buNone/>
            </a:pPr>
            <a:endParaRPr lang="es-CO" dirty="0" smtClean="0"/>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¿Por que enseñar?</a:t>
            </a:r>
            <a:endParaRPr lang="es-CO" dirty="0"/>
          </a:p>
        </p:txBody>
      </p:sp>
      <p:sp>
        <p:nvSpPr>
          <p:cNvPr id="3" name="2 Marcador de contenido"/>
          <p:cNvSpPr>
            <a:spLocks noGrp="1"/>
          </p:cNvSpPr>
          <p:nvPr>
            <p:ph idx="1"/>
          </p:nvPr>
        </p:nvSpPr>
        <p:spPr>
          <a:xfrm>
            <a:off x="1199456" y="2276872"/>
            <a:ext cx="10153128" cy="3744416"/>
          </a:xfrm>
        </p:spPr>
        <p:txBody>
          <a:bodyPr>
            <a:normAutofit/>
          </a:bodyPr>
          <a:lstStyle/>
          <a:p>
            <a:pPr marL="0" indent="0">
              <a:buNone/>
            </a:pPr>
            <a:r>
              <a:rPr lang="es-CO" dirty="0" smtClean="0"/>
              <a:t>¿Qué esperamos que suceda en las vidas de aquellos a quienes enseñamos? </a:t>
            </a:r>
          </a:p>
          <a:p>
            <a:pPr marL="0" indent="0">
              <a:buNone/>
            </a:pPr>
            <a:r>
              <a:rPr lang="es-CO" dirty="0" smtClean="0"/>
              <a:t>¿Qué cosas queremos que aprendan?</a:t>
            </a:r>
          </a:p>
          <a:p>
            <a:pPr marL="0" indent="0">
              <a:buNone/>
            </a:pPr>
            <a:r>
              <a:rPr lang="es-CO" dirty="0" smtClean="0"/>
              <a:t>El crecimiento es un concepto educacional fundamental. Pedro nos exhorta: «Creced en la gracia y el conocimiento de nuestro Señor y Salvador Jesucristo» </a:t>
            </a:r>
          </a:p>
          <a:p>
            <a:pPr marL="0" indent="0">
              <a:buNone/>
            </a:pPr>
            <a:r>
              <a:rPr lang="es-CO" dirty="0" smtClean="0"/>
              <a:t>2 Pedro 3: 18.</a:t>
            </a:r>
          </a:p>
          <a:p>
            <a:pPr marL="0" indent="0">
              <a:buNone/>
            </a:pPr>
            <a:endParaRPr lang="es-CO" dirty="0" smtClean="0"/>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¿Por que enseñar?</a:t>
            </a:r>
            <a:endParaRPr lang="es-CO" dirty="0"/>
          </a:p>
        </p:txBody>
      </p:sp>
      <p:sp>
        <p:nvSpPr>
          <p:cNvPr id="3" name="2 Marcador de contenido"/>
          <p:cNvSpPr>
            <a:spLocks noGrp="1"/>
          </p:cNvSpPr>
          <p:nvPr>
            <p:ph idx="1"/>
          </p:nvPr>
        </p:nvSpPr>
        <p:spPr>
          <a:xfrm>
            <a:off x="1271464" y="2276872"/>
            <a:ext cx="9721080" cy="3744416"/>
          </a:xfrm>
        </p:spPr>
        <p:txBody>
          <a:bodyPr>
            <a:normAutofit/>
          </a:bodyPr>
          <a:lstStyle/>
          <a:p>
            <a:pPr marL="0" indent="0">
              <a:buNone/>
            </a:pPr>
            <a:r>
              <a:rPr lang="es-ES_tradnl" dirty="0" smtClean="0"/>
              <a:t>Enseñar es el intento deliberado de guiar a las personas para producir en ellas cambios positivos. En 2 Pedro se menciona claramente hacia dónde deberíamos guiar a los estudiantes: hacia la gracia y el conocimiento de Jesucristo.</a:t>
            </a:r>
          </a:p>
          <a:p>
            <a:pPr marL="0" indent="0">
              <a:buNone/>
            </a:pPr>
            <a:r>
              <a:rPr lang="es-ES_tradnl" dirty="0" smtClean="0"/>
              <a:t>Sobre la base de estos lineamientos, la Escuela Sabática ha sido diseñada y organizada para ganar, mantener y capacitar a las almas para el reino de Dios.</a:t>
            </a:r>
            <a:endParaRPr lang="es-CO" dirty="0" smtClean="0"/>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enseñanza a los adultos</a:t>
            </a:r>
            <a:endParaRPr lang="es-CO" dirty="0"/>
          </a:p>
        </p:txBody>
      </p:sp>
      <p:sp>
        <p:nvSpPr>
          <p:cNvPr id="3" name="2 Marcador de contenido"/>
          <p:cNvSpPr>
            <a:spLocks noGrp="1"/>
          </p:cNvSpPr>
          <p:nvPr>
            <p:ph idx="1"/>
          </p:nvPr>
        </p:nvSpPr>
        <p:spPr>
          <a:xfrm>
            <a:off x="1055440" y="2276872"/>
            <a:ext cx="10009112" cy="3744416"/>
          </a:xfrm>
        </p:spPr>
        <p:txBody>
          <a:bodyPr>
            <a:normAutofit/>
          </a:bodyPr>
          <a:lstStyle/>
          <a:p>
            <a:pPr marL="0" indent="0">
              <a:buNone/>
            </a:pPr>
            <a:r>
              <a:rPr lang="es-ES_tradnl" dirty="0" smtClean="0"/>
              <a:t>Como maestro de una clase de Escuela Sabática de adultos, el deber del maestro es guiar cada semana a los alumnos en el estudio de la Palabra de Dios. Para algunos miembros de la clase este es el único contacto que tendrán con el estudio de la Biblia. </a:t>
            </a:r>
          </a:p>
          <a:p>
            <a:pPr marL="0" indent="0">
              <a:buNone/>
            </a:pPr>
            <a:r>
              <a:rPr lang="es-ES_tradnl" dirty="0" smtClean="0"/>
              <a:t>Los métodos que use el maestro en la enseñanza de la lección determinarán la efectividad de la experiencia espiritual de los miembros de su clase.</a:t>
            </a:r>
          </a:p>
          <a:p>
            <a:pPr marL="0" indent="0">
              <a:buNone/>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enseñanza a los adultos</a:t>
            </a:r>
            <a:endParaRPr lang="es-CO" dirty="0"/>
          </a:p>
        </p:txBody>
      </p:sp>
      <p:sp>
        <p:nvSpPr>
          <p:cNvPr id="3" name="2 Marcador de contenido"/>
          <p:cNvSpPr>
            <a:spLocks noGrp="1"/>
          </p:cNvSpPr>
          <p:nvPr>
            <p:ph idx="1"/>
          </p:nvPr>
        </p:nvSpPr>
        <p:spPr>
          <a:xfrm>
            <a:off x="1415480" y="1844824"/>
            <a:ext cx="9361040" cy="4104456"/>
          </a:xfrm>
        </p:spPr>
        <p:txBody>
          <a:bodyPr>
            <a:normAutofit lnSpcReduction="10000"/>
          </a:bodyPr>
          <a:lstStyle/>
          <a:p>
            <a:pPr marL="0" indent="0">
              <a:buNone/>
            </a:pPr>
            <a:r>
              <a:rPr lang="es-ES_tradnl" dirty="0" smtClean="0"/>
              <a:t>Como maestro, usted participa en el proceso de la educación cristiana, que va mucho más allá de la clase que pueda impartir. Se trata de un proceso que incluye: </a:t>
            </a:r>
          </a:p>
          <a:p>
            <a:pPr marL="361950" indent="-361950"/>
            <a:r>
              <a:rPr lang="es-ES_tradnl" dirty="0" smtClean="0"/>
              <a:t>  La manera (el cómo). </a:t>
            </a:r>
          </a:p>
          <a:p>
            <a:pPr marL="361950" indent="-361950"/>
            <a:r>
              <a:rPr lang="es-ES_tradnl" dirty="0" smtClean="0"/>
              <a:t>El contenido (el qué). </a:t>
            </a:r>
          </a:p>
          <a:p>
            <a:pPr marL="361950" indent="-361950"/>
            <a:r>
              <a:rPr lang="es-ES_tradnl" dirty="0" smtClean="0"/>
              <a:t>El momento (el cuándo).</a:t>
            </a:r>
          </a:p>
          <a:p>
            <a:pPr marL="361950" indent="-361950"/>
            <a:r>
              <a:rPr lang="es-ES_tradnl" dirty="0" smtClean="0"/>
              <a:t> y el lugar (el dónde) del aprendizaje.</a:t>
            </a:r>
          </a:p>
          <a:p>
            <a:pPr marL="0" indent="0">
              <a:buNone/>
            </a:pPr>
            <a:r>
              <a:rPr lang="es-ES_tradnl" dirty="0" smtClean="0"/>
              <a:t>Aunque es posible aprender sin la ayuda de un maestro, es difícil concebir la educación sin los maestros.</a:t>
            </a:r>
            <a:endParaRPr lang="es-CO"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enseñanza a los adultos</a:t>
            </a:r>
            <a:endParaRPr lang="es-CO" dirty="0"/>
          </a:p>
        </p:txBody>
      </p:sp>
      <p:sp>
        <p:nvSpPr>
          <p:cNvPr id="3" name="2 Marcador de contenido"/>
          <p:cNvSpPr>
            <a:spLocks noGrp="1"/>
          </p:cNvSpPr>
          <p:nvPr>
            <p:ph idx="1"/>
          </p:nvPr>
        </p:nvSpPr>
        <p:spPr>
          <a:xfrm>
            <a:off x="1199456" y="2420888"/>
            <a:ext cx="9361040" cy="4104456"/>
          </a:xfrm>
        </p:spPr>
        <p:txBody>
          <a:bodyPr>
            <a:normAutofit/>
          </a:bodyPr>
          <a:lstStyle/>
          <a:p>
            <a:pPr marL="0" indent="0">
              <a:buNone/>
            </a:pPr>
            <a:r>
              <a:rPr lang="es-CO" dirty="0" smtClean="0"/>
              <a:t>En el centro mismo de esa tarea cristiana se encuentra el tema del propósito. El objetivo de toda actividad espiritual está bien establecido: «La meta a alcanzar es la piedad, la semejanza a Dios»</a:t>
            </a:r>
            <a:r>
              <a:rPr lang="es-CO" i="1" dirty="0" smtClean="0"/>
              <a:t> (La educación,</a:t>
            </a:r>
            <a:r>
              <a:rPr lang="es-CO" dirty="0" smtClean="0"/>
              <a:t> cap. 1, p. 17). «Haya, pues, en vosotros este sentir que hubo también en Cristo Jesús» (</a:t>
            </a:r>
            <a:r>
              <a:rPr lang="es-CO" dirty="0" err="1" smtClean="0"/>
              <a:t>Fil.</a:t>
            </a:r>
            <a:r>
              <a:rPr lang="es-CO" dirty="0" smtClean="0"/>
              <a:t> 2: 5).</a:t>
            </a:r>
          </a:p>
          <a:p>
            <a:pPr marL="0" indent="0">
              <a:buNone/>
            </a:pP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plan de enseñanza de la lección</a:t>
            </a:r>
            <a:endParaRPr lang="es-CO" dirty="0"/>
          </a:p>
        </p:txBody>
      </p:sp>
      <p:sp>
        <p:nvSpPr>
          <p:cNvPr id="3" name="2 Marcador de contenido"/>
          <p:cNvSpPr>
            <a:spLocks noGrp="1"/>
          </p:cNvSpPr>
          <p:nvPr>
            <p:ph idx="1"/>
          </p:nvPr>
        </p:nvSpPr>
        <p:spPr>
          <a:xfrm>
            <a:off x="1487488" y="2753544"/>
            <a:ext cx="8784976" cy="2547664"/>
          </a:xfrm>
        </p:spPr>
        <p:txBody>
          <a:bodyPr>
            <a:normAutofit/>
          </a:bodyPr>
          <a:lstStyle/>
          <a:p>
            <a:pPr marL="0" indent="0">
              <a:buNone/>
            </a:pPr>
            <a:r>
              <a:rPr lang="es-ES_tradnl" dirty="0" smtClean="0"/>
              <a:t>La idea de preparar un plan de enseñanza de la lección, supone que el maestro </a:t>
            </a:r>
            <a:r>
              <a:rPr lang="es-CO" dirty="0" smtClean="0"/>
              <a:t>estudiará minuciosamente la lección para entender el tema que impartirá y de esa manera satisfacer las necesidades espirituales de los miembros de la clase.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plan de enseñanza de la lección</a:t>
            </a:r>
            <a:endParaRPr lang="es-CO" dirty="0"/>
          </a:p>
        </p:txBody>
      </p:sp>
      <p:sp>
        <p:nvSpPr>
          <p:cNvPr id="3" name="2 Marcador de contenido"/>
          <p:cNvSpPr>
            <a:spLocks noGrp="1"/>
          </p:cNvSpPr>
          <p:nvPr>
            <p:ph idx="1"/>
          </p:nvPr>
        </p:nvSpPr>
        <p:spPr>
          <a:xfrm>
            <a:off x="1703512" y="2420888"/>
            <a:ext cx="9217024" cy="4104456"/>
          </a:xfrm>
        </p:spPr>
        <p:txBody>
          <a:bodyPr>
            <a:normAutofit/>
          </a:bodyPr>
          <a:lstStyle/>
          <a:p>
            <a:pPr marL="0" indent="0">
              <a:buNone/>
            </a:pPr>
            <a:r>
              <a:rPr lang="es-ES_tradnl" dirty="0" smtClean="0"/>
              <a:t>La</a:t>
            </a:r>
            <a:r>
              <a:rPr lang="es-ES_tradnl" i="1" dirty="0" smtClean="0"/>
              <a:t> Guía de Estudio de la Biblia</a:t>
            </a:r>
            <a:r>
              <a:rPr lang="es-ES_tradnl" dirty="0" smtClean="0"/>
              <a:t> para los adultos tiene por objetivo ser una guía; es decir no es el objetivo en sí, y jamás debería convertirse en el enfoque principal del plan de enseñanza de la lección. La clase debería basarse en los pasajes bíblicos principales señalados en la</a:t>
            </a:r>
            <a:r>
              <a:rPr lang="es-ES_tradnl" i="1" dirty="0" smtClean="0"/>
              <a:t> Guía de Estudio de la Biblia.</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40000" y="2667000"/>
            <a:ext cx="10036720" cy="1143000"/>
          </a:xfrm>
        </p:spPr>
        <p:txBody>
          <a:bodyPr/>
          <a:lstStyle/>
          <a:p>
            <a:r>
              <a:rPr lang="es-CO" sz="3600" dirty="0" smtClean="0"/>
              <a:t>El maestro de la Escuela </a:t>
            </a:r>
            <a:r>
              <a:rPr lang="es-CO" sz="3600" dirty="0" smtClean="0"/>
              <a:t>Sabática: Responsabilidades</a:t>
            </a:r>
            <a:endParaRPr lang="es-CO" sz="3600"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plan de enseñanza de la lección</a:t>
            </a:r>
            <a:endParaRPr lang="es-CO" dirty="0"/>
          </a:p>
        </p:txBody>
      </p:sp>
      <p:sp>
        <p:nvSpPr>
          <p:cNvPr id="3" name="2 Marcador de contenido"/>
          <p:cNvSpPr>
            <a:spLocks noGrp="1"/>
          </p:cNvSpPr>
          <p:nvPr>
            <p:ph idx="1"/>
          </p:nvPr>
        </p:nvSpPr>
        <p:spPr>
          <a:xfrm>
            <a:off x="1271464" y="2420888"/>
            <a:ext cx="9649072" cy="4104456"/>
          </a:xfrm>
        </p:spPr>
        <p:txBody>
          <a:bodyPr>
            <a:normAutofit/>
          </a:bodyPr>
          <a:lstStyle/>
          <a:p>
            <a:pPr marL="0" indent="0">
              <a:buNone/>
            </a:pPr>
            <a:r>
              <a:rPr lang="es-ES_tradnl" dirty="0" smtClean="0"/>
              <a:t>«No es el mejor plan que solo los maestros hablen, sino que deberían inducir a los miembros de la clase a decir lo que saben. Y entonces el maestro, con pocas palabras y breves observaciones o ilustraciones, debería fijar la lección en sus mentes. »</a:t>
            </a:r>
          </a:p>
          <a:p>
            <a:pPr marL="0" indent="0">
              <a:buNone/>
            </a:pPr>
            <a:r>
              <a:rPr lang="es-ES_tradnl" i="1" dirty="0" smtClean="0"/>
              <a:t>Consejos sobre la obra de la Escuela Sabática, sección IV, p. 107. </a:t>
            </a:r>
            <a:endParaRPr lang="es-CO"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Principios del aprendizaje espiritual de los adultos</a:t>
            </a:r>
            <a:endParaRPr lang="es-CO" dirty="0"/>
          </a:p>
        </p:txBody>
      </p:sp>
      <p:sp>
        <p:nvSpPr>
          <p:cNvPr id="3" name="2 Marcador de contenido"/>
          <p:cNvSpPr>
            <a:spLocks noGrp="1"/>
          </p:cNvSpPr>
          <p:nvPr>
            <p:ph idx="1"/>
          </p:nvPr>
        </p:nvSpPr>
        <p:spPr>
          <a:xfrm>
            <a:off x="1271464" y="2420888"/>
            <a:ext cx="10081120" cy="4104456"/>
          </a:xfrm>
        </p:spPr>
        <p:txBody>
          <a:bodyPr>
            <a:normAutofit/>
          </a:bodyPr>
          <a:lstStyle/>
          <a:p>
            <a:pPr marL="0" indent="0">
              <a:buNone/>
            </a:pPr>
            <a:r>
              <a:rPr lang="es-ES_tradnl" dirty="0" smtClean="0"/>
              <a:t>Los adultos piensan de maneras muy distintas y enfrentan situaciones diferentes a las de los niños y adolescentes. Asimismo, tienen la capacidad de pensar de manera abstracta. Por lo general tienen el deseo de ser libres de escoger su propia educación y de ser selectivos en lo que aprenden. Muchas de sus actitudes han sido moldeadas por sus experiencias en la vida. Los adultos aprenden a tomar decisiones sobre la base de un pensamiento reflexivo.</a:t>
            </a: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Principios del aprendizaje espiritual de los adultos</a:t>
            </a:r>
            <a:endParaRPr lang="es-CO" dirty="0"/>
          </a:p>
        </p:txBody>
      </p:sp>
      <p:sp>
        <p:nvSpPr>
          <p:cNvPr id="3" name="2 Marcador de contenido"/>
          <p:cNvSpPr>
            <a:spLocks noGrp="1"/>
          </p:cNvSpPr>
          <p:nvPr>
            <p:ph idx="1"/>
          </p:nvPr>
        </p:nvSpPr>
        <p:spPr>
          <a:xfrm>
            <a:off x="1199456" y="2348880"/>
            <a:ext cx="10225136" cy="2016224"/>
          </a:xfrm>
        </p:spPr>
        <p:txBody>
          <a:bodyPr>
            <a:normAutofit/>
          </a:bodyPr>
          <a:lstStyle/>
          <a:p>
            <a:pPr marL="0" indent="0">
              <a:buNone/>
            </a:pPr>
            <a:r>
              <a:rPr lang="es-CO" dirty="0" smtClean="0"/>
              <a:t>Jesús usó métodos tales como la resolución de problemas y el razonamiento analítico como oportunidades para enseñar, hacer reflexionar e ilustrar diferentes conceptos en la mente de los adultos.</a:t>
            </a:r>
          </a:p>
          <a:p>
            <a:pPr marL="0" indent="0">
              <a:buNone/>
            </a:pP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 motivación</a:t>
            </a:r>
            <a:endParaRPr lang="es-CO" dirty="0"/>
          </a:p>
        </p:txBody>
      </p:sp>
      <p:sp>
        <p:nvSpPr>
          <p:cNvPr id="3" name="2 Marcador de contenido"/>
          <p:cNvSpPr>
            <a:spLocks noGrp="1"/>
          </p:cNvSpPr>
          <p:nvPr>
            <p:ph idx="1"/>
          </p:nvPr>
        </p:nvSpPr>
        <p:spPr>
          <a:xfrm>
            <a:off x="1199456" y="1772816"/>
            <a:ext cx="10081120" cy="3816424"/>
          </a:xfrm>
        </p:spPr>
        <p:txBody>
          <a:bodyPr>
            <a:normAutofit lnSpcReduction="10000"/>
          </a:bodyPr>
          <a:lstStyle/>
          <a:p>
            <a:pPr marL="0" indent="0">
              <a:buNone/>
            </a:pPr>
            <a:r>
              <a:rPr lang="es-ES_tradnl" dirty="0" smtClean="0"/>
              <a:t>La motivación para el aprendizaje se activa a medida que el alumno percibe que la nueva información, actitud o experiencia que se le presenta satisface de manera directa una necesidad física, mental, emocional o espiritual en armonía con sus creencias y valores. </a:t>
            </a:r>
          </a:p>
          <a:p>
            <a:pPr marL="0" indent="0">
              <a:buNone/>
            </a:pPr>
            <a:r>
              <a:rPr lang="es-CO" dirty="0" smtClean="0"/>
              <a:t>El entusiasmo por el estudio de la Biblia surge cuando los miembros de la clase entienden la manera en que los diferentes pasajes satisfacen sus necesidades presentes. Pero las necesidades de los adultos cambian, dependiendo de las etapas y situaciones que van enfrentando en la vida.</a:t>
            </a:r>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Conozca a los miembros de su clase</a:t>
            </a:r>
            <a:endParaRPr lang="es-CO" dirty="0"/>
          </a:p>
        </p:txBody>
      </p:sp>
      <p:sp>
        <p:nvSpPr>
          <p:cNvPr id="3" name="2 Marcador de contenido"/>
          <p:cNvSpPr>
            <a:spLocks noGrp="1"/>
          </p:cNvSpPr>
          <p:nvPr>
            <p:ph idx="1"/>
          </p:nvPr>
        </p:nvSpPr>
        <p:spPr>
          <a:xfrm>
            <a:off x="983432" y="2420888"/>
            <a:ext cx="9937104" cy="3384376"/>
          </a:xfrm>
        </p:spPr>
        <p:txBody>
          <a:bodyPr>
            <a:normAutofit lnSpcReduction="10000"/>
          </a:bodyPr>
          <a:lstStyle/>
          <a:p>
            <a:pPr marL="0" indent="0">
              <a:buNone/>
            </a:pPr>
            <a:r>
              <a:rPr lang="es-CO" dirty="0" smtClean="0"/>
              <a:t>Jesús mostró que tenía un gran conocimiento de la naturaleza humana. No solo poseía un conocimiento sobrenatural del carácter, sino que aplicó técnicas avanzadas como por ejemplo la lectura de las expresiones faciales. Así adaptaba sus mensajes a las necesidades de los oyentes y seleccionaba el momento y el lugar precisos para enseñarles sus verdades. Jesús escuchaba a sus discípulos y los guiaba a través de sus propios patrones de pensamiento.</a:t>
            </a:r>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razonamiento analítico</a:t>
            </a:r>
            <a:endParaRPr lang="es-CO" dirty="0"/>
          </a:p>
        </p:txBody>
      </p:sp>
      <p:sp>
        <p:nvSpPr>
          <p:cNvPr id="3" name="2 Marcador de contenido"/>
          <p:cNvSpPr>
            <a:spLocks noGrp="1"/>
          </p:cNvSpPr>
          <p:nvPr>
            <p:ph idx="1"/>
          </p:nvPr>
        </p:nvSpPr>
        <p:spPr>
          <a:xfrm>
            <a:off x="1055440" y="2564904"/>
            <a:ext cx="10225136" cy="3384376"/>
          </a:xfrm>
        </p:spPr>
        <p:txBody>
          <a:bodyPr>
            <a:normAutofit/>
          </a:bodyPr>
          <a:lstStyle/>
          <a:p>
            <a:pPr marL="0" indent="0">
              <a:buNone/>
            </a:pPr>
            <a:r>
              <a:rPr lang="es-CO" dirty="0" smtClean="0"/>
              <a:t>Jesús guió a los discípulos para que alcanzaran una comprensión propia de los conceptos esenciales. Despertaba la mente de quienes lo escuchaban por medio de preguntas que requerían de análisis y de problemas que ellos debían resolver.</a:t>
            </a:r>
          </a:p>
          <a:p>
            <a:pPr marL="0" indent="0">
              <a:buNone/>
            </a:pP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Aprendizaje autodidacta</a:t>
            </a:r>
            <a:endParaRPr lang="es-CO" dirty="0"/>
          </a:p>
        </p:txBody>
      </p:sp>
      <p:sp>
        <p:nvSpPr>
          <p:cNvPr id="3" name="2 Marcador de contenido"/>
          <p:cNvSpPr>
            <a:spLocks noGrp="1"/>
          </p:cNvSpPr>
          <p:nvPr>
            <p:ph idx="1"/>
          </p:nvPr>
        </p:nvSpPr>
        <p:spPr>
          <a:xfrm>
            <a:off x="1343472" y="2420888"/>
            <a:ext cx="9865096" cy="3384376"/>
          </a:xfrm>
        </p:spPr>
        <p:txBody>
          <a:bodyPr>
            <a:normAutofit/>
          </a:bodyPr>
          <a:lstStyle/>
          <a:p>
            <a:pPr marL="0" indent="0">
              <a:buNone/>
            </a:pPr>
            <a:r>
              <a:rPr lang="es-ES_tradnl" dirty="0" smtClean="0"/>
              <a:t>Un maestro no debería exigirle respuestas a un alumno ni forzar ideas o acciones de parte de los miembros de la clase. </a:t>
            </a:r>
          </a:p>
          <a:p>
            <a:pPr marL="0" indent="0">
              <a:buNone/>
            </a:pPr>
            <a:r>
              <a:rPr lang="es-ES_tradnl" dirty="0" smtClean="0"/>
              <a:t>Jesús para darle una enseñanza a Simón el fariseo, pronunció una parábola y después le pidió a Simón que juzgara cuál de los personajes de la parábola era el que amaba más (Lucas 7: 42,43). Dejó que Simón juzgara por sí mismo lo que debía hacer.</a:t>
            </a:r>
            <a:endParaRPr lang="es-CO"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Un cambio de actitudes</a:t>
            </a:r>
            <a:endParaRPr lang="es-CO" dirty="0"/>
          </a:p>
        </p:txBody>
      </p:sp>
      <p:sp>
        <p:nvSpPr>
          <p:cNvPr id="3" name="2 Marcador de contenido"/>
          <p:cNvSpPr>
            <a:spLocks noGrp="1"/>
          </p:cNvSpPr>
          <p:nvPr>
            <p:ph idx="1"/>
          </p:nvPr>
        </p:nvSpPr>
        <p:spPr>
          <a:xfrm>
            <a:off x="1055440" y="2636912"/>
            <a:ext cx="10225136" cy="2448272"/>
          </a:xfrm>
        </p:spPr>
        <p:txBody>
          <a:bodyPr>
            <a:normAutofit/>
          </a:bodyPr>
          <a:lstStyle/>
          <a:p>
            <a:pPr marL="0" indent="0">
              <a:buNone/>
            </a:pPr>
            <a:r>
              <a:rPr lang="es-CO" dirty="0" smtClean="0"/>
              <a:t>A la hora de impartir enseñanzas espirituales, es esencial tomar en cuenta las actitudes que poseen los miembros de la clase. Las actitudes de los adultos conllevan una respuesta previsible a los estímulos intelectuales o emocionales.</a:t>
            </a:r>
          </a:p>
          <a:p>
            <a:pPr marL="0" indent="0">
              <a:buNone/>
            </a:pPr>
            <a:endParaRPr lang="es-C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Un cambio de actitudes</a:t>
            </a:r>
            <a:endParaRPr lang="es-CO" dirty="0"/>
          </a:p>
        </p:txBody>
      </p:sp>
      <p:sp>
        <p:nvSpPr>
          <p:cNvPr id="3" name="2 Marcador de contenido"/>
          <p:cNvSpPr>
            <a:spLocks noGrp="1"/>
          </p:cNvSpPr>
          <p:nvPr>
            <p:ph idx="1"/>
          </p:nvPr>
        </p:nvSpPr>
        <p:spPr>
          <a:xfrm>
            <a:off x="911424" y="2420888"/>
            <a:ext cx="10081120" cy="3384376"/>
          </a:xfrm>
        </p:spPr>
        <p:txBody>
          <a:bodyPr>
            <a:normAutofit lnSpcReduction="10000"/>
          </a:bodyPr>
          <a:lstStyle/>
          <a:p>
            <a:pPr marL="0" indent="0">
              <a:buNone/>
            </a:pPr>
            <a:r>
              <a:rPr lang="es-CO" dirty="0" smtClean="0"/>
              <a:t>Jesús produjo cambios en las actitudes de las personas al usar ilustraciones, compartir información y servir como eslabón entre la gente y sus actitudes conflictivas. Por ejemplo: En presencia de los discípulos, Jesús alabó al centurión y al buen samaritano, resaltando sus buenas cualidades. </a:t>
            </a:r>
          </a:p>
          <a:p>
            <a:pPr marL="0" indent="0">
              <a:buNone/>
            </a:pPr>
            <a:r>
              <a:rPr lang="es-CO" dirty="0" smtClean="0"/>
              <a:t>Los discípulos tenían los mismos sentimientos negativos hacia los samaritanos y hacia los paganos romanos. Jesús los unió a todos ellos por medio de su amor.</a:t>
            </a:r>
          </a:p>
          <a:p>
            <a:pPr marL="0" indent="0">
              <a:buNone/>
            </a:pPr>
            <a:endParaRPr lang="es-CO"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tipo de lenguaje y el alumno</a:t>
            </a:r>
            <a:endParaRPr lang="es-CO" dirty="0"/>
          </a:p>
        </p:txBody>
      </p:sp>
      <p:sp>
        <p:nvSpPr>
          <p:cNvPr id="3" name="2 Marcador de contenido"/>
          <p:cNvSpPr>
            <a:spLocks noGrp="1"/>
          </p:cNvSpPr>
          <p:nvPr>
            <p:ph idx="1"/>
          </p:nvPr>
        </p:nvSpPr>
        <p:spPr>
          <a:xfrm>
            <a:off x="1415480" y="2564904"/>
            <a:ext cx="9865096" cy="2232248"/>
          </a:xfrm>
        </p:spPr>
        <p:txBody>
          <a:bodyPr>
            <a:normAutofit/>
          </a:bodyPr>
          <a:lstStyle/>
          <a:p>
            <a:pPr marL="0" indent="0">
              <a:buNone/>
            </a:pPr>
            <a:r>
              <a:rPr lang="es-CO" dirty="0" smtClean="0"/>
              <a:t>Una de las grandes barreras del aprendizaje es la necesidad de tener un lenguaje común al de los alumnos. A menos que haya una comprensión mutua sobre el significado de los términos, la comunicación se hace imposible.</a:t>
            </a:r>
          </a:p>
          <a:p>
            <a:pPr marL="0" indent="0">
              <a:buNone/>
            </a:pP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07768" y="260648"/>
            <a:ext cx="6203032" cy="1143000"/>
          </a:xfrm>
        </p:spPr>
        <p:txBody>
          <a:bodyPr>
            <a:normAutofit fontScale="90000"/>
          </a:bodyPr>
          <a:lstStyle/>
          <a:p>
            <a:r>
              <a:rPr lang="es-CO" dirty="0" smtClean="0"/>
              <a:t>El maestro de la Escuela Sabática</a:t>
            </a:r>
            <a:endParaRPr lang="es-CO" dirty="0"/>
          </a:p>
        </p:txBody>
      </p:sp>
      <p:sp>
        <p:nvSpPr>
          <p:cNvPr id="3" name="2 Marcador de contenido"/>
          <p:cNvSpPr>
            <a:spLocks noGrp="1"/>
          </p:cNvSpPr>
          <p:nvPr>
            <p:ph idx="1"/>
          </p:nvPr>
        </p:nvSpPr>
        <p:spPr>
          <a:xfrm>
            <a:off x="1343472" y="2204864"/>
            <a:ext cx="9433048" cy="4320480"/>
          </a:xfrm>
        </p:spPr>
        <p:txBody>
          <a:bodyPr>
            <a:normAutofit/>
          </a:bodyPr>
          <a:lstStyle/>
          <a:p>
            <a:pPr marL="0" indent="0">
              <a:buNone/>
            </a:pPr>
            <a:r>
              <a:rPr lang="es-CO" dirty="0" smtClean="0"/>
              <a:t>Cuando se dice que alguien es “nació para ser maestro”, se está afirmando que esa persona ha nacido con el talento innato para la enseñanza. </a:t>
            </a:r>
          </a:p>
          <a:p>
            <a:pPr marL="0" indent="0">
              <a:buNone/>
            </a:pPr>
            <a:r>
              <a:rPr lang="es-CO" dirty="0" smtClean="0"/>
              <a:t>La mayoría de los educadores, sin embargo, no cree que los mejores maestros simplemente hayan nacido así. Los maestros aprenden a enseñar.</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tipo de lenguaje y el alumno</a:t>
            </a:r>
            <a:endParaRPr lang="es-CO" dirty="0"/>
          </a:p>
        </p:txBody>
      </p:sp>
      <p:sp>
        <p:nvSpPr>
          <p:cNvPr id="3" name="2 Marcador de contenido"/>
          <p:cNvSpPr>
            <a:spLocks noGrp="1"/>
          </p:cNvSpPr>
          <p:nvPr>
            <p:ph idx="1"/>
          </p:nvPr>
        </p:nvSpPr>
        <p:spPr>
          <a:xfrm>
            <a:off x="1343472" y="2420888"/>
            <a:ext cx="10153128" cy="3384376"/>
          </a:xfrm>
        </p:spPr>
        <p:txBody>
          <a:bodyPr>
            <a:normAutofit/>
          </a:bodyPr>
          <a:lstStyle/>
          <a:p>
            <a:pPr marL="0" indent="0">
              <a:buNone/>
            </a:pPr>
            <a:r>
              <a:rPr lang="es-ES_tradnl" dirty="0" smtClean="0"/>
              <a:t>Jesús usó diferentes herramientas para comunicar la verdad a sus discípulos:</a:t>
            </a:r>
          </a:p>
          <a:p>
            <a:pPr marL="361950" indent="-361950"/>
            <a:r>
              <a:rPr lang="es-ES_tradnl" dirty="0" smtClean="0"/>
              <a:t>Por medio de ilustraciones.</a:t>
            </a:r>
          </a:p>
          <a:p>
            <a:pPr marL="361950" indent="-361950"/>
            <a:r>
              <a:rPr lang="es-ES_tradnl" dirty="0" smtClean="0"/>
              <a:t> A través de Palabras.</a:t>
            </a:r>
          </a:p>
          <a:p>
            <a:pPr marL="361950" indent="-361950"/>
            <a:r>
              <a:rPr lang="es-ES_tradnl" dirty="0" smtClean="0"/>
              <a:t>Con experiencias que transmitían una comprensión común.</a:t>
            </a:r>
            <a:endParaRPr lang="es-C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tipo de lenguaje y el alumno</a:t>
            </a:r>
            <a:endParaRPr lang="es-CO" dirty="0"/>
          </a:p>
        </p:txBody>
      </p:sp>
      <p:sp>
        <p:nvSpPr>
          <p:cNvPr id="3" name="2 Marcador de contenido"/>
          <p:cNvSpPr>
            <a:spLocks noGrp="1"/>
          </p:cNvSpPr>
          <p:nvPr>
            <p:ph idx="1"/>
          </p:nvPr>
        </p:nvSpPr>
        <p:spPr>
          <a:xfrm>
            <a:off x="1199456" y="2420888"/>
            <a:ext cx="10369152" cy="3384376"/>
          </a:xfrm>
        </p:spPr>
        <p:txBody>
          <a:bodyPr>
            <a:normAutofit/>
          </a:bodyPr>
          <a:lstStyle/>
          <a:p>
            <a:pPr marL="0" indent="0">
              <a:buNone/>
            </a:pPr>
            <a:r>
              <a:rPr lang="es-ES_tradnl" dirty="0" smtClean="0"/>
              <a:t>Al comenzar a enseñar, hacía uso de algo conocido y pasaba después a lo desconocido. En la parábola del sembrador, por ejemplo, hizo uso de una actividad cotidiana para enseñar una verdad espiritual. Jesús usó también la técnica del aprendizaje por identificación. Adaptaba su mensaje al contexto y al ambiente donde se desenvolvía la persona.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dialogo y los aportes de los alumnos</a:t>
            </a:r>
            <a:endParaRPr lang="es-CO" dirty="0"/>
          </a:p>
        </p:txBody>
      </p:sp>
      <p:sp>
        <p:nvSpPr>
          <p:cNvPr id="3" name="2 Marcador de contenido"/>
          <p:cNvSpPr>
            <a:spLocks noGrp="1"/>
          </p:cNvSpPr>
          <p:nvPr>
            <p:ph idx="1"/>
          </p:nvPr>
        </p:nvSpPr>
        <p:spPr>
          <a:xfrm>
            <a:off x="1415480" y="2420888"/>
            <a:ext cx="9649072" cy="3384376"/>
          </a:xfrm>
        </p:spPr>
        <p:txBody>
          <a:bodyPr>
            <a:normAutofit/>
          </a:bodyPr>
          <a:lstStyle/>
          <a:p>
            <a:pPr marL="0" indent="0">
              <a:buNone/>
            </a:pPr>
            <a:r>
              <a:rPr lang="es-CO" dirty="0" smtClean="0"/>
              <a:t>Solo mediante la discusión, los aportes de los alumnos y el diálogo; el maestro puede saber si los que lo escuchan están entendiendo la lección. </a:t>
            </a:r>
          </a:p>
          <a:p>
            <a:pPr marL="0" indent="0">
              <a:buNone/>
            </a:pPr>
            <a:r>
              <a:rPr lang="es-CO" dirty="0" smtClean="0"/>
              <a:t>Jesús era un excelente conversador. Podemos mencionar conversaciones como la que tuvo con Nicodemo o con la mujer junto al pozo (Juan 3, 4), las que son dignas de ser estudiadas a fin de aprender la manera en que Jesús lograba instruir a otros por medio del diálogo.</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desarrollo de la fe</a:t>
            </a:r>
            <a:endParaRPr lang="es-CO" dirty="0"/>
          </a:p>
        </p:txBody>
      </p:sp>
      <p:sp>
        <p:nvSpPr>
          <p:cNvPr id="3" name="2 Marcador de contenido"/>
          <p:cNvSpPr>
            <a:spLocks noGrp="1"/>
          </p:cNvSpPr>
          <p:nvPr>
            <p:ph idx="1"/>
          </p:nvPr>
        </p:nvSpPr>
        <p:spPr>
          <a:xfrm>
            <a:off x="1127448" y="2420888"/>
            <a:ext cx="10081120" cy="3384376"/>
          </a:xfrm>
        </p:spPr>
        <p:txBody>
          <a:bodyPr>
            <a:normAutofit/>
          </a:bodyPr>
          <a:lstStyle/>
          <a:p>
            <a:pPr marL="0" indent="0">
              <a:buNone/>
            </a:pPr>
            <a:r>
              <a:rPr lang="es-CO" dirty="0" smtClean="0"/>
              <a:t>La primera tarea del maestro es el desarrollo de la fe. El maestro tiene que contribuir para que los adultos jóvenes desarrollen sus propias creencias ayudados por los consejos de los que son más maduros en la fe. </a:t>
            </a:r>
          </a:p>
          <a:p>
            <a:pPr marL="0" indent="0">
              <a:buNone/>
            </a:pPr>
            <a:r>
              <a:rPr lang="es-CO" dirty="0" smtClean="0"/>
              <a:t>Jesús no solo demostró fe sino que destacó a aquellos que la ejercitaron, como sucedió por ejemplo en los casos de la mujer </a:t>
            </a:r>
            <a:r>
              <a:rPr lang="es-CO" dirty="0" err="1" smtClean="0"/>
              <a:t>Sirofenicia</a:t>
            </a:r>
            <a:r>
              <a:rPr lang="es-CO" dirty="0" smtClean="0"/>
              <a:t> y el centurión romano.</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Creadores de significado</a:t>
            </a:r>
            <a:endParaRPr lang="es-CO" dirty="0"/>
          </a:p>
        </p:txBody>
      </p:sp>
      <p:sp>
        <p:nvSpPr>
          <p:cNvPr id="3" name="2 Marcador de contenido"/>
          <p:cNvSpPr>
            <a:spLocks noGrp="1"/>
          </p:cNvSpPr>
          <p:nvPr>
            <p:ph idx="1"/>
          </p:nvPr>
        </p:nvSpPr>
        <p:spPr>
          <a:xfrm>
            <a:off x="1127448" y="1916832"/>
            <a:ext cx="10441160" cy="3888432"/>
          </a:xfrm>
        </p:spPr>
        <p:txBody>
          <a:bodyPr>
            <a:normAutofit lnSpcReduction="10000"/>
          </a:bodyPr>
          <a:lstStyle/>
          <a:p>
            <a:pPr marL="0" indent="0">
              <a:buNone/>
            </a:pPr>
            <a:r>
              <a:rPr lang="es-CO" dirty="0" smtClean="0"/>
              <a:t>Una tarea esencial del maestro es la de “dar significado” a la Palabra de Dios.</a:t>
            </a:r>
          </a:p>
          <a:p>
            <a:pPr marL="361950" indent="-361950"/>
            <a:r>
              <a:rPr lang="es-CO" dirty="0" smtClean="0"/>
              <a:t>De sus labios la Palabra de Dios llegaba a los corazones de los hombres con poder y significado nuevos</a:t>
            </a:r>
            <a:r>
              <a:rPr lang="es-CO" i="1" dirty="0" smtClean="0"/>
              <a:t> (La educación,</a:t>
            </a:r>
            <a:r>
              <a:rPr lang="es-CO" dirty="0" smtClean="0"/>
              <a:t> cap. 8, p. 74).</a:t>
            </a:r>
          </a:p>
          <a:p>
            <a:pPr marL="361950" indent="-361950"/>
            <a:r>
              <a:rPr lang="es-CO" dirty="0" smtClean="0"/>
              <a:t>La Biblia tiene una inagotable abundancia, fuerza y profundidad de significado»</a:t>
            </a:r>
            <a:r>
              <a:rPr lang="es-CO" i="1" dirty="0" smtClean="0"/>
              <a:t> (Ibíd., </a:t>
            </a:r>
            <a:r>
              <a:rPr lang="es-CO" dirty="0" smtClean="0"/>
              <a:t>cap. 20, p. 170). </a:t>
            </a:r>
          </a:p>
          <a:p>
            <a:pPr marL="0" indent="0">
              <a:buNone/>
            </a:pPr>
            <a:r>
              <a:rPr lang="es-CO" dirty="0" smtClean="0"/>
              <a:t>El maestro debería esforzarse de manera constante para buscar esta profundidad de significado.</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Una comunidad de practica</a:t>
            </a:r>
            <a:endParaRPr lang="es-CO" dirty="0"/>
          </a:p>
        </p:txBody>
      </p:sp>
      <p:sp>
        <p:nvSpPr>
          <p:cNvPr id="3" name="2 Marcador de contenido"/>
          <p:cNvSpPr>
            <a:spLocks noGrp="1"/>
          </p:cNvSpPr>
          <p:nvPr>
            <p:ph idx="1"/>
          </p:nvPr>
        </p:nvSpPr>
        <p:spPr>
          <a:xfrm>
            <a:off x="1415480" y="2492896"/>
            <a:ext cx="9289032" cy="3384376"/>
          </a:xfrm>
        </p:spPr>
        <p:txBody>
          <a:bodyPr>
            <a:normAutofit/>
          </a:bodyPr>
          <a:lstStyle/>
          <a:p>
            <a:pPr marL="0" indent="0">
              <a:buNone/>
            </a:pPr>
            <a:r>
              <a:rPr lang="es-CO" dirty="0" smtClean="0"/>
              <a:t>La educación más efectiva es la que tiene lugar por medio de la práctica. Algunos incluso llegan a decir que las únicas cosas que realmente se aprenden son las que se practican.</a:t>
            </a:r>
            <a:r>
              <a:rPr lang="es-ES_tradnl" dirty="0" smtClean="0"/>
              <a:t> Cuando miramos a Jesús, nuestro gran Maestro espiritual, nos damos cuenta de que él nos enseñó a aprender por medio de la práctica.</a:t>
            </a:r>
            <a:endParaRPr lang="es-CO" dirty="0" smtClean="0"/>
          </a:p>
          <a:p>
            <a:pPr marL="0" indent="0">
              <a:buNone/>
            </a:pPr>
            <a:endParaRPr lang="es-ES_tradnl"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Una comunidad de practica</a:t>
            </a:r>
            <a:endParaRPr lang="es-CO" dirty="0"/>
          </a:p>
        </p:txBody>
      </p:sp>
      <p:sp>
        <p:nvSpPr>
          <p:cNvPr id="3" name="2 Marcador de contenido"/>
          <p:cNvSpPr>
            <a:spLocks noGrp="1"/>
          </p:cNvSpPr>
          <p:nvPr>
            <p:ph idx="1"/>
          </p:nvPr>
        </p:nvSpPr>
        <p:spPr>
          <a:xfrm>
            <a:off x="1343472" y="2492896"/>
            <a:ext cx="9937104" cy="3888432"/>
          </a:xfrm>
        </p:spPr>
        <p:txBody>
          <a:bodyPr>
            <a:normAutofit/>
          </a:bodyPr>
          <a:lstStyle/>
          <a:p>
            <a:pPr marL="0" indent="0">
              <a:buNone/>
            </a:pPr>
            <a:r>
              <a:rPr lang="es-CO" dirty="0" smtClean="0"/>
              <a:t>«Jesús enseñó que la religión de la Biblia no consiste en una exclusividad egoísta, en el contentamiento personal, sino en practicar obras de amor, en proporcionar el mayor bien posible a otros, en la genuina bondad.»</a:t>
            </a:r>
          </a:p>
          <a:p>
            <a:pPr marL="0" indent="0">
              <a:buNone/>
            </a:pPr>
            <a:r>
              <a:rPr lang="es-CO" dirty="0" smtClean="0"/>
              <a:t>A</a:t>
            </a:r>
            <a:r>
              <a:rPr lang="es-CO" i="1" dirty="0" smtClean="0"/>
              <a:t> fin de conocerle,</a:t>
            </a:r>
            <a:r>
              <a:rPr lang="es-CO" dirty="0" smtClean="0"/>
              <a:t> </a:t>
            </a:r>
            <a:r>
              <a:rPr lang="es-CO" i="1" dirty="0" smtClean="0"/>
              <a:t>p. 102.</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Haga preguntas</a:t>
            </a:r>
            <a:endParaRPr lang="es-CO" dirty="0"/>
          </a:p>
        </p:txBody>
      </p:sp>
      <p:sp>
        <p:nvSpPr>
          <p:cNvPr id="3" name="2 Marcador de contenido"/>
          <p:cNvSpPr>
            <a:spLocks noGrp="1"/>
          </p:cNvSpPr>
          <p:nvPr>
            <p:ph idx="1"/>
          </p:nvPr>
        </p:nvSpPr>
        <p:spPr>
          <a:xfrm>
            <a:off x="1127448" y="2492896"/>
            <a:ext cx="10153128" cy="3888432"/>
          </a:xfrm>
        </p:spPr>
        <p:txBody>
          <a:bodyPr>
            <a:normAutofit/>
          </a:bodyPr>
          <a:lstStyle/>
          <a:p>
            <a:pPr marL="0" indent="0">
              <a:buNone/>
            </a:pPr>
            <a:r>
              <a:rPr lang="es-ES_tradnl" dirty="0" smtClean="0"/>
              <a:t>Prepare preguntas que ayuden a que los alumnos relacionen diversos conceptos. Haga preguntas que sean claras y fáciles de responder. Anime a cada alumno a que exprese su punto de vista sobre el tema que se está analizando.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Haga preguntas</a:t>
            </a:r>
            <a:endParaRPr lang="es-CO" dirty="0"/>
          </a:p>
        </p:txBody>
      </p:sp>
      <p:sp>
        <p:nvSpPr>
          <p:cNvPr id="3" name="2 Marcador de contenido"/>
          <p:cNvSpPr>
            <a:spLocks noGrp="1"/>
          </p:cNvSpPr>
          <p:nvPr>
            <p:ph idx="1"/>
          </p:nvPr>
        </p:nvSpPr>
        <p:spPr>
          <a:xfrm>
            <a:off x="1199456" y="1700808"/>
            <a:ext cx="9793088" cy="4176464"/>
          </a:xfrm>
        </p:spPr>
        <p:txBody>
          <a:bodyPr>
            <a:normAutofit lnSpcReduction="10000"/>
          </a:bodyPr>
          <a:lstStyle/>
          <a:p>
            <a:pPr marL="0" indent="0">
              <a:buNone/>
            </a:pPr>
            <a:r>
              <a:rPr lang="es-CO" dirty="0" smtClean="0"/>
              <a:t>«El Creador de todas las ideas puede impresionar a diferentes mentes con el mismo pensamiento, pero cada una puede expresarlo de una manera diferente, y sin embargo sin contradicción. El hecho de que existan esas diferencias no debiera dejarnos perplejos o confundidos. Es muy raro que dos personas vean y expresen la verdad de la misma manera. Cada una se ocupa de puntos particulares que su idiosincrasia y educación la capacitan para apreciar. La luz solar que cae sobre diferentes objetos, les da matices diferentes. »</a:t>
            </a:r>
          </a:p>
          <a:p>
            <a:pPr marL="0" indent="0">
              <a:buNone/>
            </a:pPr>
            <a:r>
              <a:rPr lang="es-CO" i="1" dirty="0" smtClean="0"/>
              <a:t>Mensajes selectos,</a:t>
            </a:r>
            <a:r>
              <a:rPr lang="es-CO" dirty="0" smtClean="0"/>
              <a:t> t. 1, p. 25.</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 actitud del maestro</a:t>
            </a:r>
            <a:endParaRPr lang="es-CO" dirty="0"/>
          </a:p>
        </p:txBody>
      </p:sp>
      <p:sp>
        <p:nvSpPr>
          <p:cNvPr id="3" name="2 Marcador de contenido"/>
          <p:cNvSpPr>
            <a:spLocks noGrp="1"/>
          </p:cNvSpPr>
          <p:nvPr>
            <p:ph idx="1"/>
          </p:nvPr>
        </p:nvSpPr>
        <p:spPr>
          <a:xfrm>
            <a:off x="983432" y="2492896"/>
            <a:ext cx="10369152" cy="2160240"/>
          </a:xfrm>
        </p:spPr>
        <p:txBody>
          <a:bodyPr>
            <a:normAutofit lnSpcReduction="10000"/>
          </a:bodyPr>
          <a:lstStyle/>
          <a:p>
            <a:pPr marL="0" indent="0">
              <a:buNone/>
            </a:pPr>
            <a:r>
              <a:rPr lang="es-CO" dirty="0" smtClean="0"/>
              <a:t>La actitud del maestro hacia la lección y su relación con la clase están por encima del método que pueda estar utilizando en un determinado momento. La charla, las preguntas, la discusión del tema, la repetición de los diferentes pasajes, etc. se reúnen como si fuera una caja de herramientas a nuestra disposición.</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Diferencias individuales entre los maestros</a:t>
            </a:r>
            <a:endParaRPr lang="es-CO" dirty="0"/>
          </a:p>
        </p:txBody>
      </p:sp>
      <p:sp>
        <p:nvSpPr>
          <p:cNvPr id="3" name="2 Marcador de contenido"/>
          <p:cNvSpPr>
            <a:spLocks noGrp="1"/>
          </p:cNvSpPr>
          <p:nvPr>
            <p:ph idx="1"/>
          </p:nvPr>
        </p:nvSpPr>
        <p:spPr>
          <a:xfrm>
            <a:off x="1343472" y="2636912"/>
            <a:ext cx="10153128" cy="3744416"/>
          </a:xfrm>
        </p:spPr>
        <p:txBody>
          <a:bodyPr>
            <a:normAutofit/>
          </a:bodyPr>
          <a:lstStyle/>
          <a:p>
            <a:pPr marL="0" indent="0">
              <a:buNone/>
            </a:pPr>
            <a:r>
              <a:rPr lang="es-CO" dirty="0" smtClean="0"/>
              <a:t>Hay maestros de todos los tamaños, formas y edades; sus orígenes son muy diversos. Unos apenas están comenzando, mientras que otros han enseñado durante décadas. Al igual que nuestros alumnos, no todos han alcanzado la misma madurez en su capacidad de enseñar o en su comprensión de la Palabra de Dios. Sería poco realista e incluso inconveniente que todos los maestros fueran iguales.</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La actitud del maestro</a:t>
            </a:r>
            <a:endParaRPr lang="es-CO" dirty="0"/>
          </a:p>
        </p:txBody>
      </p:sp>
      <p:sp>
        <p:nvSpPr>
          <p:cNvPr id="3" name="2 Marcador de contenido"/>
          <p:cNvSpPr>
            <a:spLocks noGrp="1"/>
          </p:cNvSpPr>
          <p:nvPr>
            <p:ph idx="1"/>
          </p:nvPr>
        </p:nvSpPr>
        <p:spPr>
          <a:xfrm>
            <a:off x="1055440" y="2492896"/>
            <a:ext cx="10369152" cy="3096344"/>
          </a:xfrm>
        </p:spPr>
        <p:txBody>
          <a:bodyPr>
            <a:normAutofit fontScale="92500" lnSpcReduction="10000"/>
          </a:bodyPr>
          <a:lstStyle/>
          <a:p>
            <a:pPr marL="0" indent="0">
              <a:buNone/>
            </a:pPr>
            <a:r>
              <a:rPr lang="es-CO" dirty="0" smtClean="0"/>
              <a:t>Los alumnos se sienten más motivados a aprender cuando el maestro aprende junto con ellos. El maestro no puede ser como un guía de museo que lleva a los alumnos de exhibición en exhibición, dando un discurso de memoria en cada parada. </a:t>
            </a:r>
          </a:p>
          <a:p>
            <a:pPr marL="0" indent="0">
              <a:buNone/>
            </a:pPr>
            <a:r>
              <a:rPr lang="es-CO" dirty="0" smtClean="0"/>
              <a:t>El maestro es como un explorador que ha realizado excursiones anticipadas al territorio que se va a explorar y, por lo tanto, puede guiar a la expedición a zonas que están más allá de las que él ha ido.</a:t>
            </a:r>
            <a:endParaRPr lang="es-ES_tradnl"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ambiente de aprendizaje</a:t>
            </a:r>
            <a:endParaRPr lang="es-CO" dirty="0"/>
          </a:p>
        </p:txBody>
      </p:sp>
      <p:sp>
        <p:nvSpPr>
          <p:cNvPr id="3" name="2 Marcador de contenido"/>
          <p:cNvSpPr>
            <a:spLocks noGrp="1"/>
          </p:cNvSpPr>
          <p:nvPr>
            <p:ph idx="1"/>
          </p:nvPr>
        </p:nvSpPr>
        <p:spPr>
          <a:xfrm>
            <a:off x="1271464" y="2492896"/>
            <a:ext cx="9793088" cy="3096344"/>
          </a:xfrm>
        </p:spPr>
        <p:txBody>
          <a:bodyPr>
            <a:normAutofit fontScale="92500"/>
          </a:bodyPr>
          <a:lstStyle/>
          <a:p>
            <a:pPr marL="0" indent="0">
              <a:buNone/>
            </a:pPr>
            <a:r>
              <a:rPr lang="es-CO" dirty="0" smtClean="0"/>
              <a:t>Los psicólogos han mostrado que la atmósfera que existe en la clase tiene mucho que ver con el buen aprendizaje. Cuando los alumnos se sienten amenazados o a la defensiva, se les hace difícil concentrarse en lo que están aprendiendo. </a:t>
            </a:r>
          </a:p>
          <a:p>
            <a:pPr marL="0" indent="0">
              <a:buNone/>
            </a:pPr>
            <a:r>
              <a:rPr lang="es-CO" dirty="0" smtClean="0"/>
              <a:t>Por otra parte, cuando los alumnos se sienten libres de expresar sus propios puntos de vista y sus dudas, el ambiente se torna mucho más propicio para el aprendizaje.</a:t>
            </a:r>
          </a:p>
          <a:p>
            <a:pPr marL="0" indent="0">
              <a:buNone/>
            </a:pPr>
            <a:endParaRPr lang="es-ES_tradn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Diferencias individuales entre los maestros</a:t>
            </a:r>
            <a:endParaRPr lang="es-CO" dirty="0"/>
          </a:p>
        </p:txBody>
      </p:sp>
      <p:sp>
        <p:nvSpPr>
          <p:cNvPr id="3" name="2 Marcador de contenido"/>
          <p:cNvSpPr>
            <a:spLocks noGrp="1"/>
          </p:cNvSpPr>
          <p:nvPr>
            <p:ph idx="1"/>
          </p:nvPr>
        </p:nvSpPr>
        <p:spPr>
          <a:xfrm>
            <a:off x="1127448" y="2636912"/>
            <a:ext cx="9865096" cy="3744416"/>
          </a:xfrm>
        </p:spPr>
        <p:txBody>
          <a:bodyPr>
            <a:normAutofit/>
          </a:bodyPr>
          <a:lstStyle/>
          <a:p>
            <a:pPr marL="0" indent="0">
              <a:buNone/>
            </a:pPr>
            <a:r>
              <a:rPr lang="es-CO" dirty="0" smtClean="0"/>
              <a:t>Hay maestros de todos los tamaños, formas y edades; sus orígenes son muy diversos. Unos apenas están comenzando, mientras que otros han enseñado durante décadas. Al igual que nuestros alumnos, no todos han alcanzado la misma madurez en su capacidad de enseñar o en su comprensión de la Palabra de Dios. Sería poco realista e incluso inconveniente que todos los maestros fueran iguales.</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maestros de la Escuela Sabática</a:t>
            </a:r>
            <a:endParaRPr lang="es-CO" dirty="0"/>
          </a:p>
        </p:txBody>
      </p:sp>
      <p:sp>
        <p:nvSpPr>
          <p:cNvPr id="3" name="2 Marcador de contenido"/>
          <p:cNvSpPr>
            <a:spLocks noGrp="1"/>
          </p:cNvSpPr>
          <p:nvPr>
            <p:ph idx="1"/>
          </p:nvPr>
        </p:nvSpPr>
        <p:spPr>
          <a:xfrm>
            <a:off x="1703512" y="2348880"/>
            <a:ext cx="9505056" cy="1152128"/>
          </a:xfrm>
        </p:spPr>
        <p:txBody>
          <a:bodyPr>
            <a:normAutofit/>
          </a:bodyPr>
          <a:lstStyle/>
          <a:p>
            <a:pPr marL="0" indent="0">
              <a:buNone/>
            </a:pPr>
            <a:r>
              <a:rPr lang="es-CO" dirty="0"/>
              <a:t>¿Le asusta la idea de tener que enfrentar a un grupo de alumnos los sábados en la mañana?</a:t>
            </a:r>
          </a:p>
          <a:p>
            <a:pPr marL="0" indent="0">
              <a:buNone/>
            </a:pPr>
            <a:endParaRPr lang="es-ES_tradnl" dirty="0" smtClean="0"/>
          </a:p>
          <a:p>
            <a:pPr marL="0" indent="0">
              <a:buNone/>
            </a:pPr>
            <a:endParaRPr lang="es-CO" dirty="0" smtClean="0"/>
          </a:p>
        </p:txBody>
      </p:sp>
      <p:sp>
        <p:nvSpPr>
          <p:cNvPr id="4" name="2 Marcador de contenido"/>
          <p:cNvSpPr txBox="1">
            <a:spLocks/>
          </p:cNvSpPr>
          <p:nvPr/>
        </p:nvSpPr>
        <p:spPr>
          <a:xfrm>
            <a:off x="1703512" y="3717032"/>
            <a:ext cx="9505056" cy="1584176"/>
          </a:xfrm>
          <a:prstGeom prst="rect">
            <a:avLst/>
          </a:prstGeom>
        </p:spPr>
        <p:txBody>
          <a:bodyPr vert="horz" lIns="91440" tIns="45720" rIns="91440" bIns="45720" rtlCol="0">
            <a:noAutofit/>
          </a:bodyPr>
          <a:lstStyle/>
          <a:p>
            <a:pPr algn="just">
              <a:spcBef>
                <a:spcPts val="1800"/>
              </a:spcBef>
              <a:buClr>
                <a:schemeClr val="accent1"/>
              </a:buClr>
              <a:buSzPct val="80000"/>
              <a:defRPr/>
            </a:pPr>
            <a:r>
              <a:rPr lang="es-CO" sz="2800" dirty="0"/>
              <a:t>Si este es su caso, usted puede mejorar su nivel de confianza al reconocer la presencia del Espíritu Santo y repasar los principios que presentamos en esta presentación.</a:t>
            </a:r>
          </a:p>
          <a:p>
            <a:pPr algn="just">
              <a:spcBef>
                <a:spcPts val="1800"/>
              </a:spcBef>
              <a:buClr>
                <a:schemeClr val="accent1"/>
              </a:buClr>
              <a:buSzPct val="80000"/>
              <a:defRPr/>
            </a:pPr>
            <a:endParaRPr lang="es-ES_tradnl" sz="2800" dirty="0"/>
          </a:p>
          <a:p>
            <a:pPr algn="just">
              <a:spcBef>
                <a:spcPts val="1800"/>
              </a:spcBef>
              <a:buClr>
                <a:schemeClr val="accent1"/>
              </a:buClr>
              <a:buSzPct val="80000"/>
              <a:defRPr/>
            </a:pPr>
            <a:endParaRPr lang="es-CO"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Características generales de un líder de iglesia</a:t>
            </a:r>
            <a:endParaRPr lang="es-CO" dirty="0"/>
          </a:p>
        </p:txBody>
      </p:sp>
      <p:sp>
        <p:nvSpPr>
          <p:cNvPr id="3" name="2 Marcador de contenido"/>
          <p:cNvSpPr>
            <a:spLocks noGrp="1"/>
          </p:cNvSpPr>
          <p:nvPr>
            <p:ph idx="1"/>
          </p:nvPr>
        </p:nvSpPr>
        <p:spPr>
          <a:xfrm>
            <a:off x="1631504" y="2492896"/>
            <a:ext cx="8640960" cy="3744416"/>
          </a:xfrm>
        </p:spPr>
        <p:txBody>
          <a:bodyPr>
            <a:normAutofit/>
          </a:bodyPr>
          <a:lstStyle/>
          <a:p>
            <a:pPr lvl="0"/>
            <a:r>
              <a:rPr lang="es-CO" dirty="0" smtClean="0"/>
              <a:t>Está comprometido con Jesucristo.</a:t>
            </a:r>
          </a:p>
          <a:p>
            <a:pPr lvl="0"/>
            <a:r>
              <a:rPr lang="es-CO" dirty="0" smtClean="0"/>
              <a:t>Es miembro de la Iglesia Adventista del Séptimo Día.</a:t>
            </a:r>
          </a:p>
          <a:p>
            <a:pPr lvl="0"/>
            <a:r>
              <a:rPr lang="es-CO" dirty="0" smtClean="0"/>
              <a:t>Invierte tiempo y energía en preparar a otros para el liderazgo.</a:t>
            </a:r>
          </a:p>
          <a:p>
            <a:pPr lvl="0"/>
            <a:r>
              <a:rPr lang="es-CO" dirty="0" smtClean="0"/>
              <a:t>Asiste a los cultos de adoración y a las actividades de la iglesia.</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Características generales de un líder de iglesia</a:t>
            </a:r>
            <a:endParaRPr lang="es-CO" dirty="0"/>
          </a:p>
        </p:txBody>
      </p:sp>
      <p:sp>
        <p:nvSpPr>
          <p:cNvPr id="3" name="2 Marcador de contenido"/>
          <p:cNvSpPr>
            <a:spLocks noGrp="1"/>
          </p:cNvSpPr>
          <p:nvPr>
            <p:ph idx="1"/>
          </p:nvPr>
        </p:nvSpPr>
        <p:spPr>
          <a:xfrm>
            <a:off x="1271464" y="2492896"/>
            <a:ext cx="9001000" cy="3744416"/>
          </a:xfrm>
        </p:spPr>
        <p:txBody>
          <a:bodyPr>
            <a:normAutofit/>
          </a:bodyPr>
          <a:lstStyle/>
          <a:p>
            <a:pPr lvl="0"/>
            <a:r>
              <a:rPr lang="es-CO" dirty="0" smtClean="0"/>
              <a:t>Se muestra dispuesto a aceptar los puntos de vista de los demás.</a:t>
            </a:r>
          </a:p>
          <a:p>
            <a:pPr lvl="0"/>
            <a:r>
              <a:rPr lang="es-CO" dirty="0" smtClean="0"/>
              <a:t>Reconoce el potencial de los demás.</a:t>
            </a:r>
          </a:p>
          <a:p>
            <a:pPr lvl="0"/>
            <a:r>
              <a:rPr lang="es-CO" dirty="0" smtClean="0"/>
              <a:t>Demuestra su compromiso cristiano en todos los aspectos de su vida.</a:t>
            </a:r>
          </a:p>
          <a:p>
            <a:pPr lvl="0"/>
            <a:r>
              <a:rPr lang="es-CO" dirty="0" smtClean="0"/>
              <a:t>Contribuye para que los diferentes grupos de la iglesia establezcan sus metas y los ayuda a alcanzarlas.</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672" y="260648"/>
            <a:ext cx="7524328" cy="1143000"/>
          </a:xfrm>
        </p:spPr>
        <p:txBody>
          <a:bodyPr>
            <a:normAutofit fontScale="90000"/>
          </a:bodyPr>
          <a:lstStyle/>
          <a:p>
            <a:r>
              <a:rPr lang="es-CO" dirty="0" smtClean="0"/>
              <a:t>Características especificas de un maestro de Escuela Sabática</a:t>
            </a:r>
            <a:endParaRPr lang="es-CO" dirty="0"/>
          </a:p>
        </p:txBody>
      </p:sp>
      <p:sp>
        <p:nvSpPr>
          <p:cNvPr id="3" name="2 Marcador de contenido"/>
          <p:cNvSpPr>
            <a:spLocks noGrp="1"/>
          </p:cNvSpPr>
          <p:nvPr>
            <p:ph idx="1"/>
          </p:nvPr>
        </p:nvSpPr>
        <p:spPr>
          <a:xfrm>
            <a:off x="1199456" y="2492896"/>
            <a:ext cx="10441160" cy="3744416"/>
          </a:xfrm>
        </p:spPr>
        <p:txBody>
          <a:bodyPr>
            <a:normAutofit/>
          </a:bodyPr>
          <a:lstStyle/>
          <a:p>
            <a:pPr lvl="0"/>
            <a:r>
              <a:rPr lang="es-CO" dirty="0" smtClean="0"/>
              <a:t>Muestra un profundo respeto por la Palabra de Dios.</a:t>
            </a:r>
          </a:p>
          <a:p>
            <a:pPr lvl="0"/>
            <a:r>
              <a:rPr lang="es-CO" dirty="0" smtClean="0"/>
              <a:t>Comparte información de una manera interesante.</a:t>
            </a:r>
          </a:p>
          <a:p>
            <a:pPr lvl="0"/>
            <a:r>
              <a:rPr lang="es-CO" dirty="0" smtClean="0"/>
              <a:t>Involucra al grupo en la toma de decisiones sobre su vida y estudios.</a:t>
            </a:r>
          </a:p>
          <a:p>
            <a:pPr lvl="0"/>
            <a:r>
              <a:rPr lang="es-CO" dirty="0" smtClean="0"/>
              <a:t>Planifica las clases y tiene listos los materiales con suficiente antelación.</a:t>
            </a:r>
          </a:p>
          <a:p>
            <a:pPr lvl="0"/>
            <a:r>
              <a:rPr lang="es-CO" dirty="0" smtClean="0"/>
              <a:t>Tiene facilidad de expresar sus creencias.</a:t>
            </a:r>
          </a:p>
          <a:p>
            <a:pPr marL="0" indent="0">
              <a:buNone/>
            </a:pP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4723</TotalTime>
  <Words>2711</Words>
  <Application>Microsoft Office PowerPoint</Application>
  <PresentationFormat>Panorámica</PresentationFormat>
  <Paragraphs>136</Paragraphs>
  <Slides>41</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Calibri</vt:lpstr>
      <vt:lpstr>Rockwell</vt:lpstr>
      <vt:lpstr>Rockwell Condensed</vt:lpstr>
      <vt:lpstr>Wingdings</vt:lpstr>
      <vt:lpstr>Tipo de madera</vt:lpstr>
      <vt:lpstr>Presentación de PowerPoint</vt:lpstr>
      <vt:lpstr>El maestro de la Escuela Sabática: Responsabilidades</vt:lpstr>
      <vt:lpstr>El maestro de la Escuela Sabática</vt:lpstr>
      <vt:lpstr>Diferencias individuales entre los maestros</vt:lpstr>
      <vt:lpstr>Diferencias individuales entre los maestros</vt:lpstr>
      <vt:lpstr>Los maestros de la Escuela Sabática</vt:lpstr>
      <vt:lpstr>Características generales de un líder de iglesia</vt:lpstr>
      <vt:lpstr>Características generales de un líder de iglesia</vt:lpstr>
      <vt:lpstr>Características especificas de un maestro de Escuela Sabática</vt:lpstr>
      <vt:lpstr>Características especificas de un maestro de Escuela Sabática</vt:lpstr>
      <vt:lpstr>El maestro de la Escuela Sabática</vt:lpstr>
      <vt:lpstr>El maestro de la Escuela Sabática</vt:lpstr>
      <vt:lpstr>¿Por que enseñar?</vt:lpstr>
      <vt:lpstr>¿Por que enseñar?</vt:lpstr>
      <vt:lpstr>La enseñanza a los adultos</vt:lpstr>
      <vt:lpstr>La enseñanza a los adultos</vt:lpstr>
      <vt:lpstr>La enseñanza a los adultos</vt:lpstr>
      <vt:lpstr>El plan de enseñanza de la lección</vt:lpstr>
      <vt:lpstr>El plan de enseñanza de la lección</vt:lpstr>
      <vt:lpstr>El plan de enseñanza de la lección</vt:lpstr>
      <vt:lpstr>Principios del aprendizaje espiritual de los adultos</vt:lpstr>
      <vt:lpstr>Principios del aprendizaje espiritual de los adultos</vt:lpstr>
      <vt:lpstr>La motivación</vt:lpstr>
      <vt:lpstr>Conozca a los miembros de su clase</vt:lpstr>
      <vt:lpstr>El razonamiento analítico</vt:lpstr>
      <vt:lpstr>Aprendizaje autodidacta</vt:lpstr>
      <vt:lpstr>Un cambio de actitudes</vt:lpstr>
      <vt:lpstr>Un cambio de actitudes</vt:lpstr>
      <vt:lpstr>El tipo de lenguaje y el alumno</vt:lpstr>
      <vt:lpstr>El tipo de lenguaje y el alumno</vt:lpstr>
      <vt:lpstr>El tipo de lenguaje y el alumno</vt:lpstr>
      <vt:lpstr>El dialogo y los aportes de los alumnos</vt:lpstr>
      <vt:lpstr>El desarrollo de la fe</vt:lpstr>
      <vt:lpstr>Creadores de significado</vt:lpstr>
      <vt:lpstr>Una comunidad de practica</vt:lpstr>
      <vt:lpstr>Una comunidad de practica</vt:lpstr>
      <vt:lpstr>Haga preguntas</vt:lpstr>
      <vt:lpstr>Haga preguntas</vt:lpstr>
      <vt:lpstr>La actitud del maestro</vt:lpstr>
      <vt:lpstr>La actitud del maestro</vt:lpstr>
      <vt:lpstr>El ambiente de aprendizaje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908</cp:revision>
  <dcterms:created xsi:type="dcterms:W3CDTF">2011-12-04T13:15:14Z</dcterms:created>
  <dcterms:modified xsi:type="dcterms:W3CDTF">2021-04-14T16:32:50Z</dcterms:modified>
</cp:coreProperties>
</file>