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handoutMasterIdLst>
    <p:handoutMasterId r:id="rId70"/>
  </p:handoutMasterIdLst>
  <p:sldIdLst>
    <p:sldId id="795" r:id="rId2"/>
    <p:sldId id="538" r:id="rId3"/>
    <p:sldId id="325" r:id="rId4"/>
    <p:sldId id="326" r:id="rId5"/>
    <p:sldId id="327" r:id="rId6"/>
    <p:sldId id="328" r:id="rId7"/>
    <p:sldId id="329" r:id="rId8"/>
    <p:sldId id="330" r:id="rId9"/>
    <p:sldId id="335" r:id="rId10"/>
    <p:sldId id="337" r:id="rId11"/>
    <p:sldId id="338" r:id="rId12"/>
    <p:sldId id="339"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9" r:id="rId60"/>
    <p:sldId id="390" r:id="rId61"/>
    <p:sldId id="391" r:id="rId62"/>
    <p:sldId id="392" r:id="rId63"/>
    <p:sldId id="393" r:id="rId64"/>
    <p:sldId id="394" r:id="rId65"/>
    <p:sldId id="831" r:id="rId66"/>
    <p:sldId id="395" r:id="rId67"/>
    <p:sldId id="396" r:id="rId6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32</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33</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34</a:t>
            </a:fld>
            <a:endParaRPr lang="es-C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35</a:t>
            </a:fld>
            <a:endParaRPr lang="es-C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36</a:t>
            </a:fld>
            <a:endParaRPr lang="es-C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37</a:t>
            </a:fld>
            <a:endParaRPr lang="es-C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38</a:t>
            </a:fld>
            <a:endParaRPr lang="es-C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39</a:t>
            </a:fld>
            <a:endParaRPr lang="es-C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40</a:t>
            </a:fld>
            <a:endParaRPr lang="es-C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41</a:t>
            </a:fld>
            <a:endParaRPr lang="es-C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42</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43</a:t>
            </a:fld>
            <a:endParaRPr lang="es-C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44</a:t>
            </a:fld>
            <a:endParaRPr lang="es-C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45</a:t>
            </a:fld>
            <a:endParaRPr lang="es-C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46</a:t>
            </a:fld>
            <a:endParaRPr lang="es-C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49</a:t>
            </a:fld>
            <a:endParaRPr lang="es-C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50</a:t>
            </a:fld>
            <a:endParaRPr lang="es-C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51</a:t>
            </a:fld>
            <a:endParaRPr lang="es-C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52</a:t>
            </a:fld>
            <a:endParaRPr lang="es-C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53</a:t>
            </a:fld>
            <a:endParaRPr lang="es-C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54</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55</a:t>
            </a:fld>
            <a:endParaRPr lang="es-C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58</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grpSp>
        <p:nvGrpSpPr>
          <p:cNvPr id="10" name="Group 10"/>
          <p:cNvGrpSpPr/>
          <p:nvPr userDrawn="1"/>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0948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5" name="Imagen 4"/>
          <p:cNvPicPr>
            <a:picLocks noChangeAspect="1"/>
          </p:cNvPicPr>
          <p:nvPr/>
        </p:nvPicPr>
        <p:blipFill>
          <a:blip r:embed="rId2"/>
          <a:stretch>
            <a:fillRect/>
          </a:stretch>
        </p:blipFill>
        <p:spPr>
          <a:xfrm>
            <a:off x="23810" y="-13447"/>
            <a:ext cx="12168189" cy="6871448"/>
          </a:xfrm>
          <a:prstGeom prst="rect">
            <a:avLst/>
          </a:prstGeom>
        </p:spPr>
      </p:pic>
      <p:sp>
        <p:nvSpPr>
          <p:cNvPr id="7" name="3 Título"/>
          <p:cNvSpPr txBox="1">
            <a:spLocks/>
          </p:cNvSpPr>
          <p:nvPr/>
        </p:nvSpPr>
        <p:spPr>
          <a:xfrm>
            <a:off x="4007768" y="2850777"/>
            <a:ext cx="7084392"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800" dirty="0" smtClean="0">
                <a:solidFill>
                  <a:srgbClr val="085498"/>
                </a:solidFill>
              </a:rPr>
              <a:t>El director de la Escuela Sabática</a:t>
            </a:r>
            <a:r>
              <a:rPr lang="es-CO" sz="4800" smtClean="0">
                <a:solidFill>
                  <a:srgbClr val="085498"/>
                </a:solidFill>
              </a:rPr>
              <a:t>, LOS DIRECTORES </a:t>
            </a:r>
            <a:r>
              <a:rPr lang="es-CO" sz="4800" dirty="0" smtClean="0">
                <a:solidFill>
                  <a:srgbClr val="085498"/>
                </a:solidFill>
              </a:rPr>
              <a:t>ASOCIADOS Y SUS RESPONSABILIDADES</a:t>
            </a:r>
            <a:endParaRPr lang="es-CO" sz="48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función del director</a:t>
            </a:r>
            <a:endParaRPr lang="es-CO" dirty="0"/>
          </a:p>
        </p:txBody>
      </p:sp>
      <p:sp>
        <p:nvSpPr>
          <p:cNvPr id="3" name="2 Marcador de contenido"/>
          <p:cNvSpPr>
            <a:spLocks noGrp="1"/>
          </p:cNvSpPr>
          <p:nvPr>
            <p:ph idx="1"/>
          </p:nvPr>
        </p:nvSpPr>
        <p:spPr>
          <a:xfrm>
            <a:off x="626440" y="2063888"/>
            <a:ext cx="10945216" cy="3840163"/>
          </a:xfrm>
        </p:spPr>
        <p:txBody>
          <a:bodyPr>
            <a:noAutofit/>
          </a:bodyPr>
          <a:lstStyle/>
          <a:p>
            <a:pPr marL="0" indent="0">
              <a:buNone/>
            </a:pPr>
            <a:r>
              <a:rPr lang="es-ES_tradnl" sz="2800" dirty="0" smtClean="0"/>
              <a:t>La persona que sea elegida como director de Escuela Sabática tiene que ser un miembro activo de la iglesia y alguien que cuente con el respeto de la feligresía. </a:t>
            </a:r>
          </a:p>
          <a:p>
            <a:pPr marL="0" indent="0">
              <a:buNone/>
            </a:pPr>
            <a:r>
              <a:rPr lang="es-ES_tradnl" sz="2800" dirty="0" smtClean="0"/>
              <a:t>Los que hayan sido llamados para desempeñarse como directores de Escuela Sabática tienen un deber sagrado que cumplir.</a:t>
            </a:r>
          </a:p>
          <a:p>
            <a:pPr marL="0" indent="0">
              <a:buNone/>
            </a:pPr>
            <a:r>
              <a:rPr lang="es-CO" sz="2800" dirty="0" smtClean="0"/>
              <a:t>El desempeño del director dependerá de su manera de pensar y de sentir. No podemos inspirar a otras personas con algo que no sentimos, y el objetivo de este cargo es guiar a otros para que den lo mejor de sí.</a:t>
            </a:r>
          </a:p>
          <a:p>
            <a:pPr marL="0" indent="0">
              <a:buNone/>
            </a:pPr>
            <a:r>
              <a:rPr lang="es-ES_tradnl" sz="2800" dirty="0" smtClean="0"/>
              <a:t> </a:t>
            </a:r>
            <a:endParaRPr lang="es-CO"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función del director</a:t>
            </a:r>
            <a:endParaRPr lang="es-CO" dirty="0"/>
          </a:p>
        </p:txBody>
      </p:sp>
      <p:sp>
        <p:nvSpPr>
          <p:cNvPr id="3" name="2 Marcador de contenido"/>
          <p:cNvSpPr>
            <a:spLocks noGrp="1"/>
          </p:cNvSpPr>
          <p:nvPr>
            <p:ph idx="1"/>
          </p:nvPr>
        </p:nvSpPr>
        <p:spPr>
          <a:xfrm>
            <a:off x="839416" y="2276872"/>
            <a:ext cx="10801200" cy="3840163"/>
          </a:xfrm>
        </p:spPr>
        <p:txBody>
          <a:bodyPr>
            <a:noAutofit/>
          </a:bodyPr>
          <a:lstStyle/>
          <a:p>
            <a:pPr marL="0" indent="0">
              <a:buNone/>
            </a:pPr>
            <a:r>
              <a:rPr lang="es-CO" sz="2800" dirty="0" smtClean="0"/>
              <a:t>Como líder, el director necesita tener capacidad ejecutiva. Ese individuo tendrá contacto constante con otras personas, y esto requerirá que posea tacto, disposición, capacidad de respuesta y paciencia. </a:t>
            </a:r>
          </a:p>
          <a:p>
            <a:pPr marL="0" indent="0">
              <a:buNone/>
            </a:pPr>
            <a:r>
              <a:rPr lang="es-CO" sz="2800" dirty="0" smtClean="0"/>
              <a:t>El director es el gerente de la Escuela Sabática, pero no podrá ejercer con efectividad su cargo sin conocer primero los secretos de la “gerencia” de sí mismo.</a:t>
            </a:r>
            <a:endParaRPr lang="es-CO"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función del director</a:t>
            </a:r>
            <a:endParaRPr lang="es-CO" dirty="0"/>
          </a:p>
        </p:txBody>
      </p:sp>
      <p:sp>
        <p:nvSpPr>
          <p:cNvPr id="3" name="2 Marcador de contenido"/>
          <p:cNvSpPr>
            <a:spLocks noGrp="1"/>
          </p:cNvSpPr>
          <p:nvPr>
            <p:ph idx="1"/>
          </p:nvPr>
        </p:nvSpPr>
        <p:spPr>
          <a:xfrm>
            <a:off x="770456" y="1916832"/>
            <a:ext cx="10657184" cy="3840163"/>
          </a:xfrm>
        </p:spPr>
        <p:txBody>
          <a:bodyPr>
            <a:noAutofit/>
          </a:bodyPr>
          <a:lstStyle/>
          <a:p>
            <a:pPr marL="0" indent="0">
              <a:buNone/>
            </a:pPr>
            <a:r>
              <a:rPr lang="es-CO" sz="2800" dirty="0" smtClean="0"/>
              <a:t>Un director de éxito necesita ser perseverante y enérgico. Sus deberes requieren de trabajo duro y de mucho análisis. </a:t>
            </a:r>
          </a:p>
          <a:p>
            <a:pPr marL="0" indent="0">
              <a:buNone/>
            </a:pPr>
            <a:r>
              <a:rPr lang="es-CO" sz="2800" dirty="0" smtClean="0"/>
              <a:t>Debería ser estudioso y observador, y esforzarse todos los días en aprender cosas nuevas, en especial en la tarea de la cual es responsable.</a:t>
            </a:r>
          </a:p>
          <a:p>
            <a:pPr marL="0" indent="0">
              <a:buNone/>
            </a:pPr>
            <a:r>
              <a:rPr lang="es-ES_tradnl" sz="2800" dirty="0" smtClean="0"/>
              <a:t>El director tiene que buscar constantemente la forma de que la Escuela Sabática logre alcanzar de manera eficiente sus metas. </a:t>
            </a:r>
            <a:endParaRPr lang="es-CO"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director asociado</a:t>
            </a:r>
            <a:endParaRPr lang="es-CO" dirty="0"/>
          </a:p>
        </p:txBody>
      </p:sp>
      <p:sp>
        <p:nvSpPr>
          <p:cNvPr id="3" name="2 Marcador de contenido"/>
          <p:cNvSpPr>
            <a:spLocks noGrp="1"/>
          </p:cNvSpPr>
          <p:nvPr>
            <p:ph idx="1"/>
          </p:nvPr>
        </p:nvSpPr>
        <p:spPr>
          <a:xfrm>
            <a:off x="1069848" y="2093976"/>
            <a:ext cx="10426752" cy="3840163"/>
          </a:xfrm>
        </p:spPr>
        <p:txBody>
          <a:bodyPr>
            <a:noAutofit/>
          </a:bodyPr>
          <a:lstStyle/>
          <a:p>
            <a:pPr marL="0" indent="0">
              <a:buNone/>
            </a:pPr>
            <a:r>
              <a:rPr lang="es-ES_tradnl" sz="2800" dirty="0" smtClean="0"/>
              <a:t>Este directivo tiene que asociarse al director para llevar a cabo las labores habituales de la Escuela Sabática, y al hacerse cargo de las responsabilidades que le asigne este. </a:t>
            </a:r>
          </a:p>
          <a:p>
            <a:pPr marL="0" indent="0">
              <a:buNone/>
            </a:pPr>
            <a:endParaRPr lang="es-ES_tradnl" sz="2800" dirty="0"/>
          </a:p>
          <a:p>
            <a:pPr marL="0" indent="0">
              <a:buNone/>
            </a:pPr>
            <a:r>
              <a:rPr lang="es-ES_tradnl" sz="2800" dirty="0" smtClean="0"/>
              <a:t>Debería estar listo para responder a cualquier petición del director y ayudar en los asuntos administrativos de la Escuela Sabática. Ante la ausencia del director, el asistente quedará a cargo de la Escuela Sabática. </a:t>
            </a:r>
            <a:endParaRPr lang="es-CO"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Director asociado de evangelización</a:t>
            </a:r>
            <a:endParaRPr lang="es-CO" dirty="0"/>
          </a:p>
        </p:txBody>
      </p:sp>
      <p:sp>
        <p:nvSpPr>
          <p:cNvPr id="3" name="2 Marcador de contenido"/>
          <p:cNvSpPr>
            <a:spLocks noGrp="1"/>
          </p:cNvSpPr>
          <p:nvPr>
            <p:ph idx="1"/>
          </p:nvPr>
        </p:nvSpPr>
        <p:spPr>
          <a:xfrm>
            <a:off x="1063002" y="2420888"/>
            <a:ext cx="10354744" cy="2736304"/>
          </a:xfrm>
        </p:spPr>
        <p:txBody>
          <a:bodyPr>
            <a:noAutofit/>
          </a:bodyPr>
          <a:lstStyle/>
          <a:p>
            <a:r>
              <a:rPr lang="es-CO" sz="2800" dirty="0" smtClean="0"/>
              <a:t>Realiza y presenta a la junta de la Escuela Sabática los planes para organizar diversos tipos de Escuelas Sabáticas filiales, la Escuela Bíblica de Vacaciones y otros proyectos de evangelización relacionados con la Escuela Sabática en el territorio misionero de la iglesia, en cooperación con los planes de evangelización del pastor local.</a:t>
            </a:r>
          </a:p>
          <a:p>
            <a:endParaRPr lang="es-CO"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Director asociado de evangelización</a:t>
            </a:r>
            <a:endParaRPr lang="es-CO" dirty="0"/>
          </a:p>
        </p:txBody>
      </p:sp>
      <p:sp>
        <p:nvSpPr>
          <p:cNvPr id="3" name="2 Marcador de contenido"/>
          <p:cNvSpPr>
            <a:spLocks noGrp="1"/>
          </p:cNvSpPr>
          <p:nvPr>
            <p:ph idx="1"/>
          </p:nvPr>
        </p:nvSpPr>
        <p:spPr>
          <a:xfrm>
            <a:off x="623392" y="2114564"/>
            <a:ext cx="10504856" cy="4032448"/>
          </a:xfrm>
        </p:spPr>
        <p:txBody>
          <a:bodyPr>
            <a:noAutofit/>
          </a:bodyPr>
          <a:lstStyle/>
          <a:p>
            <a:pPr lvl="0"/>
            <a:r>
              <a:rPr lang="es-CO" sz="2800" dirty="0" smtClean="0"/>
              <a:t>Desarrolla y mantiene el interés de la iglesia en la evangelización por medio de las Escuelas Sabáticas filiales.</a:t>
            </a:r>
          </a:p>
          <a:p>
            <a:r>
              <a:rPr lang="es-ES_tradnl" sz="2800" dirty="0" smtClean="0"/>
              <a:t>Presenta a la Escuela Sabática en pleno los planes e informes de la evangelización llevada a cabo por la Escuela Sabática.</a:t>
            </a:r>
          </a:p>
          <a:p>
            <a:pPr lvl="0"/>
            <a:r>
              <a:rPr lang="es-CO" sz="2800" dirty="0" smtClean="0"/>
              <a:t>Mantiene informado al director de Escuela Sabática y al de Ministerios Personales sobre el progreso que se obtenga en la evangelización por medio de las Escuelas Sabáticas filiales.</a:t>
            </a:r>
          </a:p>
          <a:p>
            <a:endParaRPr lang="es-CO"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3472" y="260648"/>
            <a:ext cx="10009112" cy="1143000"/>
          </a:xfrm>
        </p:spPr>
        <p:txBody>
          <a:bodyPr>
            <a:normAutofit fontScale="90000"/>
          </a:bodyPr>
          <a:lstStyle/>
          <a:p>
            <a:r>
              <a:rPr lang="es-CO" dirty="0" smtClean="0"/>
              <a:t>Director asociado responsable de los miembros</a:t>
            </a:r>
            <a:endParaRPr lang="es-CO" dirty="0"/>
          </a:p>
        </p:txBody>
      </p:sp>
      <p:sp>
        <p:nvSpPr>
          <p:cNvPr id="3" name="2 Marcador de contenido"/>
          <p:cNvSpPr>
            <a:spLocks noGrp="1"/>
          </p:cNvSpPr>
          <p:nvPr>
            <p:ph idx="1"/>
          </p:nvPr>
        </p:nvSpPr>
        <p:spPr>
          <a:xfrm>
            <a:off x="1559496" y="2348880"/>
            <a:ext cx="10153128" cy="3840163"/>
          </a:xfrm>
        </p:spPr>
        <p:txBody>
          <a:bodyPr>
            <a:normAutofit/>
          </a:bodyPr>
          <a:lstStyle/>
          <a:p>
            <a:pPr marL="0" indent="0">
              <a:buNone/>
            </a:pPr>
            <a:r>
              <a:rPr lang="es-CO" sz="2800" dirty="0" smtClean="0"/>
              <a:t>El departamento de Escuela Sabática y Ministerios Personales recomienda que la Escuela Sabática realice un esfuerzo intensivo, dedicado y continuo durante todo el año para incorporar a todos los miembros inactivos de la Escuela Sabática como miembros habituales de esta, y para promover la asistencia semanal de todos los miembros activos.</a:t>
            </a:r>
            <a:endParaRPr lang="es-CO"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487488" y="228600"/>
            <a:ext cx="9217024" cy="1143000"/>
          </a:xfrm>
        </p:spPr>
        <p:txBody>
          <a:bodyPr>
            <a:normAutofit fontScale="90000"/>
          </a:bodyPr>
          <a:lstStyle/>
          <a:p>
            <a:r>
              <a:rPr lang="es-CO" dirty="0" smtClean="0"/>
              <a:t>Director asociado responsable de los miembros</a:t>
            </a:r>
            <a:endParaRPr lang="es-CO" dirty="0"/>
          </a:p>
        </p:txBody>
      </p:sp>
      <p:sp>
        <p:nvSpPr>
          <p:cNvPr id="3" name="2 Marcador de contenido"/>
          <p:cNvSpPr>
            <a:spLocks noGrp="1"/>
          </p:cNvSpPr>
          <p:nvPr>
            <p:ph idx="1"/>
          </p:nvPr>
        </p:nvSpPr>
        <p:spPr>
          <a:xfrm>
            <a:off x="1343472" y="2420888"/>
            <a:ext cx="10009112" cy="3528392"/>
          </a:xfrm>
        </p:spPr>
        <p:txBody>
          <a:bodyPr>
            <a:normAutofit/>
          </a:bodyPr>
          <a:lstStyle/>
          <a:p>
            <a:pPr lvl="0"/>
            <a:r>
              <a:rPr lang="es-CO" sz="2800" dirty="0" smtClean="0"/>
              <a:t>Promover la afiliación a la Escuela Sabática, en especial entre los miembros de la iglesia y sus hijos; asimismo, fomentar la asistencia habitual a la Escuela Sabática.</a:t>
            </a:r>
          </a:p>
          <a:p>
            <a:pPr lvl="0"/>
            <a:r>
              <a:rPr lang="es-CO" sz="2800" dirty="0" smtClean="0"/>
              <a:t>Mantener un registro actualizado de los miembros de iglesia que incluya la información que obra en poder del secretario de la iglesia y del secretario de Escuela Sabática, con el fin de determinar cuáles son los miembros inactivos de la Escuela Sabática.</a:t>
            </a:r>
          </a:p>
          <a:p>
            <a:endParaRPr lang="es-CO"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911424" y="228600"/>
            <a:ext cx="9505056" cy="1143000"/>
          </a:xfrm>
        </p:spPr>
        <p:txBody>
          <a:bodyPr>
            <a:normAutofit fontScale="90000"/>
          </a:bodyPr>
          <a:lstStyle/>
          <a:p>
            <a:r>
              <a:rPr lang="es-CO" dirty="0" smtClean="0"/>
              <a:t>Director asociado responsable de los miembros</a:t>
            </a:r>
            <a:endParaRPr lang="es-CO" dirty="0"/>
          </a:p>
        </p:txBody>
      </p:sp>
      <p:sp>
        <p:nvSpPr>
          <p:cNvPr id="3" name="2 Marcador de contenido"/>
          <p:cNvSpPr>
            <a:spLocks noGrp="1"/>
          </p:cNvSpPr>
          <p:nvPr>
            <p:ph idx="1"/>
          </p:nvPr>
        </p:nvSpPr>
        <p:spPr>
          <a:xfrm>
            <a:off x="911424" y="2060848"/>
            <a:ext cx="10657184" cy="4536504"/>
          </a:xfrm>
        </p:spPr>
        <p:txBody>
          <a:bodyPr>
            <a:noAutofit/>
          </a:bodyPr>
          <a:lstStyle/>
          <a:p>
            <a:r>
              <a:rPr lang="es-ES_tradnl" sz="2800" dirty="0" smtClean="0"/>
              <a:t>Con los maestros presentes, presentar en la junta de la Escuela Sabática una lista completa de los nombres y las direcciones de los miembros inactivos. En ese momento la junta le asignará una </a:t>
            </a:r>
            <a:r>
              <a:rPr lang="es-CO" sz="2800" dirty="0" smtClean="0"/>
              <a:t>clase a cada miembro faltante, anotando el nombre y la dirección de la persona en la sección de miembros potenciales de la tarjeta de registro de la clase.</a:t>
            </a:r>
          </a:p>
          <a:p>
            <a:r>
              <a:rPr lang="es-CO" sz="2800" dirty="0" smtClean="0"/>
              <a:t>Presentar en todas las reuniones mensuales de la junta de la Escuela Sabática un reporte actualizado del progreso que se ha logrado en la incorporación de estos miembros potenciales como miembros activos.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839416" y="228600"/>
            <a:ext cx="9577064" cy="1143000"/>
          </a:xfrm>
        </p:spPr>
        <p:txBody>
          <a:bodyPr>
            <a:normAutofit fontScale="90000"/>
          </a:bodyPr>
          <a:lstStyle/>
          <a:p>
            <a:r>
              <a:rPr lang="es-CO" dirty="0" smtClean="0"/>
              <a:t>Director asociado responsable de los miembros</a:t>
            </a:r>
            <a:endParaRPr lang="es-CO" dirty="0"/>
          </a:p>
        </p:txBody>
      </p:sp>
      <p:sp>
        <p:nvSpPr>
          <p:cNvPr id="3" name="2 Marcador de contenido"/>
          <p:cNvSpPr>
            <a:spLocks noGrp="1"/>
          </p:cNvSpPr>
          <p:nvPr>
            <p:ph idx="1"/>
          </p:nvPr>
        </p:nvSpPr>
        <p:spPr>
          <a:xfrm>
            <a:off x="850826" y="2204864"/>
            <a:ext cx="10657184" cy="4320480"/>
          </a:xfrm>
        </p:spPr>
        <p:txBody>
          <a:bodyPr>
            <a:noAutofit/>
          </a:bodyPr>
          <a:lstStyle/>
          <a:p>
            <a:pPr lvl="0"/>
            <a:r>
              <a:rPr lang="es-CO" sz="2800" dirty="0" smtClean="0"/>
              <a:t>Cooperar con el director de la división de extensión de la Escuela Sabática para asegurarse de que este tenga los nombres de las personas que por alguna circunstancia no pueden asistir a la Escuela Sabática. Esos miembros necesitan ser incorporados a la división de extensión, y tienen que ser contactados de manera periódica por otros miembros bajo la coordinación del director de la división de extensión.</a:t>
            </a:r>
          </a:p>
          <a:p>
            <a:pPr lvl="0"/>
            <a:r>
              <a:rPr lang="es-CO" sz="2800" dirty="0" smtClean="0"/>
              <a:t>Exhortar a los maestros para que mantengan un ministerio de oración y visitación por aquellos miembros que no están asistiendo a la Escuela Sabática.</a:t>
            </a:r>
          </a:p>
          <a:p>
            <a:pPr lvl="0"/>
            <a:endParaRPr lang="es-CO"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41538" y="2836290"/>
            <a:ext cx="8839200" cy="1143000"/>
          </a:xfrm>
        </p:spPr>
        <p:txBody>
          <a:bodyPr/>
          <a:lstStyle/>
          <a:p>
            <a:r>
              <a:rPr lang="es-CO" dirty="0" smtClean="0"/>
              <a:t>El director de la Escuela </a:t>
            </a:r>
            <a:r>
              <a:rPr lang="es-CO" dirty="0" smtClean="0"/>
              <a:t>Sabática, los directores asociados y sus responsabilidades</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3712" y="228600"/>
            <a:ext cx="6912768" cy="1143000"/>
          </a:xfrm>
        </p:spPr>
        <p:txBody>
          <a:bodyPr>
            <a:normAutofit fontScale="90000"/>
          </a:bodyPr>
          <a:lstStyle/>
          <a:p>
            <a:r>
              <a:rPr lang="es-CO" dirty="0" smtClean="0"/>
              <a:t>la relación del director con el pastor</a:t>
            </a:r>
            <a:endParaRPr lang="es-CO" dirty="0"/>
          </a:p>
        </p:txBody>
      </p:sp>
      <p:sp>
        <p:nvSpPr>
          <p:cNvPr id="3" name="2 Marcador de contenido"/>
          <p:cNvSpPr>
            <a:spLocks noGrp="1"/>
          </p:cNvSpPr>
          <p:nvPr>
            <p:ph idx="1"/>
          </p:nvPr>
        </p:nvSpPr>
        <p:spPr>
          <a:xfrm>
            <a:off x="1055440" y="2636913"/>
            <a:ext cx="10369152" cy="2520280"/>
          </a:xfrm>
        </p:spPr>
        <p:txBody>
          <a:bodyPr>
            <a:noAutofit/>
          </a:bodyPr>
          <a:lstStyle/>
          <a:p>
            <a:pPr marL="0" indent="0">
              <a:buNone/>
            </a:pPr>
            <a:r>
              <a:rPr lang="es-ES_tradnl" sz="2800" dirty="0" smtClean="0"/>
              <a:t>Es importante mencionar la cordial relación que tiene que existir entre el pastor de la iglesia y el director de Escuela Sabática, ya que estos líderes trabajan de manera muy cercana. </a:t>
            </a:r>
          </a:p>
          <a:p>
            <a:pPr marL="0" indent="0">
              <a:buNone/>
            </a:pPr>
            <a:r>
              <a:rPr lang="es-ES_tradnl" sz="2800" dirty="0" smtClean="0"/>
              <a:t>La Escuela Sabática abarca a toda la feligresía de la iglesia; por consiguiente, el pastor de la iglesia es el pastor de la Escuela Sabática.</a:t>
            </a:r>
            <a:endParaRPr lang="es-C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3712" y="228600"/>
            <a:ext cx="6912768" cy="1143000"/>
          </a:xfrm>
        </p:spPr>
        <p:txBody>
          <a:bodyPr>
            <a:normAutofit fontScale="90000"/>
          </a:bodyPr>
          <a:lstStyle/>
          <a:p>
            <a:r>
              <a:rPr lang="es-CO" dirty="0" smtClean="0"/>
              <a:t>la relación del director con el pastor</a:t>
            </a:r>
            <a:endParaRPr lang="es-CO" dirty="0"/>
          </a:p>
        </p:txBody>
      </p:sp>
      <p:sp>
        <p:nvSpPr>
          <p:cNvPr id="3" name="2 Marcador de contenido"/>
          <p:cNvSpPr>
            <a:spLocks noGrp="1"/>
          </p:cNvSpPr>
          <p:nvPr>
            <p:ph idx="1"/>
          </p:nvPr>
        </p:nvSpPr>
        <p:spPr>
          <a:xfrm>
            <a:off x="1343472" y="2636913"/>
            <a:ext cx="9937104" cy="3840163"/>
          </a:xfrm>
        </p:spPr>
        <p:txBody>
          <a:bodyPr>
            <a:noAutofit/>
          </a:bodyPr>
          <a:lstStyle/>
          <a:p>
            <a:pPr marL="0" indent="0">
              <a:buNone/>
            </a:pPr>
            <a:r>
              <a:rPr lang="es-CO" sz="2800" dirty="0" smtClean="0"/>
              <a:t>En virtud de su posición, el pastor se convierte en el consejero espiritual y educacional de la Escuela Sabática y, como tal, es necesario</a:t>
            </a:r>
            <a:r>
              <a:rPr lang="es-ES_tradnl" sz="2800" dirty="0" smtClean="0"/>
              <a:t> que se preocupe por el nivel de enseñanza que se imparte en ella. </a:t>
            </a:r>
          </a:p>
          <a:p>
            <a:pPr marL="0" indent="0">
              <a:buNone/>
            </a:pPr>
            <a:r>
              <a:rPr lang="es-ES_tradnl" sz="2800" dirty="0" smtClean="0"/>
              <a:t>Por lo tanto, el pastor es responsable en gran medida de la buena preparación de los maestros, empleando sus buenos oficios para que todo se haga en forma correcta.</a:t>
            </a:r>
            <a:endParaRPr lang="es-CO"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5400" y="228600"/>
            <a:ext cx="9721080" cy="1143000"/>
          </a:xfrm>
        </p:spPr>
        <p:txBody>
          <a:bodyPr>
            <a:normAutofit fontScale="90000"/>
          </a:bodyPr>
          <a:lstStyle/>
          <a:p>
            <a:r>
              <a:rPr lang="es-CO" dirty="0" smtClean="0"/>
              <a:t>Relación del director con sus compañeros de departamento</a:t>
            </a:r>
            <a:endParaRPr lang="es-CO" dirty="0"/>
          </a:p>
        </p:txBody>
      </p:sp>
      <p:sp>
        <p:nvSpPr>
          <p:cNvPr id="3" name="2 Marcador de contenido"/>
          <p:cNvSpPr>
            <a:spLocks noGrp="1"/>
          </p:cNvSpPr>
          <p:nvPr>
            <p:ph idx="1"/>
          </p:nvPr>
        </p:nvSpPr>
        <p:spPr>
          <a:xfrm>
            <a:off x="695400" y="2636913"/>
            <a:ext cx="11017224" cy="3840163"/>
          </a:xfrm>
        </p:spPr>
        <p:txBody>
          <a:bodyPr>
            <a:noAutofit/>
          </a:bodyPr>
          <a:lstStyle/>
          <a:p>
            <a:pPr marL="0" indent="0">
              <a:buNone/>
            </a:pPr>
            <a:r>
              <a:rPr lang="es-ES_tradnl" sz="2800" dirty="0" smtClean="0"/>
              <a:t>Con frecuencia los directores cometen el error de hacer demasiado por sí solo. Es preciso que recordemos el consejo que le dio Jetro a Moisés: «No está bien lo que haces. Desfallecerás del todo, tú y también este pueblo que está contigo, porque el trabajo es demasiado pesado para ti y no podrás hacerlo tú solo» (</a:t>
            </a:r>
            <a:r>
              <a:rPr lang="es-ES_tradnl" sz="2800" dirty="0" err="1" smtClean="0"/>
              <a:t>Exo</a:t>
            </a:r>
            <a:r>
              <a:rPr lang="es-ES_tradnl" sz="2800" dirty="0" smtClean="0"/>
              <a:t>. 18: 17, 18). </a:t>
            </a:r>
          </a:p>
          <a:p>
            <a:pPr marL="0" indent="0">
              <a:buNone/>
            </a:pPr>
            <a:r>
              <a:rPr lang="es-ES_tradnl" sz="2800" dirty="0" smtClean="0"/>
              <a:t>Por el contrario, el director tiene que estudiar el delicado arte de ayudar a que otros se involucren en los diferentes ministerios de acuerdo con sus dones espirituales.</a:t>
            </a:r>
            <a:endParaRPr lang="es-CO"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9456" y="228600"/>
            <a:ext cx="9217024" cy="1143000"/>
          </a:xfrm>
        </p:spPr>
        <p:txBody>
          <a:bodyPr>
            <a:normAutofit fontScale="90000"/>
          </a:bodyPr>
          <a:lstStyle/>
          <a:p>
            <a:r>
              <a:rPr lang="es-CO" dirty="0" smtClean="0"/>
              <a:t>La relación del director con la junta de Escuela Sabática</a:t>
            </a:r>
            <a:endParaRPr lang="es-CO" dirty="0"/>
          </a:p>
        </p:txBody>
      </p:sp>
      <p:sp>
        <p:nvSpPr>
          <p:cNvPr id="3" name="2 Marcador de contenido"/>
          <p:cNvSpPr>
            <a:spLocks noGrp="1"/>
          </p:cNvSpPr>
          <p:nvPr>
            <p:ph idx="1"/>
          </p:nvPr>
        </p:nvSpPr>
        <p:spPr>
          <a:xfrm>
            <a:off x="911424" y="2636913"/>
            <a:ext cx="10369152" cy="3840163"/>
          </a:xfrm>
        </p:spPr>
        <p:txBody>
          <a:bodyPr>
            <a:noAutofit/>
          </a:bodyPr>
          <a:lstStyle/>
          <a:p>
            <a:pPr marL="0" indent="0">
              <a:buNone/>
            </a:pPr>
            <a:r>
              <a:rPr lang="es-CO" sz="2800" dirty="0" smtClean="0"/>
              <a:t>La primera responsabilidad del director tiene que ser estar al día sobre los planes y las políticas vigentes del departamento de Escuela Sabática y Ministerios Personales de la Asociación General. Esto se logra familiarizándose con la edición más reciente del</a:t>
            </a:r>
            <a:r>
              <a:rPr lang="es-CO" sz="2800" i="1" dirty="0" smtClean="0"/>
              <a:t> Manual de Escuela </a:t>
            </a:r>
            <a:r>
              <a:rPr lang="es-CO" sz="2800" dirty="0" smtClean="0"/>
              <a:t>enviadas por el director de Escuela Sabática y Ministerios Personales de su Asociación local.</a:t>
            </a:r>
          </a:p>
          <a:p>
            <a:pPr marL="0" indent="0">
              <a:buNone/>
            </a:pPr>
            <a:endParaRPr lang="es-CO"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1464" y="228600"/>
            <a:ext cx="9145016" cy="1143000"/>
          </a:xfrm>
        </p:spPr>
        <p:txBody>
          <a:bodyPr>
            <a:normAutofit fontScale="90000"/>
          </a:bodyPr>
          <a:lstStyle/>
          <a:p>
            <a:r>
              <a:rPr lang="es-CO" dirty="0" smtClean="0"/>
              <a:t>La relación del director con la junta de Escuela Sabática</a:t>
            </a:r>
            <a:endParaRPr lang="es-CO" dirty="0"/>
          </a:p>
        </p:txBody>
      </p:sp>
      <p:sp>
        <p:nvSpPr>
          <p:cNvPr id="3" name="2 Marcador de contenido"/>
          <p:cNvSpPr>
            <a:spLocks noGrp="1"/>
          </p:cNvSpPr>
          <p:nvPr>
            <p:ph idx="1"/>
          </p:nvPr>
        </p:nvSpPr>
        <p:spPr>
          <a:xfrm>
            <a:off x="1127448" y="2420889"/>
            <a:ext cx="10153128" cy="3840163"/>
          </a:xfrm>
        </p:spPr>
        <p:txBody>
          <a:bodyPr>
            <a:noAutofit/>
          </a:bodyPr>
          <a:lstStyle/>
          <a:p>
            <a:pPr marL="0" indent="0">
              <a:buNone/>
            </a:pPr>
            <a:r>
              <a:rPr lang="es-ES_tradnl" sz="2800" dirty="0" smtClean="0"/>
              <a:t>Lo más pronto que sea posible después de la elección de los directivos, el director debería convocarlos a una reunión de la junta de la Escuela Sabática. La junta está compuesta por el director, los directores asociados, el secretario o secretaria, los secretarios asociados, los líderes de las divisiones, el secretario o secretaria de inversión, el director o directora de la Escuela Bíblica de Vacaciones y un anciano.</a:t>
            </a:r>
            <a:endParaRPr lang="es-CO"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5560" y="228600"/>
            <a:ext cx="8280920" cy="1143000"/>
          </a:xfrm>
        </p:spPr>
        <p:txBody>
          <a:bodyPr>
            <a:normAutofit/>
          </a:bodyPr>
          <a:lstStyle/>
          <a:p>
            <a:r>
              <a:rPr lang="es-CO" dirty="0" smtClean="0"/>
              <a:t>La selección de los maestros </a:t>
            </a:r>
            <a:endParaRPr lang="es-CO" dirty="0"/>
          </a:p>
        </p:txBody>
      </p:sp>
      <p:sp>
        <p:nvSpPr>
          <p:cNvPr id="3" name="2 Marcador de contenido"/>
          <p:cNvSpPr>
            <a:spLocks noGrp="1"/>
          </p:cNvSpPr>
          <p:nvPr>
            <p:ph idx="1"/>
          </p:nvPr>
        </p:nvSpPr>
        <p:spPr>
          <a:xfrm>
            <a:off x="983432" y="2564905"/>
            <a:ext cx="10297144" cy="3840163"/>
          </a:xfrm>
        </p:spPr>
        <p:txBody>
          <a:bodyPr>
            <a:normAutofit/>
          </a:bodyPr>
          <a:lstStyle/>
          <a:p>
            <a:pPr marL="0" indent="0">
              <a:buNone/>
            </a:pPr>
            <a:r>
              <a:rPr lang="es-ES_tradnl" sz="2800" dirty="0" smtClean="0"/>
              <a:t>Una de las primeras responsabilidades de la junta de Escuela Sabática es la selección de los maestros para cada división, y estos han de ser aprobados por la junta de la iglesia. Antes de escoger a los maestros, es preciso tomar en cuenta los consejos que nos da Elena G. de White en</a:t>
            </a:r>
            <a:r>
              <a:rPr lang="es-ES_tradnl" sz="2800" i="1" dirty="0" smtClean="0"/>
              <a:t> </a:t>
            </a:r>
            <a:r>
              <a:rPr lang="es-ES_tradnl" sz="2800" dirty="0" smtClean="0"/>
              <a:t>Consejos sobre la obra de la Escuela Sabática, páginas 83-117.</a:t>
            </a:r>
            <a:endParaRPr lang="es-CO"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228600"/>
            <a:ext cx="8352928" cy="1143000"/>
          </a:xfrm>
        </p:spPr>
        <p:txBody>
          <a:bodyPr>
            <a:normAutofit/>
          </a:bodyPr>
          <a:lstStyle/>
          <a:p>
            <a:r>
              <a:rPr lang="es-CO" dirty="0" smtClean="0"/>
              <a:t>La selección de los maestros </a:t>
            </a:r>
            <a:endParaRPr lang="es-CO" dirty="0"/>
          </a:p>
        </p:txBody>
      </p:sp>
      <p:sp>
        <p:nvSpPr>
          <p:cNvPr id="3" name="2 Marcador de contenido"/>
          <p:cNvSpPr>
            <a:spLocks noGrp="1"/>
          </p:cNvSpPr>
          <p:nvPr>
            <p:ph idx="1"/>
          </p:nvPr>
        </p:nvSpPr>
        <p:spPr>
          <a:xfrm>
            <a:off x="1055440" y="2204864"/>
            <a:ext cx="10369152" cy="3840163"/>
          </a:xfrm>
        </p:spPr>
        <p:txBody>
          <a:bodyPr>
            <a:noAutofit/>
          </a:bodyPr>
          <a:lstStyle/>
          <a:p>
            <a:pPr marL="0" indent="0">
              <a:buNone/>
            </a:pPr>
            <a:r>
              <a:rPr lang="es-CO" sz="2800" dirty="0" smtClean="0"/>
              <a:t>«Es necesario analizar con especial detenimiento los maestros para las divisiones de niños, para tratar de asegurarse de elegir las personas con los mejores talentos para cada una de las edades de los alumnos. Algunas Asociaciones requieren que los que trabajan con niños llenen ciertas planillas con el propósito de ayudar a proteger a los niños de potenciales abusos. »</a:t>
            </a:r>
            <a:endParaRPr lang="es-CO"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408" y="228600"/>
            <a:ext cx="9649072" cy="1143000"/>
          </a:xfrm>
        </p:spPr>
        <p:txBody>
          <a:bodyPr>
            <a:normAutofit fontScale="90000"/>
          </a:bodyPr>
          <a:lstStyle/>
          <a:p>
            <a:r>
              <a:rPr lang="es-CO" dirty="0" smtClean="0"/>
              <a:t>Relación del director con el programa</a:t>
            </a:r>
            <a:endParaRPr lang="es-CO" dirty="0"/>
          </a:p>
        </p:txBody>
      </p:sp>
      <p:sp>
        <p:nvSpPr>
          <p:cNvPr id="3" name="2 Marcador de contenido"/>
          <p:cNvSpPr>
            <a:spLocks noGrp="1"/>
          </p:cNvSpPr>
          <p:nvPr>
            <p:ph idx="1"/>
          </p:nvPr>
        </p:nvSpPr>
        <p:spPr>
          <a:xfrm>
            <a:off x="1127448" y="1988840"/>
            <a:ext cx="10441160" cy="3840163"/>
          </a:xfrm>
        </p:spPr>
        <p:txBody>
          <a:bodyPr>
            <a:noAutofit/>
          </a:bodyPr>
          <a:lstStyle/>
          <a:p>
            <a:pPr marL="0" indent="0">
              <a:buNone/>
            </a:pPr>
            <a:r>
              <a:rPr lang="es-CO" sz="2800" dirty="0" smtClean="0"/>
              <a:t>De todas las relaciones que el director mantiene con la Escuela Sabática, la más vital es la que tiene que ver con el programa. </a:t>
            </a:r>
          </a:p>
          <a:p>
            <a:pPr marL="0" indent="0">
              <a:buNone/>
            </a:pPr>
            <a:r>
              <a:rPr lang="es-CO" sz="2800" dirty="0" smtClean="0"/>
              <a:t>El programa de la Escuela Sabática por sí solo carece de vida, de poder y de significado, pero si está asociado a la personalidad de un director que esté lleno de vida, entusiasmo y energía, y que posea una visión clara del propósito de la Escuela Sabática, se convertirá en un auténtico vehículo de poder.</a:t>
            </a:r>
            <a:endParaRPr lang="es-CO"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416" y="228600"/>
            <a:ext cx="9577064" cy="1143000"/>
          </a:xfrm>
        </p:spPr>
        <p:txBody>
          <a:bodyPr>
            <a:normAutofit fontScale="90000"/>
          </a:bodyPr>
          <a:lstStyle/>
          <a:p>
            <a:r>
              <a:rPr lang="es-CO" dirty="0" smtClean="0"/>
              <a:t>Relación del director con el programa</a:t>
            </a:r>
            <a:endParaRPr lang="es-CO" dirty="0"/>
          </a:p>
        </p:txBody>
      </p:sp>
      <p:sp>
        <p:nvSpPr>
          <p:cNvPr id="3" name="2 Marcador de contenido"/>
          <p:cNvSpPr>
            <a:spLocks noGrp="1"/>
          </p:cNvSpPr>
          <p:nvPr>
            <p:ph idx="1"/>
          </p:nvPr>
        </p:nvSpPr>
        <p:spPr>
          <a:xfrm>
            <a:off x="1055440" y="2060848"/>
            <a:ext cx="10153128" cy="3840163"/>
          </a:xfrm>
        </p:spPr>
        <p:txBody>
          <a:bodyPr>
            <a:noAutofit/>
          </a:bodyPr>
          <a:lstStyle/>
          <a:p>
            <a:pPr marL="0" indent="0">
              <a:buNone/>
            </a:pPr>
            <a:r>
              <a:rPr lang="es-ES_tradnl" sz="2800" dirty="0" smtClean="0"/>
              <a:t>Se recomienda flexibilidad en el formato del programa de Escuela Sabática de la división de adultos.</a:t>
            </a:r>
          </a:p>
          <a:p>
            <a:pPr marL="0" indent="0">
              <a:buNone/>
            </a:pPr>
            <a:endParaRPr lang="es-ES_tradnl" sz="2800" dirty="0" smtClean="0"/>
          </a:p>
          <a:p>
            <a:pPr marL="0" indent="0">
              <a:buNone/>
            </a:pPr>
            <a:r>
              <a:rPr lang="es-CO" sz="2800" dirty="0" smtClean="0"/>
              <a:t>Sin embargo, para que el objetivo principal de la Escuela Sabática sea alcanzado, cada elemento semanal tiene que contribuir a uno o más de sus cuatro énfasis: la confraternización, el testimonio, el estudio de la Biblia y las misiones.</a:t>
            </a:r>
          </a:p>
          <a:p>
            <a:pPr marL="0" indent="0">
              <a:buNone/>
            </a:pPr>
            <a:endParaRPr lang="es-CO"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408" y="228600"/>
            <a:ext cx="9649072" cy="1143000"/>
          </a:xfrm>
        </p:spPr>
        <p:txBody>
          <a:bodyPr>
            <a:normAutofit fontScale="90000"/>
          </a:bodyPr>
          <a:lstStyle/>
          <a:p>
            <a:r>
              <a:rPr lang="es-CO" dirty="0" smtClean="0"/>
              <a:t>Relación del director con el programa</a:t>
            </a:r>
            <a:endParaRPr lang="es-CO" dirty="0"/>
          </a:p>
        </p:txBody>
      </p:sp>
      <p:sp>
        <p:nvSpPr>
          <p:cNvPr id="3" name="2 Marcador de contenido"/>
          <p:cNvSpPr>
            <a:spLocks noGrp="1"/>
          </p:cNvSpPr>
          <p:nvPr>
            <p:ph idx="1"/>
          </p:nvPr>
        </p:nvSpPr>
        <p:spPr>
          <a:xfrm>
            <a:off x="1127448" y="1988840"/>
            <a:ext cx="10081120" cy="3840163"/>
          </a:xfrm>
        </p:spPr>
        <p:txBody>
          <a:bodyPr>
            <a:noAutofit/>
          </a:bodyPr>
          <a:lstStyle/>
          <a:p>
            <a:pPr marL="0" indent="0">
              <a:buNone/>
            </a:pPr>
            <a:r>
              <a:rPr lang="es-ES_tradnl" sz="2800" dirty="0" smtClean="0"/>
              <a:t>Una de las maneras más efectivas de completar los objetivos de la Escuela Sabática es por medio de las clases de Escuela Sabática en grupos pequeños. </a:t>
            </a:r>
          </a:p>
          <a:p>
            <a:pPr marL="0" indent="0">
              <a:buNone/>
            </a:pPr>
            <a:r>
              <a:rPr lang="es-ES_tradnl" sz="2800" dirty="0" smtClean="0"/>
              <a:t>Si se le dedica el tiempo apropiado a la clase (de una hora a una hora y media), la confraternización y la oración son seguidas de manera natural por relatos y estudios de la Biblia aplicados a la vida real. Entonces en la clase también puede estudiarse de qué manera atraer a los miembros inactivos y los proyectos de testificación y evangelización.</a:t>
            </a:r>
            <a:endParaRPr lang="es-CO"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Escuela Sabática</a:t>
            </a:r>
            <a:endParaRPr lang="es-CO" dirty="0"/>
          </a:p>
        </p:txBody>
      </p:sp>
      <p:sp>
        <p:nvSpPr>
          <p:cNvPr id="3" name="2 Marcador de contenido"/>
          <p:cNvSpPr>
            <a:spLocks noGrp="1"/>
          </p:cNvSpPr>
          <p:nvPr>
            <p:ph idx="1"/>
          </p:nvPr>
        </p:nvSpPr>
        <p:spPr>
          <a:xfrm>
            <a:off x="1069848" y="2348880"/>
            <a:ext cx="9778680" cy="2376264"/>
          </a:xfrm>
        </p:spPr>
        <p:txBody>
          <a:bodyPr/>
          <a:lstStyle/>
          <a:p>
            <a:pPr marL="0" indent="0">
              <a:buNone/>
            </a:pPr>
            <a:r>
              <a:rPr lang="es-CO" sz="3200" dirty="0" smtClean="0"/>
              <a:t>La Escuela Sabática sigue comunicando las buenas nuevas con el objetivo de ganar, mantener y preparar para Cristo a hombres, mujeres, jóvenes y niños de todo el mundo. Estos objetivos pueden ser alcanzados por medio del énfasis en los siguientes aspectos:</a:t>
            </a:r>
          </a:p>
          <a:p>
            <a:pPr marL="0" indent="0">
              <a:buNone/>
            </a:pPr>
            <a:endParaRPr lang="es-CO"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Programas sugeridos</a:t>
            </a:r>
            <a:endParaRPr lang="es-CO" dirty="0"/>
          </a:p>
        </p:txBody>
      </p:sp>
      <p:graphicFrame>
        <p:nvGraphicFramePr>
          <p:cNvPr id="8" name="6 Marcador de contenido"/>
          <p:cNvGraphicFramePr>
            <a:graphicFrameLocks/>
          </p:cNvGraphicFramePr>
          <p:nvPr>
            <p:extLst>
              <p:ext uri="{D42A27DB-BD31-4B8C-83A1-F6EECF244321}">
                <p14:modId xmlns:p14="http://schemas.microsoft.com/office/powerpoint/2010/main" val="2300420367"/>
              </p:ext>
            </p:extLst>
          </p:nvPr>
        </p:nvGraphicFramePr>
        <p:xfrm>
          <a:off x="3287688" y="1341140"/>
          <a:ext cx="6480720" cy="483047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69083">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269083">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adoración y meditación </a:t>
                      </a:r>
                      <a:endParaRPr lang="es-CO" sz="1150" dirty="0"/>
                    </a:p>
                  </a:txBody>
                  <a:tcPr/>
                </a:tc>
                <a:extLst>
                  <a:ext uri="{0D108BD9-81ED-4DB2-BD59-A6C34878D82A}">
                    <a16:rowId xmlns:a16="http://schemas.microsoft.com/office/drawing/2014/main" val="10001"/>
                  </a:ext>
                </a:extLst>
              </a:tr>
              <a:tr h="269083">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269083">
                <a:tc>
                  <a:txBody>
                    <a:bodyPr/>
                    <a:lstStyle/>
                    <a:p>
                      <a:pPr algn="ctr"/>
                      <a:r>
                        <a:rPr lang="es-CO" sz="1150" dirty="0" smtClean="0"/>
                        <a:t>9:34 – 9:42</a:t>
                      </a:r>
                      <a:endParaRPr lang="es-CO" sz="1150" dirty="0"/>
                    </a:p>
                  </a:txBody>
                  <a:tcPr/>
                </a:tc>
                <a:tc>
                  <a:txBody>
                    <a:bodyPr/>
                    <a:lstStyle/>
                    <a:p>
                      <a:pPr algn="l"/>
                      <a:r>
                        <a:rPr lang="es-CO" sz="1150" dirty="0" smtClean="0"/>
                        <a:t>La marcha de la Escuela Sabática</a:t>
                      </a:r>
                      <a:endParaRPr lang="es-CO" sz="1150" dirty="0"/>
                    </a:p>
                  </a:txBody>
                  <a:tcPr/>
                </a:tc>
                <a:extLst>
                  <a:ext uri="{0D108BD9-81ED-4DB2-BD59-A6C34878D82A}">
                    <a16:rowId xmlns:a16="http://schemas.microsoft.com/office/drawing/2014/main" val="10003"/>
                  </a:ext>
                </a:extLst>
              </a:tr>
              <a:tr h="269083">
                <a:tc>
                  <a:txBody>
                    <a:bodyPr/>
                    <a:lstStyle/>
                    <a:p>
                      <a:pPr algn="ctr"/>
                      <a:endParaRPr lang="es-CO" sz="1150" dirty="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04"/>
                  </a:ext>
                </a:extLst>
              </a:tr>
              <a:tr h="269083">
                <a:tc>
                  <a:txBody>
                    <a:bodyPr/>
                    <a:lstStyle/>
                    <a:p>
                      <a:pPr algn="ct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05"/>
                  </a:ext>
                </a:extLst>
              </a:tr>
              <a:tr h="269083">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06"/>
                  </a:ext>
                </a:extLst>
              </a:tr>
              <a:tr h="269083">
                <a:tc>
                  <a:txBody>
                    <a:bodyPr/>
                    <a:lstStyle/>
                    <a:p>
                      <a:pPr algn="ctr"/>
                      <a:endParaRPr lang="es-CO" sz="1150" dirty="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07"/>
                  </a:ext>
                </a:extLst>
              </a:tr>
              <a:tr h="269083">
                <a:tc>
                  <a:txBody>
                    <a:bodyPr/>
                    <a:lstStyle/>
                    <a:p>
                      <a:pPr algn="ctr"/>
                      <a:endParaRPr lang="es-CO" sz="1150" dirty="0"/>
                    </a:p>
                  </a:txBody>
                  <a:tcPr/>
                </a:tc>
                <a:tc>
                  <a:txBody>
                    <a:bodyPr/>
                    <a:lstStyle/>
                    <a:p>
                      <a:pPr algn="l"/>
                      <a:r>
                        <a:rPr lang="es-CO" sz="1150" dirty="0" smtClean="0"/>
                        <a:t>e. mejoras</a:t>
                      </a:r>
                      <a:endParaRPr lang="es-CO" sz="1150" dirty="0"/>
                    </a:p>
                  </a:txBody>
                  <a:tcPr/>
                </a:tc>
                <a:extLst>
                  <a:ext uri="{0D108BD9-81ED-4DB2-BD59-A6C34878D82A}">
                    <a16:rowId xmlns:a16="http://schemas.microsoft.com/office/drawing/2014/main" val="10008"/>
                  </a:ext>
                </a:extLst>
              </a:tr>
              <a:tr h="269083">
                <a:tc>
                  <a:txBody>
                    <a:bodyPr/>
                    <a:lstStyle/>
                    <a:p>
                      <a:pPr algn="ctr"/>
                      <a:endParaRPr lang="es-CO" sz="1150"/>
                    </a:p>
                  </a:txBody>
                  <a:tcPr/>
                </a:tc>
                <a:tc>
                  <a:txBody>
                    <a:bodyPr/>
                    <a:lstStyle/>
                    <a:p>
                      <a:pPr algn="l"/>
                      <a:r>
                        <a:rPr lang="es-CO" sz="1150" dirty="0" smtClean="0"/>
                        <a:t>f. Presentación especial </a:t>
                      </a:r>
                      <a:endParaRPr lang="es-CO" sz="1150" dirty="0"/>
                    </a:p>
                  </a:txBody>
                  <a:tcPr/>
                </a:tc>
                <a:extLst>
                  <a:ext uri="{0D108BD9-81ED-4DB2-BD59-A6C34878D82A}">
                    <a16:rowId xmlns:a16="http://schemas.microsoft.com/office/drawing/2014/main" val="10009"/>
                  </a:ext>
                </a:extLst>
              </a:tr>
              <a:tr h="269083">
                <a:tc>
                  <a:txBody>
                    <a:bodyPr/>
                    <a:lstStyle/>
                    <a:p>
                      <a:pPr algn="ctr"/>
                      <a:r>
                        <a:rPr lang="es-CO" sz="1150" dirty="0" smtClean="0"/>
                        <a:t>9:42 – 9:46</a:t>
                      </a:r>
                      <a:endParaRPr lang="es-CO" sz="1150" dirty="0"/>
                    </a:p>
                  </a:txBody>
                  <a:tcPr/>
                </a:tc>
                <a:tc>
                  <a:txBody>
                    <a:bodyPr/>
                    <a:lstStyle/>
                    <a:p>
                      <a:pPr algn="l"/>
                      <a:r>
                        <a:rPr lang="es-CO" sz="1150" dirty="0" smtClean="0"/>
                        <a:t>Parte musical especial</a:t>
                      </a:r>
                      <a:endParaRPr lang="es-CO" sz="1150" dirty="0"/>
                    </a:p>
                  </a:txBody>
                  <a:tcPr/>
                </a:tc>
                <a:extLst>
                  <a:ext uri="{0D108BD9-81ED-4DB2-BD59-A6C34878D82A}">
                    <a16:rowId xmlns:a16="http://schemas.microsoft.com/office/drawing/2014/main" val="10010"/>
                  </a:ext>
                </a:extLst>
              </a:tr>
              <a:tr h="269083">
                <a:tc>
                  <a:txBody>
                    <a:bodyPr/>
                    <a:lstStyle/>
                    <a:p>
                      <a:pPr algn="ctr"/>
                      <a:r>
                        <a:rPr lang="es-CO" sz="1150" dirty="0" smtClean="0"/>
                        <a:t>9:46– 9:56</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Misión mundial</a:t>
                      </a:r>
                    </a:p>
                  </a:txBody>
                  <a:tcPr/>
                </a:tc>
                <a:extLst>
                  <a:ext uri="{0D108BD9-81ED-4DB2-BD59-A6C34878D82A}">
                    <a16:rowId xmlns:a16="http://schemas.microsoft.com/office/drawing/2014/main" val="10011"/>
                  </a:ext>
                </a:extLst>
              </a:tr>
              <a:tr h="2652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9:56– 10:36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a. Ofrenda misionera</a:t>
                      </a:r>
                      <a:r>
                        <a:rPr lang="es-CO" sz="1150" baseline="0" dirty="0" smtClean="0"/>
                        <a:t>  y para el presupuesto local, registro de asistencia, evangelismo y visita</a:t>
                      </a:r>
                      <a:endParaRPr lang="es-CO" sz="1150" dirty="0" smtClean="0"/>
                    </a:p>
                  </a:txBody>
                  <a:tcPr/>
                </a:tc>
                <a:extLst>
                  <a:ext uri="{0D108BD9-81ED-4DB2-BD59-A6C34878D82A}">
                    <a16:rowId xmlns:a16="http://schemas.microsoft.com/office/drawing/2014/main" val="10012"/>
                  </a:ext>
                </a:extLst>
              </a:tr>
              <a:tr h="255381">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Tareas(Diez</a:t>
                      </a:r>
                      <a:r>
                        <a:rPr lang="es-CO" sz="1150" baseline="0" dirty="0" smtClean="0"/>
                        <a:t> minutos</a:t>
                      </a:r>
                      <a:r>
                        <a:rPr lang="es-CO" sz="1150" dirty="0" smtClean="0"/>
                        <a:t>)</a:t>
                      </a:r>
                    </a:p>
                  </a:txBody>
                  <a:tcPr/>
                </a:tc>
                <a:extLst>
                  <a:ext uri="{0D108BD9-81ED-4DB2-BD59-A6C34878D82A}">
                    <a16:rowId xmlns:a16="http://schemas.microsoft.com/office/drawing/2014/main" val="10013"/>
                  </a:ext>
                </a:extLst>
              </a:tr>
              <a:tr h="269083">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Repaso de la lección(treinta minutos)</a:t>
                      </a:r>
                    </a:p>
                  </a:txBody>
                  <a:tcPr/>
                </a:tc>
                <a:extLst>
                  <a:ext uri="{0D108BD9-81ED-4DB2-BD59-A6C34878D82A}">
                    <a16:rowId xmlns:a16="http://schemas.microsoft.com/office/drawing/2014/main" val="10014"/>
                  </a:ext>
                </a:extLst>
              </a:tr>
              <a:tr h="448471">
                <a:tc>
                  <a:txBody>
                    <a:bodyPr/>
                    <a:lstStyle/>
                    <a:p>
                      <a:pPr algn="ctr"/>
                      <a:r>
                        <a:rPr lang="es-CO" sz="1150" dirty="0" smtClean="0"/>
                        <a:t>10:30 – 10:40</a:t>
                      </a:r>
                      <a:endParaRPr lang="es-CO" sz="1150" dirty="0"/>
                    </a:p>
                  </a:txBody>
                  <a:tcPr/>
                </a:tc>
                <a:tc>
                  <a:txBody>
                    <a:bodyPr/>
                    <a:lstStyle/>
                    <a:p>
                      <a:pPr algn="l"/>
                      <a:r>
                        <a:rPr lang="es-CO" sz="1150" baseline="0" dirty="0" smtClean="0"/>
                        <a:t>Adelanto programa siguiente semana y cierre</a:t>
                      </a:r>
                      <a:endParaRPr lang="es-CO" sz="1150" dirty="0"/>
                    </a:p>
                  </a:txBody>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Programas sugeridos</a:t>
            </a:r>
            <a:endParaRPr lang="es-CO" dirty="0"/>
          </a:p>
        </p:txBody>
      </p:sp>
      <p:graphicFrame>
        <p:nvGraphicFramePr>
          <p:cNvPr id="9" name="6 Marcador de contenido"/>
          <p:cNvGraphicFramePr>
            <a:graphicFrameLocks noGrp="1"/>
          </p:cNvGraphicFramePr>
          <p:nvPr>
            <p:ph idx="1"/>
            <p:extLst>
              <p:ext uri="{D42A27DB-BD31-4B8C-83A1-F6EECF244321}">
                <p14:modId xmlns:p14="http://schemas.microsoft.com/office/powerpoint/2010/main" val="3220038754"/>
              </p:ext>
            </p:extLst>
          </p:nvPr>
        </p:nvGraphicFramePr>
        <p:xfrm>
          <a:off x="2927648" y="961410"/>
          <a:ext cx="7848872" cy="5877271"/>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45722">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345722">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adoración y meditación </a:t>
                      </a:r>
                      <a:endParaRPr lang="es-CO" sz="1150" dirty="0"/>
                    </a:p>
                  </a:txBody>
                  <a:tcPr/>
                </a:tc>
                <a:extLst>
                  <a:ext uri="{0D108BD9-81ED-4DB2-BD59-A6C34878D82A}">
                    <a16:rowId xmlns:a16="http://schemas.microsoft.com/office/drawing/2014/main" val="10001"/>
                  </a:ext>
                </a:extLst>
              </a:tr>
              <a:tr h="345722">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345722">
                <a:tc>
                  <a:txBody>
                    <a:bodyPr/>
                    <a:lstStyle/>
                    <a:p>
                      <a:pPr algn="ctr"/>
                      <a:r>
                        <a:rPr lang="es-CO" sz="1150" dirty="0" smtClean="0"/>
                        <a:t>9:34 – 9:40</a:t>
                      </a:r>
                      <a:endParaRPr lang="es-CO" sz="1150" dirty="0"/>
                    </a:p>
                  </a:txBody>
                  <a:tcPr/>
                </a:tc>
                <a:tc>
                  <a:txBody>
                    <a:bodyPr/>
                    <a:lstStyle/>
                    <a:p>
                      <a:pPr algn="l"/>
                      <a:r>
                        <a:rPr lang="es-CO" sz="1150" dirty="0" smtClean="0"/>
                        <a:t>La marcha de la Escuela Sabática</a:t>
                      </a:r>
                      <a:endParaRPr lang="es-CO" sz="1150" dirty="0"/>
                    </a:p>
                  </a:txBody>
                  <a:tcPr/>
                </a:tc>
                <a:extLst>
                  <a:ext uri="{0D108BD9-81ED-4DB2-BD59-A6C34878D82A}">
                    <a16:rowId xmlns:a16="http://schemas.microsoft.com/office/drawing/2014/main" val="10003"/>
                  </a:ext>
                </a:extLst>
              </a:tr>
              <a:tr h="345722">
                <a:tc>
                  <a:txBody>
                    <a:bodyPr/>
                    <a:lstStyle/>
                    <a:p>
                      <a:pPr algn="ctr"/>
                      <a:endParaRPr lang="es-CO" sz="1150" dirty="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04"/>
                  </a:ext>
                </a:extLst>
              </a:tr>
              <a:tr h="345722">
                <a:tc>
                  <a:txBody>
                    <a:bodyPr/>
                    <a:lstStyle/>
                    <a:p>
                      <a:pPr algn="ct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05"/>
                  </a:ext>
                </a:extLst>
              </a:tr>
              <a:tr h="345722">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06"/>
                  </a:ext>
                </a:extLst>
              </a:tr>
              <a:tr h="345722">
                <a:tc>
                  <a:txBody>
                    <a:bodyPr/>
                    <a:lstStyle/>
                    <a:p>
                      <a:pPr algn="ctr"/>
                      <a:endParaRPr lang="es-CO" sz="1150" dirty="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07"/>
                  </a:ext>
                </a:extLst>
              </a:tr>
              <a:tr h="345722">
                <a:tc>
                  <a:txBody>
                    <a:bodyPr/>
                    <a:lstStyle/>
                    <a:p>
                      <a:pPr algn="ctr"/>
                      <a:endParaRPr lang="es-CO" sz="1150"/>
                    </a:p>
                  </a:txBody>
                  <a:tcPr/>
                </a:tc>
                <a:tc>
                  <a:txBody>
                    <a:bodyPr/>
                    <a:lstStyle/>
                    <a:p>
                      <a:pPr algn="l"/>
                      <a:r>
                        <a:rPr lang="es-CO" sz="1150" dirty="0" smtClean="0"/>
                        <a:t>e. mejoras</a:t>
                      </a:r>
                      <a:endParaRPr lang="es-CO" sz="1150" dirty="0"/>
                    </a:p>
                  </a:txBody>
                  <a:tcPr/>
                </a:tc>
                <a:extLst>
                  <a:ext uri="{0D108BD9-81ED-4DB2-BD59-A6C34878D82A}">
                    <a16:rowId xmlns:a16="http://schemas.microsoft.com/office/drawing/2014/main" val="10008"/>
                  </a:ext>
                </a:extLst>
              </a:tr>
              <a:tr h="345722">
                <a:tc>
                  <a:txBody>
                    <a:bodyPr/>
                    <a:lstStyle/>
                    <a:p>
                      <a:pPr algn="ctr"/>
                      <a:r>
                        <a:rPr lang="es-CO" sz="1150" dirty="0" smtClean="0"/>
                        <a:t>9:40 – 9:50</a:t>
                      </a:r>
                      <a:endParaRPr lang="es-CO" sz="1150" dirty="0"/>
                    </a:p>
                  </a:txBody>
                  <a:tcPr/>
                </a:tc>
                <a:tc>
                  <a:txBody>
                    <a:bodyPr/>
                    <a:lstStyle/>
                    <a:p>
                      <a:pPr algn="l"/>
                      <a:r>
                        <a:rPr lang="es-CO" sz="1150" dirty="0" smtClean="0"/>
                        <a:t>Misión Mundial</a:t>
                      </a:r>
                      <a:endParaRPr lang="es-CO" sz="1150" dirty="0"/>
                    </a:p>
                  </a:txBody>
                  <a:tcPr/>
                </a:tc>
                <a:extLst>
                  <a:ext uri="{0D108BD9-81ED-4DB2-BD59-A6C34878D82A}">
                    <a16:rowId xmlns:a16="http://schemas.microsoft.com/office/drawing/2014/main" val="10009"/>
                  </a:ext>
                </a:extLst>
              </a:tr>
              <a:tr h="345722">
                <a:tc>
                  <a:txBody>
                    <a:bodyPr/>
                    <a:lstStyle/>
                    <a:p>
                      <a:pPr algn="ctr"/>
                      <a:r>
                        <a:rPr lang="es-CO" sz="1150" dirty="0" smtClean="0"/>
                        <a:t>9:50– 10:30</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División en clases</a:t>
                      </a:r>
                    </a:p>
                  </a:txBody>
                  <a:tcPr/>
                </a:tc>
                <a:extLst>
                  <a:ext uri="{0D108BD9-81ED-4DB2-BD59-A6C34878D82A}">
                    <a16:rowId xmlns:a16="http://schemas.microsoft.com/office/drawing/2014/main" val="10010"/>
                  </a:ext>
                </a:extLst>
              </a:tr>
              <a:tr h="806683">
                <a:tc>
                  <a:txBody>
                    <a:bodyPr/>
                    <a:lstStyle/>
                    <a:p>
                      <a:pPr algn="ctr"/>
                      <a:endParaRPr lang="es-CO" sz="1150" dirty="0"/>
                    </a:p>
                  </a:txBody>
                  <a:tcPr/>
                </a:tc>
                <a:tc>
                  <a:txBody>
                    <a:bodyPr/>
                    <a:lstStyle/>
                    <a:p>
                      <a:pPr algn="l"/>
                      <a:r>
                        <a:rPr lang="es-CO" sz="1150" dirty="0" smtClean="0"/>
                        <a:t>a. Ofrenda misionera</a:t>
                      </a:r>
                      <a:r>
                        <a:rPr lang="es-CO" sz="1150" baseline="0" dirty="0" smtClean="0"/>
                        <a:t>  y para el presupuesto local, registro de asistencia, evangelismo y visita</a:t>
                      </a:r>
                      <a:endParaRPr lang="es-CO" sz="1150" dirty="0"/>
                    </a:p>
                  </a:txBody>
                  <a:tcPr/>
                </a:tc>
                <a:extLst>
                  <a:ext uri="{0D108BD9-81ED-4DB2-BD59-A6C34878D82A}">
                    <a16:rowId xmlns:a16="http://schemas.microsoft.com/office/drawing/2014/main" val="10011"/>
                  </a:ext>
                </a:extLst>
              </a:tr>
              <a:tr h="345722">
                <a:tc>
                  <a:txBody>
                    <a:bodyPr/>
                    <a:lstStyle/>
                    <a:p>
                      <a:pPr algn="ctr"/>
                      <a:endParaRPr lang="es-CO" sz="1150" dirty="0"/>
                    </a:p>
                  </a:txBody>
                  <a:tcPr/>
                </a:tc>
                <a:tc>
                  <a:txBody>
                    <a:bodyPr/>
                    <a:lstStyle/>
                    <a:p>
                      <a:pPr algn="l"/>
                      <a:r>
                        <a:rPr lang="es-CO" sz="1150" dirty="0" smtClean="0"/>
                        <a:t>Tareas(Diez</a:t>
                      </a:r>
                      <a:r>
                        <a:rPr lang="es-CO" sz="1150" baseline="0" dirty="0" smtClean="0"/>
                        <a:t> minutos</a:t>
                      </a:r>
                      <a:r>
                        <a:rPr lang="es-CO" sz="1150" dirty="0" smtClean="0"/>
                        <a:t>)</a:t>
                      </a:r>
                      <a:endParaRPr lang="es-CO" sz="1150" dirty="0"/>
                    </a:p>
                  </a:txBody>
                  <a:tcPr/>
                </a:tc>
                <a:extLst>
                  <a:ext uri="{0D108BD9-81ED-4DB2-BD59-A6C34878D82A}">
                    <a16:rowId xmlns:a16="http://schemas.microsoft.com/office/drawing/2014/main" val="10012"/>
                  </a:ext>
                </a:extLst>
              </a:tr>
              <a:tr h="345722">
                <a:tc>
                  <a:txBody>
                    <a:bodyPr/>
                    <a:lstStyle/>
                    <a:p>
                      <a:pPr algn="ctr"/>
                      <a:endParaRPr lang="es-CO" sz="1150" dirty="0"/>
                    </a:p>
                  </a:txBody>
                  <a:tcPr/>
                </a:tc>
                <a:tc>
                  <a:txBody>
                    <a:bodyPr/>
                    <a:lstStyle/>
                    <a:p>
                      <a:pPr algn="l"/>
                      <a:r>
                        <a:rPr lang="es-CO" sz="1150" dirty="0" smtClean="0"/>
                        <a:t>Repaso de la lección(treinta minutos)</a:t>
                      </a:r>
                      <a:endParaRPr lang="es-CO" sz="1150" dirty="0"/>
                    </a:p>
                  </a:txBody>
                  <a:tcPr/>
                </a:tc>
                <a:extLst>
                  <a:ext uri="{0D108BD9-81ED-4DB2-BD59-A6C34878D82A}">
                    <a16:rowId xmlns:a16="http://schemas.microsoft.com/office/drawing/2014/main" val="10013"/>
                  </a:ext>
                </a:extLst>
              </a:tr>
              <a:tr h="576202">
                <a:tc>
                  <a:txBody>
                    <a:bodyPr/>
                    <a:lstStyle/>
                    <a:p>
                      <a:pPr algn="ctr"/>
                      <a:r>
                        <a:rPr lang="es-CO" sz="1150" dirty="0" smtClean="0"/>
                        <a:t>10:30 – 10:40</a:t>
                      </a:r>
                      <a:endParaRPr lang="es-CO" sz="1150" dirty="0"/>
                    </a:p>
                  </a:txBody>
                  <a:tcPr/>
                </a:tc>
                <a:tc>
                  <a:txBody>
                    <a:bodyPr/>
                    <a:lstStyle/>
                    <a:p>
                      <a:pPr algn="l"/>
                      <a:r>
                        <a:rPr lang="es-CO" sz="1150" baseline="0" dirty="0" smtClean="0"/>
                        <a:t>Presentación especial y cierre</a:t>
                      </a:r>
                      <a:endParaRPr lang="es-CO" sz="1150" dirty="0"/>
                    </a:p>
                  </a:txBody>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Programas sugeridos</a:t>
            </a:r>
            <a:endParaRPr lang="es-CO" dirty="0"/>
          </a:p>
        </p:txBody>
      </p:sp>
      <p:graphicFrame>
        <p:nvGraphicFramePr>
          <p:cNvPr id="9" name="6 Marcador de contenido"/>
          <p:cNvGraphicFramePr>
            <a:graphicFrameLocks noGrp="1"/>
          </p:cNvGraphicFramePr>
          <p:nvPr>
            <p:ph idx="1"/>
            <p:extLst>
              <p:ext uri="{D42A27DB-BD31-4B8C-83A1-F6EECF244321}">
                <p14:modId xmlns:p14="http://schemas.microsoft.com/office/powerpoint/2010/main" val="3932367690"/>
              </p:ext>
            </p:extLst>
          </p:nvPr>
        </p:nvGraphicFramePr>
        <p:xfrm>
          <a:off x="2999656" y="980732"/>
          <a:ext cx="7560840" cy="5877265"/>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27675">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327675">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adoración y meditación </a:t>
                      </a:r>
                      <a:endParaRPr lang="es-CO" sz="1150" dirty="0"/>
                    </a:p>
                  </a:txBody>
                  <a:tcPr/>
                </a:tc>
                <a:extLst>
                  <a:ext uri="{0D108BD9-81ED-4DB2-BD59-A6C34878D82A}">
                    <a16:rowId xmlns:a16="http://schemas.microsoft.com/office/drawing/2014/main" val="10001"/>
                  </a:ext>
                </a:extLst>
              </a:tr>
              <a:tr h="327675">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327675">
                <a:tc>
                  <a:txBody>
                    <a:bodyPr/>
                    <a:lstStyle/>
                    <a:p>
                      <a:pPr algn="ctr"/>
                      <a:r>
                        <a:rPr lang="es-CO" sz="1150" dirty="0" smtClean="0"/>
                        <a:t>9:34 – 9:44</a:t>
                      </a:r>
                      <a:endParaRPr lang="es-CO" sz="1150" dirty="0"/>
                    </a:p>
                  </a:txBody>
                  <a:tcPr/>
                </a:tc>
                <a:tc>
                  <a:txBody>
                    <a:bodyPr/>
                    <a:lstStyle/>
                    <a:p>
                      <a:pPr algn="l"/>
                      <a:r>
                        <a:rPr lang="es-CO" sz="1150" dirty="0" smtClean="0"/>
                        <a:t>Misión Mundial </a:t>
                      </a:r>
                      <a:endParaRPr lang="es-CO" sz="1150" dirty="0"/>
                    </a:p>
                  </a:txBody>
                  <a:tcPr/>
                </a:tc>
                <a:extLst>
                  <a:ext uri="{0D108BD9-81ED-4DB2-BD59-A6C34878D82A}">
                    <a16:rowId xmlns:a16="http://schemas.microsoft.com/office/drawing/2014/main" val="10003"/>
                  </a:ext>
                </a:extLst>
              </a:tr>
              <a:tr h="3276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9:44– 10:24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División en clases</a:t>
                      </a:r>
                    </a:p>
                  </a:txBody>
                  <a:tcPr/>
                </a:tc>
                <a:extLst>
                  <a:ext uri="{0D108BD9-81ED-4DB2-BD59-A6C34878D82A}">
                    <a16:rowId xmlns:a16="http://schemas.microsoft.com/office/drawing/2014/main" val="10004"/>
                  </a:ext>
                </a:extLst>
              </a:tr>
              <a:tr h="751619">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a. Ofrenda misionera</a:t>
                      </a:r>
                      <a:r>
                        <a:rPr lang="es-CO" sz="1150" baseline="0" dirty="0" smtClean="0"/>
                        <a:t>  y para el presupuesto local, registro de asistencia, evangelismo y visita</a:t>
                      </a:r>
                      <a:endParaRPr lang="es-CO" sz="1150" dirty="0" smtClean="0"/>
                    </a:p>
                  </a:txBody>
                  <a:tcPr/>
                </a:tc>
                <a:extLst>
                  <a:ext uri="{0D108BD9-81ED-4DB2-BD59-A6C34878D82A}">
                    <a16:rowId xmlns:a16="http://schemas.microsoft.com/office/drawing/2014/main" val="10005"/>
                  </a:ext>
                </a:extLst>
              </a:tr>
              <a:tr h="327675">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Tareas(Diez</a:t>
                      </a:r>
                      <a:r>
                        <a:rPr lang="es-CO" sz="1150" baseline="0" dirty="0" smtClean="0"/>
                        <a:t> minutos</a:t>
                      </a:r>
                      <a:r>
                        <a:rPr lang="es-CO" sz="1150" dirty="0" smtClean="0"/>
                        <a:t>)</a:t>
                      </a:r>
                    </a:p>
                  </a:txBody>
                  <a:tcPr/>
                </a:tc>
                <a:extLst>
                  <a:ext uri="{0D108BD9-81ED-4DB2-BD59-A6C34878D82A}">
                    <a16:rowId xmlns:a16="http://schemas.microsoft.com/office/drawing/2014/main" val="10006"/>
                  </a:ext>
                </a:extLst>
              </a:tr>
              <a:tr h="327675">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Repaso de la lección(treinta minutos)</a:t>
                      </a:r>
                    </a:p>
                  </a:txBody>
                  <a:tcPr/>
                </a:tc>
                <a:extLst>
                  <a:ext uri="{0D108BD9-81ED-4DB2-BD59-A6C34878D82A}">
                    <a16:rowId xmlns:a16="http://schemas.microsoft.com/office/drawing/2014/main" val="10007"/>
                  </a:ext>
                </a:extLst>
              </a:tr>
              <a:tr h="327675">
                <a:tc>
                  <a:txBody>
                    <a:bodyPr/>
                    <a:lstStyle/>
                    <a:p>
                      <a:pPr algn="ctr"/>
                      <a:r>
                        <a:rPr lang="es-CO" sz="1150" dirty="0" smtClean="0"/>
                        <a:t>10:24</a:t>
                      </a:r>
                      <a:r>
                        <a:rPr lang="es-CO" sz="1150" baseline="0" dirty="0" smtClean="0"/>
                        <a:t> – 10:28</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Parte especial</a:t>
                      </a:r>
                    </a:p>
                  </a:txBody>
                  <a:tcPr/>
                </a:tc>
                <a:extLst>
                  <a:ext uri="{0D108BD9-81ED-4DB2-BD59-A6C34878D82A}">
                    <a16:rowId xmlns:a16="http://schemas.microsoft.com/office/drawing/2014/main" val="10008"/>
                  </a:ext>
                </a:extLst>
              </a:tr>
              <a:tr h="3276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10:28– 10:36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La marcha de la Escuela Sabática</a:t>
                      </a:r>
                    </a:p>
                  </a:txBody>
                  <a:tcPr/>
                </a:tc>
                <a:extLst>
                  <a:ext uri="{0D108BD9-81ED-4DB2-BD59-A6C34878D82A}">
                    <a16:rowId xmlns:a16="http://schemas.microsoft.com/office/drawing/2014/main" val="10009"/>
                  </a:ext>
                </a:extLst>
              </a:tr>
              <a:tr h="327675">
                <a:tc>
                  <a:txBody>
                    <a:bodyPr/>
                    <a:lstStyle/>
                    <a:p>
                      <a:pPr algn="ctr"/>
                      <a:endParaRPr lang="es-CO" sz="1150" dirty="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10"/>
                  </a:ext>
                </a:extLst>
              </a:tr>
              <a:tr h="327675">
                <a:tc>
                  <a:txBody>
                    <a:bodyPr/>
                    <a:lstStyle/>
                    <a:p>
                      <a:pPr algn="ct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11"/>
                  </a:ext>
                </a:extLst>
              </a:tr>
              <a:tr h="327675">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12"/>
                  </a:ext>
                </a:extLst>
              </a:tr>
              <a:tr h="327675">
                <a:tc>
                  <a:txBody>
                    <a:bodyPr/>
                    <a:lstStyle/>
                    <a:p>
                      <a:pPr algn="ctr"/>
                      <a:endParaRPr lang="es-CO" sz="115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13"/>
                  </a:ext>
                </a:extLst>
              </a:tr>
              <a:tr h="327675">
                <a:tc>
                  <a:txBody>
                    <a:bodyPr/>
                    <a:lstStyle/>
                    <a:p>
                      <a:pPr algn="ctr"/>
                      <a:endParaRPr lang="es-CO" sz="1150" dirty="0"/>
                    </a:p>
                  </a:txBody>
                  <a:tcPr/>
                </a:tc>
                <a:tc>
                  <a:txBody>
                    <a:bodyPr/>
                    <a:lstStyle/>
                    <a:p>
                      <a:pPr algn="l"/>
                      <a:r>
                        <a:rPr lang="es-CO" sz="1150" dirty="0" smtClean="0"/>
                        <a:t>e. mejoras</a:t>
                      </a:r>
                      <a:endParaRPr lang="es-CO" sz="1150" dirty="0"/>
                    </a:p>
                  </a:txBody>
                  <a:tcPr/>
                </a:tc>
                <a:extLst>
                  <a:ext uri="{0D108BD9-81ED-4DB2-BD59-A6C34878D82A}">
                    <a16:rowId xmlns:a16="http://schemas.microsoft.com/office/drawing/2014/main" val="10014"/>
                  </a:ext>
                </a:extLst>
              </a:tr>
              <a:tr h="538196">
                <a:tc>
                  <a:txBody>
                    <a:bodyPr/>
                    <a:lstStyle/>
                    <a:p>
                      <a:pPr algn="ctr"/>
                      <a:r>
                        <a:rPr lang="es-CO" sz="1150" dirty="0" smtClean="0"/>
                        <a:t>10:36 – 10:40</a:t>
                      </a:r>
                      <a:endParaRPr lang="es-CO" sz="1150" dirty="0"/>
                    </a:p>
                  </a:txBody>
                  <a:tcPr/>
                </a:tc>
                <a:tc>
                  <a:txBody>
                    <a:bodyPr/>
                    <a:lstStyle/>
                    <a:p>
                      <a:pPr algn="l"/>
                      <a:r>
                        <a:rPr lang="es-CO" sz="1150" baseline="0" dirty="0" smtClean="0"/>
                        <a:t>Adelanto programa semana siguiente y cierre</a:t>
                      </a:r>
                      <a:endParaRPr lang="es-CO" sz="1150" dirty="0"/>
                    </a:p>
                  </a:txBody>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Programas sugeridos</a:t>
            </a:r>
            <a:endParaRPr lang="es-CO" dirty="0"/>
          </a:p>
        </p:txBody>
      </p:sp>
      <p:graphicFrame>
        <p:nvGraphicFramePr>
          <p:cNvPr id="9" name="6 Marcador de contenido"/>
          <p:cNvGraphicFramePr>
            <a:graphicFrameLocks noGrp="1"/>
          </p:cNvGraphicFramePr>
          <p:nvPr>
            <p:ph idx="1"/>
            <p:extLst>
              <p:ext uri="{D42A27DB-BD31-4B8C-83A1-F6EECF244321}">
                <p14:modId xmlns:p14="http://schemas.microsoft.com/office/powerpoint/2010/main" val="2504085166"/>
              </p:ext>
            </p:extLst>
          </p:nvPr>
        </p:nvGraphicFramePr>
        <p:xfrm>
          <a:off x="2567608" y="1371603"/>
          <a:ext cx="7848872" cy="4577674"/>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529672">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869970">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canto; momentos de confraternización</a:t>
                      </a:r>
                      <a:endParaRPr lang="es-CO" sz="1150" dirty="0"/>
                    </a:p>
                  </a:txBody>
                  <a:tcPr/>
                </a:tc>
                <a:extLst>
                  <a:ext uri="{0D108BD9-81ED-4DB2-BD59-A6C34878D82A}">
                    <a16:rowId xmlns:a16="http://schemas.microsoft.com/office/drawing/2014/main" val="10001"/>
                  </a:ext>
                </a:extLst>
              </a:tr>
              <a:tr h="529672">
                <a:tc>
                  <a:txBody>
                    <a:bodyPr/>
                    <a:lstStyle/>
                    <a:p>
                      <a:pPr algn="ctr"/>
                      <a:r>
                        <a:rPr lang="es-CO" sz="1150" dirty="0" smtClean="0"/>
                        <a:t>9:30 – 9:38</a:t>
                      </a:r>
                      <a:endParaRPr lang="es-CO" sz="1150" dirty="0"/>
                    </a:p>
                  </a:txBody>
                  <a:tcPr/>
                </a:tc>
                <a:tc>
                  <a:txBody>
                    <a:bodyPr/>
                    <a:lstStyle/>
                    <a:p>
                      <a:pPr algn="l"/>
                      <a:r>
                        <a:rPr lang="es-CO" sz="1150" dirty="0" smtClean="0"/>
                        <a:t>Bienvenida, himno y oración</a:t>
                      </a:r>
                      <a:endParaRPr lang="es-CO" sz="1150" dirty="0"/>
                    </a:p>
                  </a:txBody>
                  <a:tcPr/>
                </a:tc>
                <a:extLst>
                  <a:ext uri="{0D108BD9-81ED-4DB2-BD59-A6C34878D82A}">
                    <a16:rowId xmlns:a16="http://schemas.microsoft.com/office/drawing/2014/main" val="10002"/>
                  </a:ext>
                </a:extLst>
              </a:tr>
              <a:tr h="529672">
                <a:tc>
                  <a:txBody>
                    <a:bodyPr/>
                    <a:lstStyle/>
                    <a:p>
                      <a:pPr algn="ctr"/>
                      <a:r>
                        <a:rPr lang="es-CO" sz="1150" dirty="0" smtClean="0"/>
                        <a:t>9:38 – 9:45</a:t>
                      </a:r>
                      <a:endParaRPr lang="es-CO" sz="1150" dirty="0"/>
                    </a:p>
                  </a:txBody>
                  <a:tcPr/>
                </a:tc>
                <a:tc>
                  <a:txBody>
                    <a:bodyPr/>
                    <a:lstStyle/>
                    <a:p>
                      <a:pPr algn="l"/>
                      <a:r>
                        <a:rPr lang="es-CO" sz="1150" dirty="0" smtClean="0"/>
                        <a:t>Énfasis en la evangelización mundial</a:t>
                      </a:r>
                      <a:endParaRPr lang="es-CO" sz="1150" dirty="0"/>
                    </a:p>
                  </a:txBody>
                  <a:tcPr/>
                </a:tc>
                <a:extLst>
                  <a:ext uri="{0D108BD9-81ED-4DB2-BD59-A6C34878D82A}">
                    <a16:rowId xmlns:a16="http://schemas.microsoft.com/office/drawing/2014/main" val="10003"/>
                  </a:ext>
                </a:extLst>
              </a:tr>
              <a:tr h="529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9:45– 9:48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Énfasis en las</a:t>
                      </a:r>
                      <a:r>
                        <a:rPr lang="es-CO" sz="1150" baseline="0" dirty="0" smtClean="0"/>
                        <a:t> ofrendas</a:t>
                      </a:r>
                      <a:endParaRPr lang="es-CO" sz="1150" dirty="0" smtClean="0"/>
                    </a:p>
                  </a:txBody>
                  <a:tcPr/>
                </a:tc>
                <a:extLst>
                  <a:ext uri="{0D108BD9-81ED-4DB2-BD59-A6C34878D82A}">
                    <a16:rowId xmlns:a16="http://schemas.microsoft.com/office/drawing/2014/main" val="10004"/>
                  </a:ext>
                </a:extLst>
              </a:tr>
              <a:tr h="529672">
                <a:tc>
                  <a:txBody>
                    <a:bodyPr/>
                    <a:lstStyle/>
                    <a:p>
                      <a:pPr algn="ctr"/>
                      <a:r>
                        <a:rPr lang="es-CO" sz="1150" dirty="0" smtClean="0"/>
                        <a:t>9:48 – 9:54</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Énfasis en los ministerios personales</a:t>
                      </a:r>
                    </a:p>
                  </a:txBody>
                  <a:tcPr/>
                </a:tc>
                <a:extLst>
                  <a:ext uri="{0D108BD9-81ED-4DB2-BD59-A6C34878D82A}">
                    <a16:rowId xmlns:a16="http://schemas.microsoft.com/office/drawing/2014/main" val="10005"/>
                  </a:ext>
                </a:extLst>
              </a:tr>
              <a:tr h="529672">
                <a:tc>
                  <a:txBody>
                    <a:bodyPr/>
                    <a:lstStyle/>
                    <a:p>
                      <a:pPr algn="ctr"/>
                      <a:r>
                        <a:rPr lang="es-CO" sz="1150" dirty="0" smtClean="0"/>
                        <a:t>9:54 – 10:30</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Repaso de la lección</a:t>
                      </a:r>
                    </a:p>
                  </a:txBody>
                  <a:tcPr/>
                </a:tc>
                <a:extLst>
                  <a:ext uri="{0D108BD9-81ED-4DB2-BD59-A6C34878D82A}">
                    <a16:rowId xmlns:a16="http://schemas.microsoft.com/office/drawing/2014/main" val="10006"/>
                  </a:ext>
                </a:extLst>
              </a:tr>
              <a:tr h="529672">
                <a:tc>
                  <a:txBody>
                    <a:bodyPr/>
                    <a:lstStyle/>
                    <a:p>
                      <a:pPr algn="ctr"/>
                      <a:r>
                        <a:rPr lang="es-CO" sz="1150" dirty="0" smtClean="0"/>
                        <a:t>10:30 – 10:40</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Grupos organizados de actividad misionera</a:t>
                      </a: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fontScale="90000"/>
          </a:bodyPr>
          <a:lstStyle/>
          <a:p>
            <a:r>
              <a:rPr lang="es-CO" dirty="0" smtClean="0"/>
              <a:t>Planifique las actividades e impleméntelas</a:t>
            </a:r>
            <a:endParaRPr lang="es-CO" dirty="0"/>
          </a:p>
        </p:txBody>
      </p:sp>
      <p:sp>
        <p:nvSpPr>
          <p:cNvPr id="3" name="2 Marcador de contenido"/>
          <p:cNvSpPr>
            <a:spLocks noGrp="1"/>
          </p:cNvSpPr>
          <p:nvPr>
            <p:ph idx="1"/>
          </p:nvPr>
        </p:nvSpPr>
        <p:spPr>
          <a:xfrm>
            <a:off x="983432" y="2636913"/>
            <a:ext cx="10441160" cy="3840163"/>
          </a:xfrm>
        </p:spPr>
        <p:txBody>
          <a:bodyPr>
            <a:noAutofit/>
          </a:bodyPr>
          <a:lstStyle/>
          <a:p>
            <a:pPr marL="0" indent="0">
              <a:buNone/>
            </a:pPr>
            <a:r>
              <a:rPr lang="es-ES_tradnl" sz="2800" dirty="0" smtClean="0"/>
              <a:t>Una Escuela Sabática de éxito, sea grande o pequeña, necesita contar con un plan para cada sábado. Donde sea posible, los miembros de la división de adultos deberían sentarse en los lugares de sus clases. </a:t>
            </a:r>
          </a:p>
          <a:p>
            <a:pPr marL="0" indent="0">
              <a:buNone/>
            </a:pPr>
            <a:r>
              <a:rPr lang="es-CO" sz="2800" dirty="0" smtClean="0"/>
              <a:t>Las actividades previas a la enseñanza de la lección deberían servir para avivar el entusiasmo, despertar el intelecto, elevar la conciencia y dar a los presentes un sentido claro de la presencia del Espíritu Santo.</a:t>
            </a:r>
          </a:p>
          <a:p>
            <a:pPr marL="0" indent="0">
              <a:buNone/>
            </a:pPr>
            <a:endParaRPr lang="es-CO"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La oración inicial</a:t>
            </a:r>
            <a:endParaRPr lang="es-CO" dirty="0"/>
          </a:p>
        </p:txBody>
      </p:sp>
      <p:sp>
        <p:nvSpPr>
          <p:cNvPr id="3" name="2 Marcador de contenido"/>
          <p:cNvSpPr>
            <a:spLocks noGrp="1"/>
          </p:cNvSpPr>
          <p:nvPr>
            <p:ph idx="1"/>
          </p:nvPr>
        </p:nvSpPr>
        <p:spPr>
          <a:xfrm>
            <a:off x="983432" y="2204865"/>
            <a:ext cx="10873208" cy="3840163"/>
          </a:xfrm>
        </p:spPr>
        <p:txBody>
          <a:bodyPr>
            <a:noAutofit/>
          </a:bodyPr>
          <a:lstStyle/>
          <a:p>
            <a:pPr marL="0" indent="0">
              <a:buNone/>
            </a:pPr>
            <a:r>
              <a:rPr lang="es-ES_tradnl" sz="2800" dirty="0" smtClean="0"/>
              <a:t>«Cuando oráis, sed breves y directos. No prediquéis al Señor un sermón en largas oraciones [...]. Las oraciones ofrecidas [...] son con frecuencia largas e inadecuadas. Abarcan una larga lista de asuntos que no se refieren a las necesidades del momento o de la gente. Esas oraciones son adecuadas para la cámara secreta, pero no deben ofrecerse en público. Los oyentes se cansan, y anhelan que el predicador termine. »</a:t>
            </a:r>
          </a:p>
          <a:p>
            <a:pPr marL="0" indent="0">
              <a:buNone/>
            </a:pPr>
            <a:r>
              <a:rPr lang="es-ES_tradnl" sz="2800" i="1" dirty="0" smtClean="0"/>
              <a:t>Testimonios para la iglesia, t. 5, p. 187.</a:t>
            </a:r>
            <a:endParaRPr lang="es-CO" sz="28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La oración inicial</a:t>
            </a:r>
            <a:endParaRPr lang="es-CO" dirty="0"/>
          </a:p>
        </p:txBody>
      </p:sp>
      <p:sp>
        <p:nvSpPr>
          <p:cNvPr id="3" name="2 Marcador de contenido"/>
          <p:cNvSpPr>
            <a:spLocks noGrp="1"/>
          </p:cNvSpPr>
          <p:nvPr>
            <p:ph idx="1"/>
          </p:nvPr>
        </p:nvSpPr>
        <p:spPr>
          <a:xfrm>
            <a:off x="911424" y="2132857"/>
            <a:ext cx="10297144" cy="3840163"/>
          </a:xfrm>
        </p:spPr>
        <p:txBody>
          <a:bodyPr>
            <a:noAutofit/>
          </a:bodyPr>
          <a:lstStyle/>
          <a:p>
            <a:pPr marL="0" indent="0">
              <a:buNone/>
            </a:pPr>
            <a:r>
              <a:rPr lang="es-CO" sz="2800" dirty="0" smtClean="0"/>
              <a:t>«Unos pocos minutos son suficientes para presentarse ante Dios y decirle lo que desean. </a:t>
            </a:r>
            <a:r>
              <a:rPr lang="es-CO" sz="2800" dirty="0" smtClean="0"/>
              <a:t>» </a:t>
            </a:r>
            <a:r>
              <a:rPr lang="es-CO" sz="2800" i="1" dirty="0" smtClean="0"/>
              <a:t>Ibíd</a:t>
            </a:r>
            <a:r>
              <a:rPr lang="es-CO" sz="2800" i="1" dirty="0" smtClean="0"/>
              <a:t>., t. 2, p. 546.</a:t>
            </a:r>
          </a:p>
          <a:p>
            <a:pPr marL="0" indent="0">
              <a:buNone/>
            </a:pPr>
            <a:r>
              <a:rPr lang="es-ES_tradnl" sz="2800" dirty="0" smtClean="0"/>
              <a:t>Muchos miembros nuevos forman sus ideas sobre lo que significa la oración, su poder y eficacia, al escuchar las oraciones que se hacen en público en la iglesia. La estrecha relación individual entre Dios y su pueblo es dada a conocer a todos aquellos que pueden escuchar la oración ferviente de un corazón que se comunica sinceramente con su Creador.</a:t>
            </a:r>
            <a:endParaRPr lang="es-CO" sz="2800" dirty="0" smtClean="0"/>
          </a:p>
          <a:p>
            <a:pPr marL="0" indent="0">
              <a:buNone/>
            </a:pPr>
            <a:endParaRPr lang="es-CO" sz="2800" dirty="0" smtClean="0"/>
          </a:p>
          <a:p>
            <a:pPr marL="0" indent="0">
              <a:buNone/>
            </a:pPr>
            <a:endParaRPr lang="es-CO"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9576" y="228600"/>
            <a:ext cx="8136904" cy="1143000"/>
          </a:xfrm>
        </p:spPr>
        <p:txBody>
          <a:bodyPr>
            <a:normAutofit fontScale="90000"/>
          </a:bodyPr>
          <a:lstStyle/>
          <a:p>
            <a:r>
              <a:rPr lang="es-CO" dirty="0" smtClean="0"/>
              <a:t>Así marcha la Escuela Sabática</a:t>
            </a:r>
            <a:endParaRPr lang="es-CO" dirty="0"/>
          </a:p>
        </p:txBody>
      </p:sp>
      <p:sp>
        <p:nvSpPr>
          <p:cNvPr id="3" name="2 Marcador de contenido"/>
          <p:cNvSpPr>
            <a:spLocks noGrp="1"/>
          </p:cNvSpPr>
          <p:nvPr>
            <p:ph idx="1"/>
          </p:nvPr>
        </p:nvSpPr>
        <p:spPr>
          <a:xfrm>
            <a:off x="911424" y="1988840"/>
            <a:ext cx="10369152" cy="3840163"/>
          </a:xfrm>
        </p:spPr>
        <p:txBody>
          <a:bodyPr>
            <a:noAutofit/>
          </a:bodyPr>
          <a:lstStyle/>
          <a:p>
            <a:pPr marL="0" indent="0">
              <a:buNone/>
            </a:pPr>
            <a:r>
              <a:rPr lang="es-CO" sz="2800" dirty="0" smtClean="0"/>
              <a:t>Algunos de los programas que sugerimos tienen una sección llamada “Así marcha la Escuela Sabática”. Esta parte puede incluir el informe de progreso de la secretaria o una presentación sobre evangelización, inversión o la ofrenda de agradecimiento por cumpleaños. </a:t>
            </a:r>
          </a:p>
          <a:p>
            <a:pPr marL="0" indent="0">
              <a:buNone/>
            </a:pPr>
            <a:r>
              <a:rPr lang="es-CO" sz="2800" dirty="0" smtClean="0"/>
              <a:t>Se recomienda que el énfasis que se haga en la evangelización, la inversión, las ofrendas de agradecimiento y las mejoras se lleve a cabo en los sábados asignados para ello.</a:t>
            </a:r>
          </a:p>
          <a:p>
            <a:pPr marL="0" indent="0">
              <a:buNone/>
            </a:pPr>
            <a:endParaRPr lang="es-CO" sz="2800" dirty="0" smtClean="0"/>
          </a:p>
          <a:p>
            <a:pPr marL="0" indent="0">
              <a:buNone/>
            </a:pPr>
            <a:endParaRPr lang="es-CO"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28600"/>
            <a:ext cx="8712968" cy="1143000"/>
          </a:xfrm>
        </p:spPr>
        <p:txBody>
          <a:bodyPr>
            <a:normAutofit fontScale="90000"/>
          </a:bodyPr>
          <a:lstStyle/>
          <a:p>
            <a:r>
              <a:rPr lang="es-CO" dirty="0" smtClean="0"/>
              <a:t>La música en la Escuela Sabática</a:t>
            </a:r>
            <a:endParaRPr lang="es-CO" dirty="0"/>
          </a:p>
        </p:txBody>
      </p:sp>
      <p:sp>
        <p:nvSpPr>
          <p:cNvPr id="3" name="2 Marcador de contenido"/>
          <p:cNvSpPr>
            <a:spLocks noGrp="1"/>
          </p:cNvSpPr>
          <p:nvPr>
            <p:ph idx="1"/>
          </p:nvPr>
        </p:nvSpPr>
        <p:spPr>
          <a:xfrm>
            <a:off x="1415480" y="2492897"/>
            <a:ext cx="9865096" cy="3840163"/>
          </a:xfrm>
        </p:spPr>
        <p:txBody>
          <a:bodyPr>
            <a:noAutofit/>
          </a:bodyPr>
          <a:lstStyle/>
          <a:p>
            <a:pPr marL="0" indent="0">
              <a:buNone/>
            </a:pPr>
            <a:r>
              <a:rPr lang="es-ES_tradnl" sz="2800" dirty="0" smtClean="0"/>
              <a:t>El tiempo designado en el programa para la música ofrece la oportunidad de presentar cualquier música especial que se desee. </a:t>
            </a:r>
          </a:p>
          <a:p>
            <a:pPr marL="0" indent="0">
              <a:buNone/>
            </a:pPr>
            <a:endParaRPr lang="es-ES_tradnl" sz="2800" dirty="0" smtClean="0"/>
          </a:p>
          <a:p>
            <a:pPr marL="0" indent="0">
              <a:buNone/>
            </a:pPr>
            <a:r>
              <a:rPr lang="es-ES_tradnl" sz="2800" dirty="0" smtClean="0"/>
              <a:t>Es necesario ejercer un cuidado constante para que la música que se presente esté libre de errores doctrinales, que sea de naturaleza espiritual y que su influencia vaya más allá del simple entretenimiento.</a:t>
            </a:r>
            <a:endParaRPr lang="es-CO" sz="2800" dirty="0" smtClean="0"/>
          </a:p>
          <a:p>
            <a:pPr marL="0" indent="0">
              <a:buNone/>
            </a:pPr>
            <a:endParaRPr lang="es-CO"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fontScale="90000"/>
          </a:bodyPr>
          <a:lstStyle/>
          <a:p>
            <a:r>
              <a:rPr lang="es-CO" dirty="0" smtClean="0"/>
              <a:t>La música en la Escuela Sabática</a:t>
            </a:r>
            <a:endParaRPr lang="es-CO" dirty="0"/>
          </a:p>
        </p:txBody>
      </p:sp>
      <p:sp>
        <p:nvSpPr>
          <p:cNvPr id="3" name="2 Marcador de contenido"/>
          <p:cNvSpPr>
            <a:spLocks noGrp="1"/>
          </p:cNvSpPr>
          <p:nvPr>
            <p:ph idx="1"/>
          </p:nvPr>
        </p:nvSpPr>
        <p:spPr>
          <a:xfrm>
            <a:off x="767408" y="2204864"/>
            <a:ext cx="10873208" cy="3840163"/>
          </a:xfrm>
        </p:spPr>
        <p:txBody>
          <a:bodyPr>
            <a:noAutofit/>
          </a:bodyPr>
          <a:lstStyle/>
          <a:p>
            <a:pPr marL="0" indent="0">
              <a:buNone/>
            </a:pPr>
            <a:r>
              <a:rPr lang="es-ES_tradnl" sz="2800" dirty="0" smtClean="0"/>
              <a:t>Muchos a quienes el sermón no logra conmoverlos se rinden sin embargo al Salvador bajo la influencia de la música. La música en la Escuela Sabática debería estar bajo la dirección de un líder que entienda cómo hacer de su influencia algo positivo.</a:t>
            </a:r>
          </a:p>
          <a:p>
            <a:pPr marL="0" indent="0">
              <a:buNone/>
            </a:pPr>
            <a:r>
              <a:rPr lang="es-CO" sz="2800" dirty="0" smtClean="0"/>
              <a:t>Es preciso seleccionar himnos que expresen alabanza y gozo, que estén llenos de inspiración, que despierten el verdadero espíritu de adoración y que iluminen el recinto y el corazón. Los himnos con una temática misionera son ideales para la Escuela Sabática.</a:t>
            </a:r>
          </a:p>
          <a:p>
            <a:pPr marL="0" indent="0">
              <a:buNone/>
            </a:pPr>
            <a:endParaRPr lang="es-CO"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estudio de la biblia</a:t>
            </a:r>
            <a:endParaRPr lang="es-CO" dirty="0"/>
          </a:p>
        </p:txBody>
      </p:sp>
      <p:sp>
        <p:nvSpPr>
          <p:cNvPr id="3" name="2 Marcador de contenido"/>
          <p:cNvSpPr>
            <a:spLocks noGrp="1"/>
          </p:cNvSpPr>
          <p:nvPr>
            <p:ph idx="1"/>
          </p:nvPr>
        </p:nvSpPr>
        <p:spPr>
          <a:xfrm>
            <a:off x="1100408" y="2187702"/>
            <a:ext cx="10828240" cy="3888432"/>
          </a:xfrm>
        </p:spPr>
        <p:txBody>
          <a:bodyPr>
            <a:noAutofit/>
          </a:bodyPr>
          <a:lstStyle/>
          <a:p>
            <a:pPr lvl="0"/>
            <a:r>
              <a:rPr lang="es-CO" sz="2800" dirty="0" smtClean="0"/>
              <a:t>Hacer del evangelio de Cristo el eje central de todos los planes, proyectos y programas de la Escuela Sabática.</a:t>
            </a:r>
          </a:p>
          <a:p>
            <a:pPr lvl="0"/>
            <a:r>
              <a:rPr lang="es-CO" sz="2800" dirty="0" smtClean="0"/>
              <a:t>Garantizar que todos los materiales y actividades estén enfocados en Cristo, fundamentados en la Biblia y orientados a las personas.</a:t>
            </a:r>
          </a:p>
          <a:p>
            <a:r>
              <a:rPr lang="es-CO" sz="2800" dirty="0" smtClean="0"/>
              <a:t>Cultivar una actitud de oración y devoción de parte de todos los miembros.</a:t>
            </a:r>
          </a:p>
          <a:p>
            <a:r>
              <a:rPr lang="es-CO" sz="2800" dirty="0" smtClean="0"/>
              <a:t>Estimular el crecimiento espiritual por medio del estudio habitual de la Palabra de Dios y el compartir la fe con otras personas.</a:t>
            </a:r>
          </a:p>
          <a:p>
            <a:pPr lvl="0"/>
            <a:endParaRPr lang="es-CO" sz="2800" dirty="0" smtClean="0"/>
          </a:p>
          <a:p>
            <a:endParaRPr lang="es-CO" sz="2800" dirty="0"/>
          </a:p>
        </p:txBody>
      </p:sp>
      <p:sp>
        <p:nvSpPr>
          <p:cNvPr id="4" name="2 Marcador de contenido"/>
          <p:cNvSpPr txBox="1">
            <a:spLocks/>
          </p:cNvSpPr>
          <p:nvPr/>
        </p:nvSpPr>
        <p:spPr>
          <a:xfrm>
            <a:off x="1104550" y="1611638"/>
            <a:ext cx="6840760" cy="576064"/>
          </a:xfrm>
          <a:prstGeom prst="rect">
            <a:avLst/>
          </a:prstGeom>
        </p:spPr>
        <p:txBody>
          <a:bodyPr vert="horz" lIns="91440" tIns="45720" rIns="91440" bIns="45720" rtlCol="0">
            <a:normAutofit/>
          </a:bodyPr>
          <a:lstStyle/>
          <a:p>
            <a:pPr algn="just">
              <a:spcBef>
                <a:spcPts val="1800"/>
              </a:spcBef>
              <a:buClr>
                <a:schemeClr val="accent1"/>
              </a:buClr>
              <a:buSzPct val="80000"/>
              <a:defRPr/>
            </a:pPr>
            <a:r>
              <a:rPr lang="es-CO" sz="2800" dirty="0"/>
              <a:t>Esto incluye:</a:t>
            </a:r>
          </a:p>
          <a:p>
            <a:pPr algn="just">
              <a:spcBef>
                <a:spcPts val="1800"/>
              </a:spcBef>
              <a:buClr>
                <a:schemeClr val="accent1"/>
              </a:buClr>
              <a:buSzPct val="80000"/>
              <a:defRPr/>
            </a:pPr>
            <a:endParaRPr lang="es-CO"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El informe misionero</a:t>
            </a:r>
            <a:endParaRPr lang="es-CO" dirty="0"/>
          </a:p>
        </p:txBody>
      </p:sp>
      <p:sp>
        <p:nvSpPr>
          <p:cNvPr id="3" name="2 Marcador de contenido"/>
          <p:cNvSpPr>
            <a:spLocks noGrp="1"/>
          </p:cNvSpPr>
          <p:nvPr>
            <p:ph idx="1"/>
          </p:nvPr>
        </p:nvSpPr>
        <p:spPr>
          <a:xfrm>
            <a:off x="911424" y="2492897"/>
            <a:ext cx="10369152" cy="3840163"/>
          </a:xfrm>
        </p:spPr>
        <p:txBody>
          <a:bodyPr>
            <a:noAutofit/>
          </a:bodyPr>
          <a:lstStyle/>
          <a:p>
            <a:pPr marL="0" indent="0">
              <a:buNone/>
            </a:pPr>
            <a:r>
              <a:rPr lang="es-ES_tradnl" sz="2800" dirty="0" smtClean="0"/>
              <a:t>El informe misionero tiene por propósito fomentar el espíritu misionero en el corazón de jóvenes y adultos y, por ello, ocupa un lugar importante en el programa de la Escuela Sabática. </a:t>
            </a:r>
          </a:p>
          <a:p>
            <a:pPr marL="0" indent="0">
              <a:buNone/>
            </a:pPr>
            <a:r>
              <a:rPr lang="es-ES_tradnl" sz="2800" dirty="0" smtClean="0"/>
              <a:t>Misión</a:t>
            </a:r>
            <a:r>
              <a:rPr lang="es-ES_tradnl" sz="2800" i="1" dirty="0" smtClean="0"/>
              <a:t> Adventista,</a:t>
            </a:r>
            <a:r>
              <a:rPr lang="es-ES_tradnl" sz="2800" dirty="0" smtClean="0"/>
              <a:t> nos trae inspiradoras experiencias y los llamados que nos hacen los diferentes campos misioneros que se benefician de las ofrendas para proyectos especiales del decimotercer sábado.</a:t>
            </a:r>
            <a:endParaRPr lang="es-CO"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228600"/>
            <a:ext cx="8856984" cy="1143000"/>
          </a:xfrm>
        </p:spPr>
        <p:txBody>
          <a:bodyPr>
            <a:normAutofit fontScale="90000"/>
          </a:bodyPr>
          <a:lstStyle/>
          <a:p>
            <a:r>
              <a:rPr lang="es-CO" dirty="0" smtClean="0"/>
              <a:t>Los maestros coordinan otras actividades de la clase</a:t>
            </a:r>
            <a:endParaRPr lang="es-CO" dirty="0"/>
          </a:p>
        </p:txBody>
      </p:sp>
      <p:sp>
        <p:nvSpPr>
          <p:cNvPr id="3" name="2 Marcador de contenido"/>
          <p:cNvSpPr>
            <a:spLocks noGrp="1"/>
          </p:cNvSpPr>
          <p:nvPr>
            <p:ph idx="1"/>
          </p:nvPr>
        </p:nvSpPr>
        <p:spPr>
          <a:xfrm>
            <a:off x="1919536" y="2492896"/>
            <a:ext cx="9505056" cy="3816424"/>
          </a:xfrm>
        </p:spPr>
        <p:txBody>
          <a:bodyPr>
            <a:noAutofit/>
          </a:bodyPr>
          <a:lstStyle/>
          <a:p>
            <a:pPr marL="0" indent="0">
              <a:buNone/>
            </a:pPr>
            <a:r>
              <a:rPr lang="es-ES_tradnl" sz="2800" dirty="0" smtClean="0"/>
              <a:t>El maestro no solo es responsable de enseñar la lección sino de llevar los registros de su clase. </a:t>
            </a:r>
          </a:p>
          <a:p>
            <a:pPr marL="0" indent="0">
              <a:buNone/>
            </a:pPr>
            <a:endParaRPr lang="es-ES_tradnl" sz="2800" dirty="0" smtClean="0"/>
          </a:p>
          <a:p>
            <a:pPr marL="0" indent="0">
              <a:buNone/>
            </a:pPr>
            <a:r>
              <a:rPr lang="es-ES_tradnl" sz="2800" dirty="0" smtClean="0"/>
              <a:t>Es conveniente establecer una hora y contar con un procedimiento específico para registrar la asistencia y recoger las ofrendas.</a:t>
            </a:r>
            <a:endParaRPr lang="es-CO"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480" y="228600"/>
            <a:ext cx="9001000" cy="1143000"/>
          </a:xfrm>
        </p:spPr>
        <p:txBody>
          <a:bodyPr>
            <a:normAutofit fontScale="90000"/>
          </a:bodyPr>
          <a:lstStyle/>
          <a:p>
            <a:r>
              <a:rPr lang="es-CO" dirty="0" smtClean="0"/>
              <a:t>Tiempo designado para el estudio de la biblia</a:t>
            </a:r>
            <a:endParaRPr lang="es-CO" dirty="0"/>
          </a:p>
        </p:txBody>
      </p:sp>
      <p:sp>
        <p:nvSpPr>
          <p:cNvPr id="3" name="2 Marcador de contenido"/>
          <p:cNvSpPr>
            <a:spLocks noGrp="1"/>
          </p:cNvSpPr>
          <p:nvPr>
            <p:ph idx="1"/>
          </p:nvPr>
        </p:nvSpPr>
        <p:spPr>
          <a:xfrm>
            <a:off x="1559496" y="2492897"/>
            <a:ext cx="9865096" cy="3840163"/>
          </a:xfrm>
        </p:spPr>
        <p:txBody>
          <a:bodyPr>
            <a:noAutofit/>
          </a:bodyPr>
          <a:lstStyle/>
          <a:p>
            <a:pPr marL="0" indent="0">
              <a:buNone/>
            </a:pPr>
            <a:r>
              <a:rPr lang="es-ES_tradnl" sz="2800" dirty="0" smtClean="0"/>
              <a:t>El maestro o la persona encargada de dar la clase es el factor vital para lograr el verdadero objetivo de la obra de la Escuela Sabática. </a:t>
            </a:r>
          </a:p>
          <a:p>
            <a:pPr marL="0" indent="0">
              <a:buNone/>
            </a:pPr>
            <a:r>
              <a:rPr lang="es-ES_tradnl" sz="2800" dirty="0" smtClean="0"/>
              <a:t>El director debería estar pendiente de que cada uno de los que participa del programa lleve a cabo su parte en el tiempo establecido, de manera de garantizar que se cuenta con los 30-50 minutos de­signados para el estudio de la lección.</a:t>
            </a:r>
            <a:endParaRPr lang="es-CO"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9456" y="228600"/>
            <a:ext cx="9217024" cy="1143000"/>
          </a:xfrm>
        </p:spPr>
        <p:txBody>
          <a:bodyPr>
            <a:normAutofit fontScale="90000"/>
          </a:bodyPr>
          <a:lstStyle/>
          <a:p>
            <a:r>
              <a:rPr lang="es-CO" dirty="0" smtClean="0"/>
              <a:t>Tiempo designado para el estudio de la biblia</a:t>
            </a:r>
            <a:endParaRPr lang="es-CO" dirty="0"/>
          </a:p>
        </p:txBody>
      </p:sp>
      <p:sp>
        <p:nvSpPr>
          <p:cNvPr id="4" name="3 Marcador de contenido"/>
          <p:cNvSpPr>
            <a:spLocks noGrp="1"/>
          </p:cNvSpPr>
          <p:nvPr>
            <p:ph idx="1"/>
          </p:nvPr>
        </p:nvSpPr>
        <p:spPr>
          <a:xfrm>
            <a:off x="983432" y="2249488"/>
            <a:ext cx="11089232" cy="4608512"/>
          </a:xfrm>
        </p:spPr>
        <p:txBody>
          <a:bodyPr>
            <a:noAutofit/>
          </a:bodyPr>
          <a:lstStyle/>
          <a:p>
            <a:r>
              <a:rPr lang="es-ES_tradnl" sz="2800" dirty="0" smtClean="0"/>
              <a:t>Debería asignarse un tiempo adicional para dedicarlo a la testificación.</a:t>
            </a:r>
          </a:p>
          <a:p>
            <a:r>
              <a:rPr lang="es-CO" sz="2800" dirty="0" smtClean="0"/>
              <a:t>Se recomienda que los maestros comiencen el estudio de la lección haciendo un pequeño resumen de la lección de la semana anterior.</a:t>
            </a:r>
          </a:p>
          <a:p>
            <a:r>
              <a:rPr lang="es-ES_tradnl" sz="2800" dirty="0" smtClean="0"/>
              <a:t>Dos minutos antes de terminar el tiempo designado para la lección, debería darse una señal para que los maestros sepan que tienen que concluir. El maestro fiel habrá planificado un final eficaz para el estudio de la lección.</a:t>
            </a:r>
            <a:endParaRPr lang="es-CO"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1464" y="228600"/>
            <a:ext cx="9145016" cy="1143000"/>
          </a:xfrm>
        </p:spPr>
        <p:txBody>
          <a:bodyPr>
            <a:normAutofit/>
          </a:bodyPr>
          <a:lstStyle/>
          <a:p>
            <a:r>
              <a:rPr lang="es-CO" dirty="0" smtClean="0"/>
              <a:t>Los ministerios de testificación</a:t>
            </a:r>
            <a:endParaRPr lang="es-CO" dirty="0"/>
          </a:p>
        </p:txBody>
      </p:sp>
      <p:sp>
        <p:nvSpPr>
          <p:cNvPr id="3" name="2 Marcador de contenido"/>
          <p:cNvSpPr>
            <a:spLocks noGrp="1"/>
          </p:cNvSpPr>
          <p:nvPr>
            <p:ph idx="1"/>
          </p:nvPr>
        </p:nvSpPr>
        <p:spPr>
          <a:xfrm>
            <a:off x="1271464" y="2564905"/>
            <a:ext cx="9649072" cy="1584176"/>
          </a:xfrm>
        </p:spPr>
        <p:txBody>
          <a:bodyPr>
            <a:noAutofit/>
          </a:bodyPr>
          <a:lstStyle/>
          <a:p>
            <a:pPr marL="0" indent="0">
              <a:buNone/>
            </a:pPr>
            <a:r>
              <a:rPr lang="es-ES_tradnl" sz="2800" dirty="0" smtClean="0"/>
              <a:t>La manera más efectiva de ganar almas por medio de la evangelización es exhortando a cada clase para que ore por los miembros inactivos y los visite, y para que tenga un proyecto de la clase para alcanzar a los perdidos.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a:bodyPr>
          <a:lstStyle/>
          <a:p>
            <a:r>
              <a:rPr lang="es-CO" dirty="0" smtClean="0"/>
              <a:t>Repaso del desempeño</a:t>
            </a:r>
            <a:endParaRPr lang="es-CO" dirty="0"/>
          </a:p>
        </p:txBody>
      </p:sp>
      <p:sp>
        <p:nvSpPr>
          <p:cNvPr id="3" name="2 Marcador de contenido"/>
          <p:cNvSpPr>
            <a:spLocks noGrp="1"/>
          </p:cNvSpPr>
          <p:nvPr>
            <p:ph idx="1"/>
          </p:nvPr>
        </p:nvSpPr>
        <p:spPr>
          <a:xfrm>
            <a:off x="623392" y="2492896"/>
            <a:ext cx="10657184" cy="3840163"/>
          </a:xfrm>
        </p:spPr>
        <p:txBody>
          <a:bodyPr>
            <a:noAutofit/>
          </a:bodyPr>
          <a:lstStyle/>
          <a:p>
            <a:pPr marL="0" indent="0">
              <a:buNone/>
            </a:pPr>
            <a:r>
              <a:rPr lang="es-ES_tradnl" sz="2800" dirty="0" smtClean="0"/>
              <a:t>Después del Culto de Adoración del sábado, cuando el director esté desocupado, sería bueno que dedicara unos minutos para llevar a cabo un análisis de cómo estuvo la Escuela Sabática ese día. </a:t>
            </a:r>
          </a:p>
          <a:p>
            <a:pPr marL="0" indent="0">
              <a:buNone/>
            </a:pPr>
            <a:endParaRPr lang="es-ES_tradnl" sz="2800" dirty="0"/>
          </a:p>
          <a:p>
            <a:pPr marL="0" indent="0">
              <a:buNone/>
            </a:pPr>
            <a:r>
              <a:rPr lang="es-ES_tradnl" sz="2800" dirty="0" smtClean="0"/>
              <a:t>Efectuará entonces un repaso de los planes analizando el éxito de cada clase y también las posibles razones de los fracasos, en caso de que los hubiera.</a:t>
            </a:r>
            <a:endParaRPr lang="es-CO"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fontScale="90000"/>
          </a:bodyPr>
          <a:lstStyle/>
          <a:p>
            <a:r>
              <a:rPr lang="es-CO" dirty="0" smtClean="0"/>
              <a:t>Los miembros de la Escuela Sabática</a:t>
            </a:r>
            <a:endParaRPr lang="es-CO" dirty="0"/>
          </a:p>
        </p:txBody>
      </p:sp>
      <p:sp>
        <p:nvSpPr>
          <p:cNvPr id="3" name="2 Marcador de contenido"/>
          <p:cNvSpPr>
            <a:spLocks noGrp="1"/>
          </p:cNvSpPr>
          <p:nvPr>
            <p:ph idx="1"/>
          </p:nvPr>
        </p:nvSpPr>
        <p:spPr>
          <a:xfrm>
            <a:off x="1055440" y="2492896"/>
            <a:ext cx="9865096" cy="3888432"/>
          </a:xfrm>
        </p:spPr>
        <p:txBody>
          <a:bodyPr>
            <a:noAutofit/>
          </a:bodyPr>
          <a:lstStyle/>
          <a:p>
            <a:pPr marL="0" indent="0">
              <a:buNone/>
            </a:pPr>
            <a:r>
              <a:rPr lang="es-CO" sz="2800" dirty="0" smtClean="0"/>
              <a:t>Reconociendo el deber máximo que tenemos de atraer a todos los creyentes a la Escuela Sabática, el director, en cooperación con el director asociado, estudiará esa problemática en la iglesia y se esforzará por extender la influencia de la iglesia hasta que alcance a todas aquellas personas que se espera asistan a la Escuela Sabática de manera habitual.</a:t>
            </a:r>
          </a:p>
          <a:p>
            <a:pPr marL="0" indent="0">
              <a:buNone/>
            </a:pPr>
            <a:endParaRPr lang="es-CO"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791744" y="228600"/>
            <a:ext cx="6624736" cy="1143000"/>
          </a:xfrm>
        </p:spPr>
        <p:txBody>
          <a:bodyPr>
            <a:normAutofit fontScale="90000"/>
          </a:bodyPr>
          <a:lstStyle/>
          <a:p>
            <a:r>
              <a:rPr lang="es-CO" dirty="0" smtClean="0"/>
              <a:t>Los miembros de la Escuela Sabática</a:t>
            </a:r>
            <a:endParaRPr lang="es-CO" dirty="0"/>
          </a:p>
        </p:txBody>
      </p:sp>
      <p:sp>
        <p:nvSpPr>
          <p:cNvPr id="3" name="2 Marcador de contenido"/>
          <p:cNvSpPr>
            <a:spLocks noGrp="1"/>
          </p:cNvSpPr>
          <p:nvPr>
            <p:ph idx="1"/>
          </p:nvPr>
        </p:nvSpPr>
        <p:spPr>
          <a:xfrm>
            <a:off x="1343472" y="3473624"/>
            <a:ext cx="10441160" cy="3384376"/>
          </a:xfrm>
        </p:spPr>
        <p:txBody>
          <a:bodyPr/>
          <a:lstStyle/>
          <a:p>
            <a:r>
              <a:rPr lang="es-ES_tradnl" sz="2800" dirty="0" smtClean="0"/>
              <a:t>Cuando la lista esté terminada, investigue cuáles son las razones a nivel individual por las que no están asistiendo estas personas.</a:t>
            </a:r>
          </a:p>
          <a:p>
            <a:r>
              <a:rPr lang="es-ES_tradnl" sz="2800" dirty="0" smtClean="0"/>
              <a:t>Lleve esta información a la junta de la Escuela Sabática y desarrolle un método que sea efectivo para alcanzar a estos miembros </a:t>
            </a:r>
            <a:r>
              <a:rPr lang="es-ES_tradnl" sz="2800" dirty="0" smtClean="0"/>
              <a:t>inactivos. Solicite </a:t>
            </a:r>
            <a:r>
              <a:rPr lang="es-ES_tradnl" sz="2800" dirty="0" smtClean="0"/>
              <a:t>la ayuda de miembros de la iglesia que sean amigos de estas personas. </a:t>
            </a:r>
            <a:endParaRPr lang="es-CO" sz="2800" dirty="0"/>
          </a:p>
        </p:txBody>
      </p:sp>
      <p:sp>
        <p:nvSpPr>
          <p:cNvPr id="4" name="2 Marcador de contenido"/>
          <p:cNvSpPr txBox="1">
            <a:spLocks/>
          </p:cNvSpPr>
          <p:nvPr/>
        </p:nvSpPr>
        <p:spPr>
          <a:xfrm>
            <a:off x="1331640" y="1628800"/>
            <a:ext cx="10081120" cy="1224136"/>
          </a:xfrm>
          <a:prstGeom prst="rect">
            <a:avLst/>
          </a:prstGeom>
        </p:spPr>
        <p:txBody>
          <a:bodyPr vert="horz" lIns="91440" tIns="45720" rIns="91440" bIns="45720" rtlCol="0">
            <a:noAutofit/>
          </a:bodyPr>
          <a:lstStyle/>
          <a:p>
            <a:pPr algn="just">
              <a:spcBef>
                <a:spcPts val="1800"/>
              </a:spcBef>
              <a:buClr>
                <a:schemeClr val="accent1"/>
              </a:buClr>
              <a:buSzPct val="80000"/>
            </a:pPr>
            <a:r>
              <a:rPr lang="es-ES_tradnl" sz="2800" dirty="0"/>
              <a:t>Estudiarán los registros de la iglesia, y harán una lista de aquellos miembros que no asisten a la </a:t>
            </a:r>
            <a:r>
              <a:rPr lang="es-ES_tradnl" sz="2800" dirty="0" smtClean="0"/>
              <a:t>Escuela Sabática. </a:t>
            </a:r>
            <a:r>
              <a:rPr lang="es-ES_tradnl" sz="2800" dirty="0"/>
              <a:t>Cada director es responsable de que cada semana se complete el registro de asistencia.</a:t>
            </a:r>
            <a:endParaRPr lang="es-CO" sz="2800" dirty="0"/>
          </a:p>
          <a:p>
            <a:pPr algn="just">
              <a:spcBef>
                <a:spcPts val="1800"/>
              </a:spcBef>
              <a:buClr>
                <a:schemeClr val="accent1"/>
              </a:buClr>
              <a:buSzPct val="80000"/>
              <a:defRPr/>
            </a:pPr>
            <a:endParaRPr lang="es-CO"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791744" y="228600"/>
            <a:ext cx="6624736" cy="1143000"/>
          </a:xfrm>
        </p:spPr>
        <p:txBody>
          <a:bodyPr>
            <a:normAutofit fontScale="90000"/>
          </a:bodyPr>
          <a:lstStyle/>
          <a:p>
            <a:r>
              <a:rPr lang="es-CO" dirty="0" smtClean="0"/>
              <a:t>Los miembros de la Escuela Sabática</a:t>
            </a:r>
            <a:endParaRPr lang="es-CO" dirty="0"/>
          </a:p>
        </p:txBody>
      </p:sp>
      <p:sp>
        <p:nvSpPr>
          <p:cNvPr id="3" name="2 Marcador de contenido"/>
          <p:cNvSpPr>
            <a:spLocks noGrp="1"/>
          </p:cNvSpPr>
          <p:nvPr>
            <p:ph idx="1"/>
          </p:nvPr>
        </p:nvSpPr>
        <p:spPr>
          <a:xfrm>
            <a:off x="767408" y="2420888"/>
            <a:ext cx="10873208" cy="3960440"/>
          </a:xfrm>
        </p:spPr>
        <p:txBody>
          <a:bodyPr>
            <a:noAutofit/>
          </a:bodyPr>
          <a:lstStyle/>
          <a:p>
            <a:r>
              <a:rPr lang="es-ES_tradnl" sz="2800" dirty="0" smtClean="0"/>
              <a:t>Organice un programa especial atractivo y haga de este asunto el tema principal del sábado.</a:t>
            </a:r>
          </a:p>
          <a:p>
            <a:r>
              <a:rPr lang="es-CO" sz="2800" dirty="0" smtClean="0"/>
              <a:t>Proveer un buen maestro para los miembros inactivos e invítelos a continuar asistiendo.</a:t>
            </a:r>
          </a:p>
          <a:p>
            <a:r>
              <a:rPr lang="es-ES_tradnl" sz="2800" dirty="0" smtClean="0"/>
              <a:t>Organice la división de extensión de su Escuela Sabática, incorporando en ella a todos aquellos que no puedan aceptar la invitación a asistir a las clases habituales pero que están dispuestos a estudiar las lecciones en su casa como miembros de la división de extensión.</a:t>
            </a:r>
            <a:endParaRPr lang="es-CO"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480" y="228600"/>
            <a:ext cx="9001000" cy="1143000"/>
          </a:xfrm>
        </p:spPr>
        <p:txBody>
          <a:bodyPr>
            <a:normAutofit fontScale="90000"/>
          </a:bodyPr>
          <a:lstStyle/>
          <a:p>
            <a:r>
              <a:rPr lang="es-CO" dirty="0" smtClean="0"/>
              <a:t>El registro de la Escuela Sabática</a:t>
            </a:r>
            <a:endParaRPr lang="es-CO" dirty="0"/>
          </a:p>
        </p:txBody>
      </p:sp>
      <p:sp>
        <p:nvSpPr>
          <p:cNvPr id="3" name="2 Marcador de contenido"/>
          <p:cNvSpPr>
            <a:spLocks noGrp="1"/>
          </p:cNvSpPr>
          <p:nvPr>
            <p:ph idx="1"/>
          </p:nvPr>
        </p:nvSpPr>
        <p:spPr>
          <a:xfrm>
            <a:off x="1271464" y="2492896"/>
            <a:ext cx="9793088" cy="3888432"/>
          </a:xfrm>
        </p:spPr>
        <p:txBody>
          <a:bodyPr>
            <a:normAutofit/>
          </a:bodyPr>
          <a:lstStyle/>
          <a:p>
            <a:pPr marL="0" indent="0">
              <a:buNone/>
            </a:pPr>
            <a:r>
              <a:rPr lang="es-ES_tradnl" sz="2800" dirty="0" smtClean="0"/>
              <a:t>Es muy recomendable que cada Escuela Sabática lleve un registro de sus miembros activos, miembros potenciales y niños que estén preparándose para el bautismo. </a:t>
            </a:r>
          </a:p>
          <a:p>
            <a:pPr marL="0" indent="0">
              <a:buNone/>
            </a:pPr>
            <a:endParaRPr lang="es-ES_tradnl" sz="2800" dirty="0"/>
          </a:p>
          <a:p>
            <a:pPr marL="0" indent="0">
              <a:buNone/>
            </a:pPr>
            <a:r>
              <a:rPr lang="es-ES_tradnl" sz="2800" dirty="0" smtClean="0"/>
              <a:t>Debería compartirse esta información con las clases y los directores de niños para orar y ministrar por ellos.</a:t>
            </a:r>
            <a:endParaRPr lang="es-CO"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confraternización</a:t>
            </a:r>
            <a:endParaRPr lang="es-CO" dirty="0"/>
          </a:p>
        </p:txBody>
      </p:sp>
      <p:sp>
        <p:nvSpPr>
          <p:cNvPr id="3" name="2 Marcador de contenido"/>
          <p:cNvSpPr>
            <a:spLocks noGrp="1"/>
          </p:cNvSpPr>
          <p:nvPr>
            <p:ph idx="1"/>
          </p:nvPr>
        </p:nvSpPr>
        <p:spPr>
          <a:xfrm>
            <a:off x="1069848" y="2996952"/>
            <a:ext cx="10058400" cy="2520280"/>
          </a:xfrm>
        </p:spPr>
        <p:txBody>
          <a:bodyPr>
            <a:normAutofit fontScale="92500" lnSpcReduction="10000"/>
          </a:bodyPr>
          <a:lstStyle/>
          <a:p>
            <a:r>
              <a:rPr lang="es-CO" sz="3200" dirty="0" smtClean="0"/>
              <a:t>Fomentar la confraternización en todos los aspectos del programa de la Escuela Sabática a lo largo de toda la semana.</a:t>
            </a:r>
          </a:p>
          <a:p>
            <a:r>
              <a:rPr lang="es-CO" sz="3200" dirty="0" smtClean="0"/>
              <a:t>Trabajar juntos para desarrollar e implementar programas y proyectos para conseguir nuevos miembros.</a:t>
            </a:r>
          </a:p>
          <a:p>
            <a:endParaRPr lang="es-CO" sz="3200" dirty="0"/>
          </a:p>
        </p:txBody>
      </p:sp>
      <p:sp>
        <p:nvSpPr>
          <p:cNvPr id="4" name="2 Marcador de contenido"/>
          <p:cNvSpPr txBox="1">
            <a:spLocks/>
          </p:cNvSpPr>
          <p:nvPr/>
        </p:nvSpPr>
        <p:spPr>
          <a:xfrm>
            <a:off x="1141856" y="2204864"/>
            <a:ext cx="10058400" cy="576064"/>
          </a:xfrm>
          <a:prstGeom prst="rect">
            <a:avLst/>
          </a:prstGeom>
        </p:spPr>
        <p:txBody>
          <a:bodyPr vert="horz" lIns="91440" tIns="45720" rIns="91440" bIns="45720" rtlCol="0">
            <a:noAutofit/>
          </a:bodyPr>
          <a:lstStyle/>
          <a:p>
            <a:pPr algn="just">
              <a:spcBef>
                <a:spcPts val="1800"/>
              </a:spcBef>
              <a:buClr>
                <a:schemeClr val="accent1"/>
              </a:buClr>
              <a:buSzPct val="80000"/>
              <a:defRPr/>
            </a:pPr>
            <a:r>
              <a:rPr lang="es-CO" sz="3200" dirty="0"/>
              <a:t>Esto incluye:</a:t>
            </a:r>
          </a:p>
          <a:p>
            <a:pPr algn="just">
              <a:spcBef>
                <a:spcPts val="1800"/>
              </a:spcBef>
              <a:buClr>
                <a:schemeClr val="accent1"/>
              </a:buClr>
              <a:buSzPct val="80000"/>
              <a:defRPr/>
            </a:pPr>
            <a:endParaRPr lang="es-CO"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488" y="228600"/>
            <a:ext cx="8928992" cy="1143000"/>
          </a:xfrm>
        </p:spPr>
        <p:txBody>
          <a:bodyPr>
            <a:normAutofit fontScale="90000"/>
          </a:bodyPr>
          <a:lstStyle/>
          <a:p>
            <a:r>
              <a:rPr lang="es-CO" dirty="0" smtClean="0"/>
              <a:t>El estudio diario de la lección de Escuela Sabática</a:t>
            </a:r>
            <a:endParaRPr lang="es-CO" dirty="0"/>
          </a:p>
        </p:txBody>
      </p:sp>
      <p:sp>
        <p:nvSpPr>
          <p:cNvPr id="3" name="2 Marcador de contenido"/>
          <p:cNvSpPr>
            <a:spLocks noGrp="1"/>
          </p:cNvSpPr>
          <p:nvPr>
            <p:ph idx="1"/>
          </p:nvPr>
        </p:nvSpPr>
        <p:spPr>
          <a:xfrm>
            <a:off x="1127448" y="2492896"/>
            <a:ext cx="10369152" cy="3888432"/>
          </a:xfrm>
        </p:spPr>
        <p:txBody>
          <a:bodyPr>
            <a:noAutofit/>
          </a:bodyPr>
          <a:lstStyle/>
          <a:p>
            <a:pPr marL="0" indent="0">
              <a:buNone/>
            </a:pPr>
            <a:r>
              <a:rPr lang="es-ES_tradnl" sz="2800" dirty="0" smtClean="0"/>
              <a:t>Una de las principales preocupaciones de los directores y maestros es la motivación para el estudio de la Biblia. Los adultos suelen sentirse motivados por temas que sean relevantes, significativos y que satisfagan sus necesidades actuales. Les gusta participar de las discusiones. </a:t>
            </a:r>
          </a:p>
          <a:p>
            <a:pPr marL="0" indent="0">
              <a:buNone/>
            </a:pPr>
            <a:endParaRPr lang="es-ES_tradnl" sz="2800" dirty="0"/>
          </a:p>
          <a:p>
            <a:pPr marL="0" indent="0">
              <a:buNone/>
            </a:pPr>
            <a:r>
              <a:rPr lang="es-ES_tradnl" sz="2800" dirty="0" smtClean="0"/>
              <a:t>En consecuencia, la discusión de la lección aplicada a la vida diaria puede ser uno de los mayores estímulos para el estudio.</a:t>
            </a:r>
            <a:endParaRPr lang="es-CO"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15880" y="228600"/>
            <a:ext cx="5400600" cy="1143000"/>
          </a:xfrm>
        </p:spPr>
        <p:txBody>
          <a:bodyPr>
            <a:normAutofit fontScale="90000"/>
          </a:bodyPr>
          <a:lstStyle/>
          <a:p>
            <a:r>
              <a:rPr lang="es-CO" dirty="0" smtClean="0"/>
              <a:t>Las ofrendas misioneras</a:t>
            </a:r>
            <a:endParaRPr lang="es-CO" dirty="0"/>
          </a:p>
        </p:txBody>
      </p:sp>
      <p:sp>
        <p:nvSpPr>
          <p:cNvPr id="3" name="2 Marcador de contenido"/>
          <p:cNvSpPr>
            <a:spLocks noGrp="1"/>
          </p:cNvSpPr>
          <p:nvPr>
            <p:ph idx="1"/>
          </p:nvPr>
        </p:nvSpPr>
        <p:spPr>
          <a:xfrm>
            <a:off x="551384" y="1916832"/>
            <a:ext cx="11305256" cy="3888432"/>
          </a:xfrm>
        </p:spPr>
        <p:txBody>
          <a:bodyPr>
            <a:noAutofit/>
          </a:bodyPr>
          <a:lstStyle/>
          <a:p>
            <a:pPr marL="0" indent="0">
              <a:buNone/>
            </a:pPr>
            <a:r>
              <a:rPr lang="es-CO" sz="2800" dirty="0" smtClean="0"/>
              <a:t>El desarrollo del espíritu misionero es el resultado natural de la obra de una Escuela Sabática efectiva. ¿De qué vale estudiar la Biblia en la Escuela Sabática si los miembros no entienden que necesitan compartir los conocimientos que adquieran con los que aún no los han recibido?.</a:t>
            </a:r>
          </a:p>
          <a:p>
            <a:r>
              <a:rPr lang="es-CO" sz="2800" dirty="0" smtClean="0"/>
              <a:t>La norma general es ofrendar “según Dios nos haya prosperado”.</a:t>
            </a:r>
          </a:p>
          <a:p>
            <a:r>
              <a:rPr lang="es-CO" sz="2800" dirty="0" smtClean="0"/>
              <a:t>Hay algunas herramientas, como por ejemplo las carteleras de blancos alcanzados, que ayudan a mantener los proyectos frescos en la mente de los presentes.</a:t>
            </a:r>
          </a:p>
          <a:p>
            <a:pPr marL="0" indent="0">
              <a:buNone/>
            </a:pPr>
            <a:endParaRPr lang="es-CO"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1744" y="228600"/>
            <a:ext cx="6624736" cy="1143000"/>
          </a:xfrm>
        </p:spPr>
        <p:txBody>
          <a:bodyPr>
            <a:normAutofit fontScale="90000"/>
          </a:bodyPr>
          <a:lstStyle/>
          <a:p>
            <a:r>
              <a:rPr lang="es-CO" dirty="0" smtClean="0"/>
              <a:t>Los materiales de la Escuela Sabática</a:t>
            </a:r>
            <a:endParaRPr lang="es-CO" dirty="0"/>
          </a:p>
        </p:txBody>
      </p:sp>
      <p:sp>
        <p:nvSpPr>
          <p:cNvPr id="3" name="2 Marcador de contenido"/>
          <p:cNvSpPr>
            <a:spLocks noGrp="1"/>
          </p:cNvSpPr>
          <p:nvPr>
            <p:ph idx="1"/>
          </p:nvPr>
        </p:nvSpPr>
        <p:spPr>
          <a:xfrm>
            <a:off x="911424" y="2492896"/>
            <a:ext cx="10513168" cy="3888432"/>
          </a:xfrm>
        </p:spPr>
        <p:txBody>
          <a:bodyPr>
            <a:noAutofit/>
          </a:bodyPr>
          <a:lstStyle/>
          <a:p>
            <a:pPr marL="0" indent="0">
              <a:buNone/>
            </a:pPr>
            <a:r>
              <a:rPr lang="es-ES_tradnl" sz="2800" dirty="0" smtClean="0"/>
              <a:t>Toda Escuela Sabática necesita contar con un plan de compra de materiales que funcione en forma satisfactoria. Las ofrendas para gastos deberían ser recogidas de manera discreta. </a:t>
            </a:r>
          </a:p>
          <a:p>
            <a:pPr marL="0" indent="0">
              <a:buNone/>
            </a:pPr>
            <a:r>
              <a:rPr lang="es-ES_tradnl" sz="2800" dirty="0" smtClean="0"/>
              <a:t>Un reporte ocasional del estado financiero del fondo de gastos ofrece un estímulo suficiente para obtener los recursos necesarios para la adquisición de los materiales requeridos.</a:t>
            </a:r>
            <a:endParaRPr lang="es-CO"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3592" y="228600"/>
            <a:ext cx="7992888" cy="1143000"/>
          </a:xfrm>
        </p:spPr>
        <p:txBody>
          <a:bodyPr>
            <a:normAutofit/>
          </a:bodyPr>
          <a:lstStyle/>
          <a:p>
            <a:r>
              <a:rPr lang="es-CO" dirty="0" smtClean="0"/>
              <a:t>Las reuniones de maestros</a:t>
            </a:r>
            <a:endParaRPr lang="es-CO" dirty="0"/>
          </a:p>
        </p:txBody>
      </p:sp>
      <p:sp>
        <p:nvSpPr>
          <p:cNvPr id="3" name="2 Marcador de contenido"/>
          <p:cNvSpPr>
            <a:spLocks noGrp="1"/>
          </p:cNvSpPr>
          <p:nvPr>
            <p:ph idx="1"/>
          </p:nvPr>
        </p:nvSpPr>
        <p:spPr>
          <a:xfrm>
            <a:off x="767408" y="1988840"/>
            <a:ext cx="10657184" cy="3888432"/>
          </a:xfrm>
        </p:spPr>
        <p:txBody>
          <a:bodyPr>
            <a:noAutofit/>
          </a:bodyPr>
          <a:lstStyle/>
          <a:p>
            <a:r>
              <a:rPr lang="es-CO" sz="2800" dirty="0" smtClean="0"/>
              <a:t>El director debería planificar y dirigir una reunión semanal de maestros. Si es posible, puede seleccionar a alguien para que dirija el estudio de la lección.</a:t>
            </a:r>
          </a:p>
          <a:p>
            <a:r>
              <a:rPr lang="es-CO" sz="2800" dirty="0" smtClean="0"/>
              <a:t>El momento ideal para la reunión de maestros es el día del culto de mitad de semana. Esto permitirá que se estudie la lección antes de la reunión, y de esta manera cada maestro tendrá la oportunidad de incluir la información en su plan para la lección.</a:t>
            </a:r>
          </a:p>
          <a:p>
            <a:pPr marL="0" indent="0">
              <a:buNone/>
            </a:pPr>
            <a:endParaRPr lang="es-CO"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1664" y="228600"/>
            <a:ext cx="7344816" cy="1143000"/>
          </a:xfrm>
        </p:spPr>
        <p:txBody>
          <a:bodyPr>
            <a:normAutofit/>
          </a:bodyPr>
          <a:lstStyle/>
          <a:p>
            <a:r>
              <a:rPr lang="es-CO" dirty="0" smtClean="0"/>
              <a:t>Las reuniones de maestros</a:t>
            </a:r>
            <a:endParaRPr lang="es-CO" dirty="0"/>
          </a:p>
        </p:txBody>
      </p:sp>
      <p:sp>
        <p:nvSpPr>
          <p:cNvPr id="3" name="2 Marcador de contenido"/>
          <p:cNvSpPr>
            <a:spLocks noGrp="1"/>
          </p:cNvSpPr>
          <p:nvPr>
            <p:ph idx="1"/>
          </p:nvPr>
        </p:nvSpPr>
        <p:spPr>
          <a:xfrm>
            <a:off x="983432" y="1700808"/>
            <a:ext cx="9649072" cy="3888432"/>
          </a:xfrm>
        </p:spPr>
        <p:txBody>
          <a:bodyPr>
            <a:noAutofit/>
          </a:bodyPr>
          <a:lstStyle/>
          <a:p>
            <a:pPr marL="361950" indent="-361950"/>
            <a:r>
              <a:rPr lang="es-ES_tradnl" sz="2800" dirty="0" smtClean="0"/>
              <a:t>Todos los directivos, maestros y maestros suplentes deberían asistir a estas reuniones.</a:t>
            </a:r>
          </a:p>
          <a:p>
            <a:pPr marL="361950" indent="-361950"/>
            <a:r>
              <a:rPr lang="es-ES_tradnl" sz="2800" dirty="0" smtClean="0"/>
              <a:t>Los maestros de las divisiones pueden reunirse durante la parte de la reunión dedicada a la discusión de los asuntos de interés general de la Escuela Sabática.</a:t>
            </a:r>
          </a:p>
          <a:p>
            <a:pPr marL="361950" indent="-361950"/>
            <a:r>
              <a:rPr lang="es-ES_tradnl" sz="2800" dirty="0" smtClean="0"/>
              <a:t>Lo primero que deberían proponerse es buscar la dirección divina y trabajar juntos. A veces parece que no tenemos conciencia plena de la sabiduría y el poder que solo Dios puede darnos.</a:t>
            </a:r>
            <a:endParaRPr lang="es-CO"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7688" y="228600"/>
            <a:ext cx="7128792" cy="1143000"/>
          </a:xfrm>
        </p:spPr>
        <p:txBody>
          <a:bodyPr>
            <a:normAutofit fontScale="90000"/>
          </a:bodyPr>
          <a:lstStyle/>
          <a:p>
            <a:r>
              <a:rPr lang="es-CO" dirty="0" smtClean="0"/>
              <a:t>Las reuniones de maestros</a:t>
            </a:r>
            <a:endParaRPr lang="es-CO" dirty="0"/>
          </a:p>
        </p:txBody>
      </p:sp>
      <p:sp>
        <p:nvSpPr>
          <p:cNvPr id="3" name="2 Marcador de contenido"/>
          <p:cNvSpPr>
            <a:spLocks noGrp="1"/>
          </p:cNvSpPr>
          <p:nvPr>
            <p:ph idx="1"/>
          </p:nvPr>
        </p:nvSpPr>
        <p:spPr>
          <a:xfrm>
            <a:off x="911424" y="1988840"/>
            <a:ext cx="10297144" cy="3888432"/>
          </a:xfrm>
        </p:spPr>
        <p:txBody>
          <a:bodyPr>
            <a:noAutofit/>
          </a:bodyPr>
          <a:lstStyle/>
          <a:p>
            <a:pPr marL="0" indent="0">
              <a:buNone/>
            </a:pPr>
            <a:r>
              <a:rPr lang="es-ES_tradnl" sz="2800" dirty="0" smtClean="0"/>
              <a:t>Algunos tienen la idea de que los maestros deberían reunirse solo para estudiar la lección, pero el objetivo tiene que ser la propuesta de nuevas ideas relacionadas con el tema de estudio y los métodos de enseñanza que se puedan aplicar.</a:t>
            </a:r>
          </a:p>
          <a:p>
            <a:pPr marL="0" indent="0">
              <a:buNone/>
            </a:pPr>
            <a:r>
              <a:rPr lang="es-ES_tradnl" sz="2800" dirty="0" smtClean="0"/>
              <a:t>Las preguntas que se hagan deberían tener la intención de extraer de los maestros los conocimientos que han adquirido por medio de su propio estudio personal, de manera que todos puedan beneficiarse de ellos.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279576" y="228600"/>
            <a:ext cx="8136904" cy="1143000"/>
          </a:xfrm>
        </p:spPr>
        <p:txBody>
          <a:bodyPr>
            <a:normAutofit/>
          </a:bodyPr>
          <a:lstStyle/>
          <a:p>
            <a:r>
              <a:rPr lang="es-CO" dirty="0" smtClean="0"/>
              <a:t>Las reuniones de maestros</a:t>
            </a:r>
            <a:endParaRPr lang="es-CO" dirty="0"/>
          </a:p>
        </p:txBody>
      </p:sp>
      <p:sp>
        <p:nvSpPr>
          <p:cNvPr id="3" name="2 Marcador de contenido"/>
          <p:cNvSpPr>
            <a:spLocks noGrp="1"/>
          </p:cNvSpPr>
          <p:nvPr>
            <p:ph idx="1"/>
          </p:nvPr>
        </p:nvSpPr>
        <p:spPr>
          <a:xfrm>
            <a:off x="1631504" y="1700808"/>
            <a:ext cx="9865096" cy="4392488"/>
          </a:xfrm>
        </p:spPr>
        <p:txBody>
          <a:bodyPr>
            <a:noAutofit/>
          </a:bodyPr>
          <a:lstStyle/>
          <a:p>
            <a:pPr>
              <a:buNone/>
            </a:pPr>
            <a:r>
              <a:rPr lang="es-CO" sz="2800" dirty="0" smtClean="0"/>
              <a:t>Se pueden hacer preguntas tales como: </a:t>
            </a:r>
          </a:p>
          <a:p>
            <a:r>
              <a:rPr lang="es-CO" sz="2800" dirty="0" smtClean="0"/>
              <a:t>¿Cómo creen que podría iniciarse el estudio de esta lección?</a:t>
            </a:r>
          </a:p>
          <a:p>
            <a:r>
              <a:rPr lang="es-CO" sz="2800" dirty="0" smtClean="0"/>
              <a:t> ¿De qué manera podríamos inculcar mejor en nuestros alumnos tal o cual idea particular?</a:t>
            </a:r>
          </a:p>
          <a:p>
            <a:r>
              <a:rPr lang="es-CO" sz="2800" dirty="0" smtClean="0"/>
              <a:t> ¿Qué comparaciones podrían utilizarse?</a:t>
            </a:r>
          </a:p>
          <a:p>
            <a:r>
              <a:rPr lang="es-CO" sz="2800" dirty="0" smtClean="0"/>
              <a:t> ¿Qué ilustraciones podrían utilizarse?</a:t>
            </a:r>
          </a:p>
          <a:p>
            <a:r>
              <a:rPr lang="es-CO" sz="2800" dirty="0" smtClean="0"/>
              <a:t> ¿Tienen pensado utilizar algún mapa, objeto o ilustración?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11624" y="228600"/>
            <a:ext cx="7704856" cy="1143000"/>
          </a:xfrm>
        </p:spPr>
        <p:txBody>
          <a:bodyPr>
            <a:normAutofit/>
          </a:bodyPr>
          <a:lstStyle/>
          <a:p>
            <a:r>
              <a:rPr lang="es-CO" dirty="0" smtClean="0"/>
              <a:t>Las reuniones de maestros</a:t>
            </a:r>
            <a:endParaRPr lang="es-CO" dirty="0"/>
          </a:p>
        </p:txBody>
      </p:sp>
      <p:sp>
        <p:nvSpPr>
          <p:cNvPr id="3" name="2 Marcador de contenido"/>
          <p:cNvSpPr>
            <a:spLocks noGrp="1"/>
          </p:cNvSpPr>
          <p:nvPr>
            <p:ph idx="1"/>
          </p:nvPr>
        </p:nvSpPr>
        <p:spPr>
          <a:xfrm>
            <a:off x="1199456" y="2276872"/>
            <a:ext cx="10081120" cy="2880320"/>
          </a:xfrm>
        </p:spPr>
        <p:txBody>
          <a:bodyPr>
            <a:noAutofit/>
          </a:bodyPr>
          <a:lstStyle/>
          <a:p>
            <a:r>
              <a:rPr lang="es-CO" sz="2800" dirty="0" smtClean="0"/>
              <a:t>¿Qué aplicación práctica del tema cree usted que resulta pertinente para su clase? </a:t>
            </a:r>
          </a:p>
          <a:p>
            <a:r>
              <a:rPr lang="es-CO" sz="2800" dirty="0" smtClean="0"/>
              <a:t>¿Cómo puede hacer para que la clase capte esa aplicación práctica? </a:t>
            </a:r>
          </a:p>
          <a:p>
            <a:pPr marL="0" indent="0">
              <a:buNone/>
            </a:pPr>
            <a:r>
              <a:rPr lang="es-CO" sz="2800" dirty="0" smtClean="0"/>
              <a:t>Este tipo de preguntas estimula un pensamiento activo y original, y es de una enorme utilidad para el grupo.</a:t>
            </a:r>
          </a:p>
          <a:p>
            <a:endParaRPr lang="es-CO"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6840760" cy="1143000"/>
          </a:xfrm>
        </p:spPr>
        <p:txBody>
          <a:bodyPr>
            <a:normAutofit fontScale="90000"/>
          </a:bodyPr>
          <a:lstStyle/>
          <a:p>
            <a:r>
              <a:rPr lang="es-CO" dirty="0" smtClean="0"/>
              <a:t>Cursos de capacitación para maestros</a:t>
            </a:r>
            <a:endParaRPr lang="es-CO" dirty="0"/>
          </a:p>
        </p:txBody>
      </p:sp>
      <p:sp>
        <p:nvSpPr>
          <p:cNvPr id="3" name="2 Marcador de contenido"/>
          <p:cNvSpPr>
            <a:spLocks noGrp="1"/>
          </p:cNvSpPr>
          <p:nvPr>
            <p:ph idx="1"/>
          </p:nvPr>
        </p:nvSpPr>
        <p:spPr>
          <a:xfrm>
            <a:off x="1199456" y="2492896"/>
            <a:ext cx="10585176" cy="3888432"/>
          </a:xfrm>
        </p:spPr>
        <p:txBody>
          <a:bodyPr>
            <a:noAutofit/>
          </a:bodyPr>
          <a:lstStyle/>
          <a:p>
            <a:pPr marL="0" indent="0">
              <a:buNone/>
            </a:pPr>
            <a:r>
              <a:rPr lang="es-CO" sz="2800" dirty="0" smtClean="0"/>
              <a:t>Los maestros de Escuela Sabática tienen la oportunidad de participar en cursos de capacitación preparados especialmente para elevar el nivel de enseñanza, tanto de las clases de los adultos como de los niños.</a:t>
            </a:r>
          </a:p>
          <a:p>
            <a:pPr marL="0" indent="0">
              <a:buNone/>
            </a:pPr>
            <a:r>
              <a:rPr lang="es-ES_tradnl" sz="2800" dirty="0" smtClean="0"/>
              <a:t>El director es responsable de la calidad de la enseñanza en la Escuela Sabática, y por ello debería trabajar de manera conjunta con la junta de la Escuela Sabática para organizar cursos de capacitación para los maestros.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719736" y="228600"/>
            <a:ext cx="6696744" cy="1143000"/>
          </a:xfrm>
        </p:spPr>
        <p:txBody>
          <a:bodyPr>
            <a:normAutofit/>
          </a:bodyPr>
          <a:lstStyle/>
          <a:p>
            <a:r>
              <a:rPr lang="es-CO" dirty="0" smtClean="0"/>
              <a:t>Otras sugerencias</a:t>
            </a:r>
            <a:endParaRPr lang="es-CO" dirty="0"/>
          </a:p>
        </p:txBody>
      </p:sp>
      <p:sp>
        <p:nvSpPr>
          <p:cNvPr id="3" name="2 Marcador de contenido"/>
          <p:cNvSpPr>
            <a:spLocks noGrp="1"/>
          </p:cNvSpPr>
          <p:nvPr>
            <p:ph idx="1"/>
          </p:nvPr>
        </p:nvSpPr>
        <p:spPr>
          <a:xfrm>
            <a:off x="911424" y="1772816"/>
            <a:ext cx="10585176" cy="4248472"/>
          </a:xfrm>
        </p:spPr>
        <p:txBody>
          <a:bodyPr>
            <a:noAutofit/>
          </a:bodyPr>
          <a:lstStyle/>
          <a:p>
            <a:r>
              <a:rPr lang="es-ES_tradnl" sz="2800" i="1" dirty="0" smtClean="0"/>
              <a:t>La bienvenida a las visitas.</a:t>
            </a:r>
            <a:r>
              <a:rPr lang="es-ES_tradnl" sz="2800" dirty="0" smtClean="0"/>
              <a:t> Las visitas deberían ser atendidas con amabilidad y cordialidad. Cada Escuela Sabática necesita contar con un miembro del equipo de hospitalidad que se encargue de recibir y atender a las visitas a medida que llegan a la iglesia.</a:t>
            </a:r>
          </a:p>
          <a:p>
            <a:r>
              <a:rPr lang="es-CO" sz="2800" i="1" dirty="0" smtClean="0"/>
              <a:t>Los materiales.</a:t>
            </a:r>
            <a:r>
              <a:rPr lang="es-CO" sz="2800" dirty="0" smtClean="0"/>
              <a:t> Identifique qué materiales se necesitan en cada división, cuidando de no omitir las necesidades de los miembros más jóvenes y de las visitas. Cada división debería tener un presupuesto para la adquisición de los materiales necesarios que van más allá de los recursos habituales.</a:t>
            </a:r>
          </a:p>
          <a:p>
            <a:endParaRPr lang="es-ES_tradnl"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confraternización</a:t>
            </a:r>
            <a:endParaRPr lang="es-CO" dirty="0"/>
          </a:p>
        </p:txBody>
      </p:sp>
      <p:sp>
        <p:nvSpPr>
          <p:cNvPr id="3" name="2 Marcador de contenido"/>
          <p:cNvSpPr>
            <a:spLocks noGrp="1"/>
          </p:cNvSpPr>
          <p:nvPr>
            <p:ph idx="1"/>
          </p:nvPr>
        </p:nvSpPr>
        <p:spPr>
          <a:xfrm>
            <a:off x="911424" y="2093976"/>
            <a:ext cx="9865096" cy="3051720"/>
          </a:xfrm>
        </p:spPr>
        <p:txBody>
          <a:bodyPr>
            <a:noAutofit/>
          </a:bodyPr>
          <a:lstStyle/>
          <a:p>
            <a:pPr lvl="0"/>
            <a:r>
              <a:rPr lang="es-CO" sz="3200" dirty="0" smtClean="0"/>
              <a:t>Incorporar a los directores, maestros y miembros habituales en la incorporación de los miembros inactivos para su participación activa tanto en la Escuela Sabática como en el resto de las actividades de la iglesia.</a:t>
            </a:r>
          </a:p>
          <a:p>
            <a:pPr lvl="0"/>
            <a:r>
              <a:rPr lang="es-CO" sz="3200" dirty="0" smtClean="0"/>
              <a:t>Contribuir para cultivar el interés espiritual de los miembros recién bautizados de la iglesia.</a:t>
            </a:r>
          </a:p>
          <a:p>
            <a:endParaRPr lang="es-CO"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719736" y="228600"/>
            <a:ext cx="6696744" cy="1143000"/>
          </a:xfrm>
        </p:spPr>
        <p:txBody>
          <a:bodyPr>
            <a:normAutofit/>
          </a:bodyPr>
          <a:lstStyle/>
          <a:p>
            <a:r>
              <a:rPr lang="es-CO" dirty="0" smtClean="0"/>
              <a:t>Otras sugerencias</a:t>
            </a:r>
            <a:endParaRPr lang="es-CO" dirty="0"/>
          </a:p>
        </p:txBody>
      </p:sp>
      <p:sp>
        <p:nvSpPr>
          <p:cNvPr id="3" name="2 Marcador de contenido"/>
          <p:cNvSpPr>
            <a:spLocks noGrp="1"/>
          </p:cNvSpPr>
          <p:nvPr>
            <p:ph idx="1"/>
          </p:nvPr>
        </p:nvSpPr>
        <p:spPr>
          <a:xfrm>
            <a:off x="911424" y="1556792"/>
            <a:ext cx="10513168" cy="4536504"/>
          </a:xfrm>
        </p:spPr>
        <p:txBody>
          <a:bodyPr>
            <a:noAutofit/>
          </a:bodyPr>
          <a:lstStyle/>
          <a:p>
            <a:r>
              <a:rPr lang="es-ES_tradnl" sz="2800" i="1" dirty="0" smtClean="0"/>
              <a:t>Los ujieres.</a:t>
            </a:r>
            <a:r>
              <a:rPr lang="es-ES_tradnl" sz="2800" dirty="0" smtClean="0"/>
              <a:t> Además del personal que hemos mencionado, la Escuela Sabática debería contar con ujieres que reciban a las visitas y a los miembros y los conduzcan a sus respectivas clases. También deberían estar pendientes de la comodidad en general de los presentes.</a:t>
            </a:r>
          </a:p>
          <a:p>
            <a:r>
              <a:rPr lang="es-CO" sz="2800" i="1" dirty="0" smtClean="0"/>
              <a:t>La decoración.</a:t>
            </a:r>
            <a:r>
              <a:rPr lang="es-CO" sz="2800" dirty="0" smtClean="0"/>
              <a:t> La belleza y frescura de las flores brindan un ambiente ideal para la Escuela Sabática. Un equipo encargado de las flores se encargará de la compra y de los arreglos florales para cada sábado. Agradezca en nombre de la Escuela Sabática a todos aquellos que hayan contribuido en ese sentido.</a:t>
            </a:r>
          </a:p>
          <a:p>
            <a:endParaRPr lang="es-ES_tradnl"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719736" y="228600"/>
            <a:ext cx="6696744" cy="1143000"/>
          </a:xfrm>
        </p:spPr>
        <p:txBody>
          <a:bodyPr>
            <a:normAutofit/>
          </a:bodyPr>
          <a:lstStyle/>
          <a:p>
            <a:r>
              <a:rPr lang="es-CO" dirty="0" smtClean="0"/>
              <a:t>Otras sugerencias</a:t>
            </a:r>
            <a:endParaRPr lang="es-CO" dirty="0"/>
          </a:p>
        </p:txBody>
      </p:sp>
      <p:sp>
        <p:nvSpPr>
          <p:cNvPr id="3" name="2 Marcador de contenido"/>
          <p:cNvSpPr>
            <a:spLocks noGrp="1"/>
          </p:cNvSpPr>
          <p:nvPr>
            <p:ph idx="1"/>
          </p:nvPr>
        </p:nvSpPr>
        <p:spPr>
          <a:xfrm>
            <a:off x="983432" y="1556792"/>
            <a:ext cx="10657184" cy="4797152"/>
          </a:xfrm>
        </p:spPr>
        <p:txBody>
          <a:bodyPr>
            <a:noAutofit/>
          </a:bodyPr>
          <a:lstStyle/>
          <a:p>
            <a:r>
              <a:rPr lang="es-CO" sz="2800" i="1" dirty="0" smtClean="0"/>
              <a:t>Manténgase informado.</a:t>
            </a:r>
            <a:r>
              <a:rPr lang="es-CO" sz="2800" dirty="0" smtClean="0"/>
              <a:t> El director de Escuela Sabática debería dar respuesta a todas las comunicaciones del director del departamento de Escuela Sabática y Ministerios Personales de la Asociación. A veces se dejan pasar instrucciones que, de ser aceptadas, serían de gran bendición para la Escuela Sabática.</a:t>
            </a:r>
          </a:p>
          <a:p>
            <a:r>
              <a:rPr lang="es-ES_tradnl" sz="2800" i="1" dirty="0" smtClean="0"/>
              <a:t>Los discursos improvisados.</a:t>
            </a:r>
            <a:r>
              <a:rPr lang="es-ES_tradnl" sz="2800" dirty="0" smtClean="0"/>
              <a:t> Un orador experimentado sabe lo importante que es pensar y escoger bien lo que se va a decir e incluso escribirlo antes de hablar en público. El director que siga esa práctica en sus presentaciones, aun cuando sean de rutina, dará muestras de prudencia.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719736" y="228600"/>
            <a:ext cx="6696744" cy="1143000"/>
          </a:xfrm>
        </p:spPr>
        <p:txBody>
          <a:bodyPr>
            <a:normAutofit/>
          </a:bodyPr>
          <a:lstStyle/>
          <a:p>
            <a:r>
              <a:rPr lang="es-CO" dirty="0" smtClean="0"/>
              <a:t>Otras sugerencias</a:t>
            </a:r>
            <a:endParaRPr lang="es-CO" dirty="0"/>
          </a:p>
        </p:txBody>
      </p:sp>
      <p:sp>
        <p:nvSpPr>
          <p:cNvPr id="3" name="2 Marcador de contenido"/>
          <p:cNvSpPr>
            <a:spLocks noGrp="1"/>
          </p:cNvSpPr>
          <p:nvPr>
            <p:ph idx="1"/>
          </p:nvPr>
        </p:nvSpPr>
        <p:spPr>
          <a:xfrm>
            <a:off x="911424" y="1772816"/>
            <a:ext cx="10585176" cy="4464496"/>
          </a:xfrm>
        </p:spPr>
        <p:txBody>
          <a:bodyPr>
            <a:noAutofit/>
          </a:bodyPr>
          <a:lstStyle/>
          <a:p>
            <a:r>
              <a:rPr lang="es-CO" sz="2800" i="1" dirty="0" smtClean="0"/>
              <a:t>Los informes trimestrales.</a:t>
            </a:r>
            <a:r>
              <a:rPr lang="es-CO" sz="2800" dirty="0" smtClean="0"/>
              <a:t> El informe trimestral tiene una gran importancia, pues representa a la Escuela Sabática en los registros de la Asociación, Unión, División y ante el departamento de Escuela Sabática y Ministerios Personales de la Asociación General.</a:t>
            </a:r>
          </a:p>
          <a:p>
            <a:r>
              <a:rPr lang="es-ES_tradnl" sz="2800" i="1" dirty="0" smtClean="0"/>
              <a:t>El conocimiento de las publicaciones relacionadas con la Escuela Sabática.</a:t>
            </a:r>
            <a:r>
              <a:rPr lang="es-ES_tradnl" sz="2800" dirty="0" smtClean="0"/>
              <a:t> Los directores deberían estudiar con diligencia las publicaciones relacionadas con la Escuela Sabática. Tienen que leer con detenimiento la última revisión del</a:t>
            </a:r>
            <a:r>
              <a:rPr lang="es-ES_tradnl" sz="2800" i="1" dirty="0" smtClean="0"/>
              <a:t> Manual de la Escuela Sabática</a:t>
            </a:r>
            <a:r>
              <a:rPr lang="es-ES_tradnl" sz="2800" dirty="0" smtClean="0"/>
              <a:t> y la obra inspirada</a:t>
            </a:r>
            <a:r>
              <a:rPr lang="es-ES_tradnl" sz="2800" i="1" dirty="0" smtClean="0"/>
              <a:t> Consejos sobre la obra de la Escuela Sabática.</a:t>
            </a:r>
            <a:endParaRPr lang="es-CO"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719736" y="228600"/>
            <a:ext cx="6696744" cy="1143000"/>
          </a:xfrm>
        </p:spPr>
        <p:txBody>
          <a:bodyPr>
            <a:normAutofit/>
          </a:bodyPr>
          <a:lstStyle/>
          <a:p>
            <a:r>
              <a:rPr lang="es-CO" dirty="0" smtClean="0"/>
              <a:t>Otras sugerencias</a:t>
            </a:r>
            <a:endParaRPr lang="es-CO" dirty="0"/>
          </a:p>
        </p:txBody>
      </p:sp>
      <p:sp>
        <p:nvSpPr>
          <p:cNvPr id="3" name="2 Marcador de contenido"/>
          <p:cNvSpPr>
            <a:spLocks noGrp="1"/>
          </p:cNvSpPr>
          <p:nvPr>
            <p:ph idx="1"/>
          </p:nvPr>
        </p:nvSpPr>
        <p:spPr>
          <a:xfrm>
            <a:off x="1055440" y="2348880"/>
            <a:ext cx="10369152" cy="2592288"/>
          </a:xfrm>
        </p:spPr>
        <p:txBody>
          <a:bodyPr>
            <a:noAutofit/>
          </a:bodyPr>
          <a:lstStyle/>
          <a:p>
            <a:r>
              <a:rPr lang="es-CO" sz="2800" i="1" dirty="0" smtClean="0"/>
              <a:t>Los días especiales.</a:t>
            </a:r>
            <a:r>
              <a:rPr lang="es-CO" sz="2800" dirty="0" smtClean="0"/>
              <a:t> Algunas Escuelas Sabáticas han sido bendecidas con la celebración de algunas fechas especiales en beneficio de su misión. </a:t>
            </a:r>
          </a:p>
          <a:p>
            <a:pPr marL="0" indent="0">
              <a:buNone/>
            </a:pPr>
            <a:r>
              <a:rPr lang="es-CO" sz="2800" dirty="0" smtClean="0"/>
              <a:t>Algunos de esos días requieren de programas especiales, como por ejemplo el decimotercer sábado de cada trimestre, el Día de inversión, el Día de visitas, las convenciones y los cultos del Día de decisión.</a:t>
            </a:r>
          </a:p>
          <a:p>
            <a:endParaRPr lang="es-CO"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51384" y="260648"/>
            <a:ext cx="10585176" cy="1143000"/>
          </a:xfrm>
        </p:spPr>
        <p:txBody>
          <a:bodyPr>
            <a:normAutofit fontScale="90000"/>
          </a:bodyPr>
          <a:lstStyle/>
          <a:p>
            <a:r>
              <a:rPr lang="es-CO" dirty="0" smtClean="0"/>
              <a:t>Diez preguntas para los directores de Escuela Sabática</a:t>
            </a:r>
            <a:endParaRPr lang="es-CO" dirty="0"/>
          </a:p>
        </p:txBody>
      </p:sp>
      <p:sp>
        <p:nvSpPr>
          <p:cNvPr id="3" name="2 Marcador de contenido"/>
          <p:cNvSpPr>
            <a:spLocks noGrp="1"/>
          </p:cNvSpPr>
          <p:nvPr>
            <p:ph idx="1"/>
          </p:nvPr>
        </p:nvSpPr>
        <p:spPr>
          <a:xfrm>
            <a:off x="983432" y="2060848"/>
            <a:ext cx="10297144" cy="4797152"/>
          </a:xfrm>
        </p:spPr>
        <p:txBody>
          <a:bodyPr>
            <a:noAutofit/>
          </a:bodyPr>
          <a:lstStyle/>
          <a:p>
            <a:pPr lvl="0">
              <a:buFont typeface="+mj-lt"/>
              <a:buAutoNum type="arabicPeriod"/>
            </a:pPr>
            <a:r>
              <a:rPr lang="es-CO" sz="2800" dirty="0" smtClean="0"/>
              <a:t>¿Muestro un sincero e inmediato interés por los problemas que me presentan los miembros de la Escuela Sabática?</a:t>
            </a:r>
          </a:p>
          <a:p>
            <a:pPr lvl="0">
              <a:buFont typeface="+mj-lt"/>
              <a:buAutoNum type="arabicPeriod"/>
            </a:pPr>
            <a:r>
              <a:rPr lang="es-CO" sz="2800" dirty="0" smtClean="0"/>
              <a:t>¿Trato de exaltar las virtudes de todos los que trabajan en la Escuela Sabática y los exhorto a que hagan lo mismo con los alumnos?</a:t>
            </a:r>
          </a:p>
          <a:p>
            <a:pPr lvl="0">
              <a:buFont typeface="+mj-lt"/>
              <a:buAutoNum type="arabicPeriod"/>
            </a:pPr>
            <a:r>
              <a:rPr lang="es-CO" sz="2800" dirty="0" smtClean="0"/>
              <a:t>¿Estoy animando al equipo para que aprenda a solucionar sus problemas, pero al mismo tiempo fomento que se sientan libres de acercarse a mí?</a:t>
            </a:r>
          </a:p>
          <a:p>
            <a:pPr marL="0" indent="0">
              <a:buNone/>
            </a:pPr>
            <a:endParaRPr lang="es-CO"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51384" y="260648"/>
            <a:ext cx="10585176" cy="1143000"/>
          </a:xfrm>
        </p:spPr>
        <p:txBody>
          <a:bodyPr>
            <a:normAutofit fontScale="90000"/>
          </a:bodyPr>
          <a:lstStyle/>
          <a:p>
            <a:r>
              <a:rPr lang="es-CO" dirty="0" smtClean="0"/>
              <a:t>Diez preguntas para los directores de Escuela Sabática</a:t>
            </a:r>
            <a:endParaRPr lang="es-CO" dirty="0"/>
          </a:p>
        </p:txBody>
      </p:sp>
      <p:sp>
        <p:nvSpPr>
          <p:cNvPr id="3" name="2 Marcador de contenido"/>
          <p:cNvSpPr>
            <a:spLocks noGrp="1"/>
          </p:cNvSpPr>
          <p:nvPr>
            <p:ph idx="1"/>
          </p:nvPr>
        </p:nvSpPr>
        <p:spPr>
          <a:xfrm>
            <a:off x="983432" y="2060848"/>
            <a:ext cx="9433048" cy="4797152"/>
          </a:xfrm>
        </p:spPr>
        <p:txBody>
          <a:bodyPr>
            <a:normAutofit/>
          </a:bodyPr>
          <a:lstStyle/>
          <a:p>
            <a:pPr marL="514350" lvl="0" indent="-514350">
              <a:buFont typeface="+mj-lt"/>
              <a:buAutoNum type="arabicPeriod" startAt="4"/>
            </a:pPr>
            <a:r>
              <a:rPr lang="es-CO" sz="2800" dirty="0" smtClean="0"/>
              <a:t>¿Estoy incomodando a todo el equipo con reglamentos destinados a controlar solo a unos pocos infractores?</a:t>
            </a:r>
          </a:p>
          <a:p>
            <a:pPr marL="514350" lvl="0" indent="-514350">
              <a:buFont typeface="+mj-lt"/>
              <a:buAutoNum type="arabicPeriod" startAt="4"/>
            </a:pPr>
            <a:r>
              <a:rPr lang="es-CO" sz="2800" dirty="0" smtClean="0"/>
              <a:t>¿Evito usar el sarcasmo, las frases descorteses o un humor desagradable en mi trato con los demás?</a:t>
            </a:r>
          </a:p>
          <a:p>
            <a:pPr marL="514350" indent="-514350">
              <a:buFont typeface="+mj-lt"/>
              <a:buAutoNum type="arabicPeriod" startAt="4"/>
            </a:pPr>
            <a:r>
              <a:rPr lang="es-CO" sz="2800" dirty="0"/>
              <a:t>¿Evito desanimar a los demás cuando me hacen sugerencias con comentarios como “nosotros siempre hemos trabajado de esta manera” ?</a:t>
            </a:r>
          </a:p>
          <a:p>
            <a:pPr marL="514350" lvl="0" indent="-514350">
              <a:buFont typeface="+mj-lt"/>
              <a:buAutoNum type="arabicPeriod" startAt="4"/>
            </a:pPr>
            <a:endParaRPr lang="es-CO" sz="2800" dirty="0" smtClean="0"/>
          </a:p>
          <a:p>
            <a:pPr marL="514350" lvl="0" indent="-514350">
              <a:buFont typeface="+mj-lt"/>
              <a:buAutoNum type="arabicPeriod" startAt="4"/>
            </a:pPr>
            <a:endParaRPr lang="es-CO" sz="2800" dirty="0" smtClean="0"/>
          </a:p>
          <a:p>
            <a:pPr marL="514350" indent="-514350">
              <a:buFont typeface="+mj-lt"/>
              <a:buAutoNum type="arabicPeriod" startAt="4"/>
            </a:pPr>
            <a:endParaRPr lang="es-CO" sz="2800" dirty="0"/>
          </a:p>
        </p:txBody>
      </p:sp>
    </p:spTree>
    <p:extLst>
      <p:ext uri="{BB962C8B-B14F-4D97-AF65-F5344CB8AC3E}">
        <p14:creationId xmlns:p14="http://schemas.microsoft.com/office/powerpoint/2010/main" val="1683323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271464" y="260648"/>
            <a:ext cx="9180512" cy="1143000"/>
          </a:xfrm>
        </p:spPr>
        <p:txBody>
          <a:bodyPr>
            <a:normAutofit fontScale="90000"/>
          </a:bodyPr>
          <a:lstStyle/>
          <a:p>
            <a:r>
              <a:rPr lang="es-CO" dirty="0" smtClean="0"/>
              <a:t>Diez preguntas para los directores de Escuela Sabática</a:t>
            </a:r>
            <a:endParaRPr lang="es-CO" dirty="0"/>
          </a:p>
        </p:txBody>
      </p:sp>
      <p:sp>
        <p:nvSpPr>
          <p:cNvPr id="3" name="2 Marcador de contenido"/>
          <p:cNvSpPr>
            <a:spLocks noGrp="1"/>
          </p:cNvSpPr>
          <p:nvPr>
            <p:ph idx="1"/>
          </p:nvPr>
        </p:nvSpPr>
        <p:spPr>
          <a:xfrm>
            <a:off x="695400" y="2276872"/>
            <a:ext cx="10801200" cy="4797152"/>
          </a:xfrm>
        </p:spPr>
        <p:txBody>
          <a:bodyPr>
            <a:noAutofit/>
          </a:bodyPr>
          <a:lstStyle/>
          <a:p>
            <a:pPr marL="514350" lvl="0" indent="-514350">
              <a:buFont typeface="+mj-lt"/>
              <a:buAutoNum type="arabicPeriod" startAt="7"/>
            </a:pPr>
            <a:r>
              <a:rPr lang="es-CO" sz="2800" dirty="0" smtClean="0"/>
              <a:t>¿Tomo las decisiones necesarias de manera justa y cuidadosa, pero con la rapidez que merezca la ocasión?</a:t>
            </a:r>
          </a:p>
          <a:p>
            <a:pPr marL="514350" lvl="0" indent="-514350">
              <a:buFont typeface="+mj-lt"/>
              <a:buAutoNum type="arabicPeriod" startAt="7"/>
            </a:pPr>
            <a:r>
              <a:rPr lang="es-CO" sz="2800" dirty="0" smtClean="0"/>
              <a:t>¿Cumplo las promesas que hago a las personas, a mis compañeros de trabajo o a la Escuela Sabática?</a:t>
            </a:r>
          </a:p>
          <a:p>
            <a:pPr marL="514350" lvl="0" indent="-514350">
              <a:buFont typeface="+mj-lt"/>
              <a:buAutoNum type="arabicPeriod" startAt="7"/>
            </a:pPr>
            <a:r>
              <a:rPr lang="es-CO" sz="2800" dirty="0" smtClean="0"/>
              <a:t>Cuando las condiciones lo exigen, ¿acepto de buen talante los cambios que se necesitan hacer en los métodos y los reglamentos?</a:t>
            </a:r>
          </a:p>
          <a:p>
            <a:pPr marL="514350" indent="-514350">
              <a:buFont typeface="+mj-lt"/>
              <a:buAutoNum type="arabicPeriod" startAt="7"/>
            </a:pPr>
            <a:r>
              <a:rPr lang="es-CO" sz="2800" dirty="0" smtClean="0"/>
              <a:t>¿Me esfuerzo en dar un ejemplo correcto por medio de mis hábitos, prácticas, conducta y comportamiento?</a:t>
            </a:r>
          </a:p>
          <a:p>
            <a:pPr marL="514350" indent="-514350">
              <a:buFont typeface="+mj-lt"/>
              <a:buAutoNum type="arabicPeriod" startAt="7"/>
            </a:pPr>
            <a:endParaRPr lang="es-CO"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recordemos</a:t>
            </a:r>
            <a:endParaRPr lang="es-CO" dirty="0"/>
          </a:p>
        </p:txBody>
      </p:sp>
      <p:sp>
        <p:nvSpPr>
          <p:cNvPr id="3" name="2 Marcador de contenido"/>
          <p:cNvSpPr>
            <a:spLocks noGrp="1"/>
          </p:cNvSpPr>
          <p:nvPr>
            <p:ph idx="1"/>
          </p:nvPr>
        </p:nvSpPr>
        <p:spPr>
          <a:xfrm>
            <a:off x="482424" y="2035302"/>
            <a:ext cx="11233248" cy="4050792"/>
          </a:xfrm>
        </p:spPr>
        <p:txBody>
          <a:bodyPr>
            <a:noAutofit/>
          </a:bodyPr>
          <a:lstStyle/>
          <a:p>
            <a:pPr marL="0" indent="0">
              <a:buNone/>
            </a:pPr>
            <a:r>
              <a:rPr lang="es-ES_tradnl" sz="2800" dirty="0" smtClean="0"/>
              <a:t>«No debe perderse de vista el objetivo de la Escuela Sabática a causa de las tareas de organización, ocupando en ello el tiempo que se debería dedicar a otros asuntos importantes. En todo momento hemos de rehuir del formalismo y las ceremonias que eclipsarían el verdadero objetivo por el cual estamos trabajando. Hay peligro de que lleguemos a ser tan sistemáticos que la Escuela Sabática se convierta en algo poco atractivo, cuando debería ser un descanso, un refugio y una bendición. »</a:t>
            </a:r>
          </a:p>
          <a:p>
            <a:pPr marL="0" indent="0">
              <a:buNone/>
            </a:pPr>
            <a:r>
              <a:rPr lang="es-ES_tradnl" sz="2800" i="1" dirty="0" smtClean="0"/>
              <a:t>Consejos sobre la obra de la Escuela Sabática, sección VI, p. 137, 138. </a:t>
            </a:r>
            <a:endParaRPr lang="es-CO" sz="28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testificación</a:t>
            </a:r>
            <a:endParaRPr lang="es-CO" dirty="0"/>
          </a:p>
        </p:txBody>
      </p:sp>
      <p:sp>
        <p:nvSpPr>
          <p:cNvPr id="3" name="2 Marcador de contenido"/>
          <p:cNvSpPr>
            <a:spLocks noGrp="1"/>
          </p:cNvSpPr>
          <p:nvPr>
            <p:ph idx="1"/>
          </p:nvPr>
        </p:nvSpPr>
        <p:spPr>
          <a:xfrm>
            <a:off x="767408" y="2354624"/>
            <a:ext cx="10504856" cy="4320480"/>
          </a:xfrm>
        </p:spPr>
        <p:txBody>
          <a:bodyPr>
            <a:normAutofit/>
          </a:bodyPr>
          <a:lstStyle/>
          <a:p>
            <a:pPr lvl="0"/>
            <a:r>
              <a:rPr lang="es-CO" sz="2800" dirty="0" smtClean="0"/>
              <a:t>Hacer que cada parte del programa de Escuela Sabática y también cada clase contribuyan a la experiencia cristiana de cada miembro, de manera que cada uno de ellos sirva como un imán espiritual que atraiga a otros hacia Cristo.</a:t>
            </a:r>
          </a:p>
          <a:p>
            <a:pPr lvl="0"/>
            <a:r>
              <a:rPr lang="es-CO" sz="2800" dirty="0" smtClean="0"/>
              <a:t>Asegurarse de que todas las enseñanzas fomenten la ganancia y la retención de las personas.</a:t>
            </a:r>
          </a:p>
          <a:p>
            <a:pPr lvl="0"/>
            <a:r>
              <a:rPr lang="es-CO" sz="2800" dirty="0" smtClean="0"/>
              <a:t>Permanecer alertas ante las providencias que surjan en la Escuela Sabática en su conjunto o que se les presenten a sus miembros individuales, las que constituyen oportunidades para la salvación de las almas.</a:t>
            </a:r>
          </a:p>
          <a:p>
            <a:pPr lvl="0"/>
            <a:endParaRPr lang="es-CO" sz="2800" dirty="0" smtClean="0"/>
          </a:p>
          <a:p>
            <a:endParaRPr lang="es-CO" sz="2800" dirty="0"/>
          </a:p>
        </p:txBody>
      </p:sp>
      <p:sp>
        <p:nvSpPr>
          <p:cNvPr id="4" name="2 Marcador de contenido"/>
          <p:cNvSpPr txBox="1">
            <a:spLocks/>
          </p:cNvSpPr>
          <p:nvPr/>
        </p:nvSpPr>
        <p:spPr>
          <a:xfrm>
            <a:off x="839416" y="1805944"/>
            <a:ext cx="10504856" cy="576064"/>
          </a:xfrm>
          <a:prstGeom prst="rect">
            <a:avLst/>
          </a:prstGeom>
        </p:spPr>
        <p:txBody>
          <a:bodyPr vert="horz" lIns="91440" tIns="45720" rIns="91440" bIns="45720" rtlCol="0">
            <a:normAutofit/>
          </a:bodyPr>
          <a:lstStyle/>
          <a:p>
            <a:pPr algn="just">
              <a:spcBef>
                <a:spcPts val="1800"/>
              </a:spcBef>
              <a:buClr>
                <a:schemeClr val="accent1"/>
              </a:buClr>
              <a:buSzPct val="80000"/>
              <a:defRPr/>
            </a:pPr>
            <a:r>
              <a:rPr lang="es-CO" sz="2800" dirty="0"/>
              <a:t>Esto incluye:</a:t>
            </a:r>
          </a:p>
          <a:p>
            <a:pPr algn="just">
              <a:spcBef>
                <a:spcPts val="1800"/>
              </a:spcBef>
              <a:buClr>
                <a:schemeClr val="accent1"/>
              </a:buClr>
              <a:buSzPct val="80000"/>
              <a:defRPr/>
            </a:pPr>
            <a:endParaRPr lang="es-CO"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misión</a:t>
            </a:r>
            <a:endParaRPr lang="es-CO" dirty="0"/>
          </a:p>
        </p:txBody>
      </p:sp>
      <p:sp>
        <p:nvSpPr>
          <p:cNvPr id="3" name="2 Marcador de contenido"/>
          <p:cNvSpPr>
            <a:spLocks noGrp="1"/>
          </p:cNvSpPr>
          <p:nvPr>
            <p:ph idx="1"/>
          </p:nvPr>
        </p:nvSpPr>
        <p:spPr>
          <a:xfrm>
            <a:off x="1069848" y="2454016"/>
            <a:ext cx="10498760" cy="3096344"/>
          </a:xfrm>
        </p:spPr>
        <p:txBody>
          <a:bodyPr>
            <a:normAutofit/>
          </a:bodyPr>
          <a:lstStyle/>
          <a:p>
            <a:pPr lvl="0"/>
            <a:r>
              <a:rPr lang="es-CO" sz="2800" dirty="0" smtClean="0"/>
              <a:t>Mantener una visión clara y amplia de la misión global de la iglesia.</a:t>
            </a:r>
          </a:p>
          <a:p>
            <a:r>
              <a:rPr lang="es-CO" sz="2800" dirty="0" smtClean="0"/>
              <a:t>Fomentar de manera continua en niños, jóvenes y adultos el deseo de contribuir con la proclamación del evangelio donde quiera que el Señor lo indique.</a:t>
            </a:r>
          </a:p>
          <a:p>
            <a:r>
              <a:rPr lang="es-CO" sz="2800" dirty="0" smtClean="0"/>
              <a:t>Enseñar y promover la mayordomía sistemática y abnegada en apoyo a las misiones mundiales.</a:t>
            </a:r>
          </a:p>
          <a:p>
            <a:endParaRPr lang="es-CO" sz="2800" dirty="0"/>
          </a:p>
        </p:txBody>
      </p:sp>
      <p:sp>
        <p:nvSpPr>
          <p:cNvPr id="4" name="2 Marcador de contenido"/>
          <p:cNvSpPr txBox="1">
            <a:spLocks/>
          </p:cNvSpPr>
          <p:nvPr/>
        </p:nvSpPr>
        <p:spPr>
          <a:xfrm>
            <a:off x="1069848" y="1805944"/>
            <a:ext cx="10498760" cy="576064"/>
          </a:xfrm>
          <a:prstGeom prst="rect">
            <a:avLst/>
          </a:prstGeom>
        </p:spPr>
        <p:txBody>
          <a:bodyPr vert="horz" lIns="91440" tIns="45720" rIns="91440" bIns="45720" rtlCol="0">
            <a:normAutofit/>
          </a:bodyPr>
          <a:lstStyle/>
          <a:p>
            <a:pPr algn="just">
              <a:spcBef>
                <a:spcPts val="1800"/>
              </a:spcBef>
              <a:buClr>
                <a:schemeClr val="accent1"/>
              </a:buClr>
              <a:buSzPct val="80000"/>
              <a:defRPr/>
            </a:pPr>
            <a:r>
              <a:rPr lang="es-CO" sz="2800" dirty="0"/>
              <a:t>Esto incluye:</a:t>
            </a:r>
          </a:p>
          <a:p>
            <a:pPr algn="just">
              <a:spcBef>
                <a:spcPts val="1800"/>
              </a:spcBef>
              <a:buClr>
                <a:schemeClr val="accent1"/>
              </a:buClr>
              <a:buSzPct val="80000"/>
              <a:defRPr/>
            </a:pPr>
            <a:endParaRPr lang="es-CO"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función del director DE </a:t>
            </a:r>
            <a:r>
              <a:rPr lang="es-CO" dirty="0" err="1" smtClean="0"/>
              <a:t>lA</a:t>
            </a:r>
            <a:r>
              <a:rPr lang="es-CO" dirty="0" smtClean="0"/>
              <a:t> ESCUELA SABÁTICA</a:t>
            </a:r>
            <a:endParaRPr lang="es-CO" dirty="0"/>
          </a:p>
        </p:txBody>
      </p:sp>
      <p:sp>
        <p:nvSpPr>
          <p:cNvPr id="3" name="2 Marcador de contenido"/>
          <p:cNvSpPr>
            <a:spLocks noGrp="1"/>
          </p:cNvSpPr>
          <p:nvPr>
            <p:ph idx="1"/>
          </p:nvPr>
        </p:nvSpPr>
        <p:spPr>
          <a:xfrm>
            <a:off x="911424" y="2708920"/>
            <a:ext cx="10369152" cy="3840163"/>
          </a:xfrm>
        </p:spPr>
        <p:txBody>
          <a:bodyPr/>
          <a:lstStyle/>
          <a:p>
            <a:pPr marL="0" indent="0">
              <a:buNone/>
            </a:pPr>
            <a:r>
              <a:rPr lang="es-CO" sz="2800" dirty="0" smtClean="0"/>
              <a:t>Es responsabilidad del director administrar toda la Escuela Sabática, coordinar las diferentes divisiones y garantizar que todas funcionen en forma eficiente. </a:t>
            </a:r>
          </a:p>
          <a:p>
            <a:pPr marL="0" indent="0">
              <a:buNone/>
            </a:pPr>
            <a:r>
              <a:rPr lang="es-CO" sz="2800" dirty="0" smtClean="0"/>
              <a:t>Un liderazgo lleno del Espíritu Santo se manifestará en el entusiasmo demostrado al preparar a los santos para la tarea de rescatar a las almas perdidas.</a:t>
            </a:r>
          </a:p>
          <a:p>
            <a:pPr marL="0" indent="0">
              <a:buNone/>
            </a:pPr>
            <a:endParaRPr lang="es-CO"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4721</TotalTime>
  <Words>5186</Words>
  <Application>Microsoft Office PowerPoint</Application>
  <PresentationFormat>Panorámica</PresentationFormat>
  <Paragraphs>341</Paragraphs>
  <Slides>67</Slides>
  <Notes>41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67</vt:i4>
      </vt:variant>
    </vt:vector>
  </HeadingPairs>
  <TitlesOfParts>
    <vt:vector size="72" baseType="lpstr">
      <vt:lpstr>Calibri</vt:lpstr>
      <vt:lpstr>Rockwell</vt:lpstr>
      <vt:lpstr>Rockwell Condensed</vt:lpstr>
      <vt:lpstr>Wingdings</vt:lpstr>
      <vt:lpstr>Tipo de madera</vt:lpstr>
      <vt:lpstr>Presentación de PowerPoint</vt:lpstr>
      <vt:lpstr>El director de la Escuela Sabática, los directores asociados y sus responsabilidades</vt:lpstr>
      <vt:lpstr>la Escuela Sabática</vt:lpstr>
      <vt:lpstr>El estudio de la biblia</vt:lpstr>
      <vt:lpstr>La confraternización</vt:lpstr>
      <vt:lpstr>La confraternización</vt:lpstr>
      <vt:lpstr>La testificación</vt:lpstr>
      <vt:lpstr>La misión</vt:lpstr>
      <vt:lpstr>La función del director DE lA ESCUELA SABÁTICA</vt:lpstr>
      <vt:lpstr>La función del director</vt:lpstr>
      <vt:lpstr>La función del director</vt:lpstr>
      <vt:lpstr>La función del director</vt:lpstr>
      <vt:lpstr>el director asociado</vt:lpstr>
      <vt:lpstr>Director asociado de evangelización</vt:lpstr>
      <vt:lpstr>Director asociado de evangelización</vt:lpstr>
      <vt:lpstr>Director asociado responsable de los miembros</vt:lpstr>
      <vt:lpstr>Director asociado responsable de los miembros</vt:lpstr>
      <vt:lpstr>Director asociado responsable de los miembros</vt:lpstr>
      <vt:lpstr>Director asociado responsable de los miembros</vt:lpstr>
      <vt:lpstr>la relación del director con el pastor</vt:lpstr>
      <vt:lpstr>la relación del director con el pastor</vt:lpstr>
      <vt:lpstr>Relación del director con sus compañeros de departamento</vt:lpstr>
      <vt:lpstr>La relación del director con la junta de Escuela Sabática</vt:lpstr>
      <vt:lpstr>La relación del director con la junta de Escuela Sabática</vt:lpstr>
      <vt:lpstr>La selección de los maestros </vt:lpstr>
      <vt:lpstr>La selección de los maestros </vt:lpstr>
      <vt:lpstr>Relación del director con el programa</vt:lpstr>
      <vt:lpstr>Relación del director con el programa</vt:lpstr>
      <vt:lpstr>Relación del director con el programa</vt:lpstr>
      <vt:lpstr>Programas sugeridos</vt:lpstr>
      <vt:lpstr>Programas sugeridos</vt:lpstr>
      <vt:lpstr>Programas sugeridos</vt:lpstr>
      <vt:lpstr>Programas sugeridos</vt:lpstr>
      <vt:lpstr>Planifique las actividades e impleméntelas</vt:lpstr>
      <vt:lpstr>La oración inicial</vt:lpstr>
      <vt:lpstr>La oración inicial</vt:lpstr>
      <vt:lpstr>Así marcha la Escuela Sabática</vt:lpstr>
      <vt:lpstr>La música en la Escuela Sabática</vt:lpstr>
      <vt:lpstr>La música en la Escuela Sabática</vt:lpstr>
      <vt:lpstr>El informe misionero</vt:lpstr>
      <vt:lpstr>Los maestros coordinan otras actividades de la clase</vt:lpstr>
      <vt:lpstr>Tiempo designado para el estudio de la biblia</vt:lpstr>
      <vt:lpstr>Tiempo designado para el estudio de la biblia</vt:lpstr>
      <vt:lpstr>Los ministerios de testificación</vt:lpstr>
      <vt:lpstr>Repaso del desempeño</vt:lpstr>
      <vt:lpstr>Los miembros de la Escuela Sabática</vt:lpstr>
      <vt:lpstr>Los miembros de la Escuela Sabática</vt:lpstr>
      <vt:lpstr>Los miembros de la Escuela Sabática</vt:lpstr>
      <vt:lpstr>El registro de la Escuela Sabática</vt:lpstr>
      <vt:lpstr>El estudio diario de la lección de Escuela Sabática</vt:lpstr>
      <vt:lpstr>Las ofrendas misioneras</vt:lpstr>
      <vt:lpstr>Los materiales de la Escuela Sabática</vt:lpstr>
      <vt:lpstr>Las reuniones de maestros</vt:lpstr>
      <vt:lpstr>Las reuniones de maestros</vt:lpstr>
      <vt:lpstr>Las reuniones de maestros</vt:lpstr>
      <vt:lpstr>Las reuniones de maestros</vt:lpstr>
      <vt:lpstr>Las reuniones de maestros</vt:lpstr>
      <vt:lpstr>Cursos de capacitación para maestros</vt:lpstr>
      <vt:lpstr>Otras sugerencias</vt:lpstr>
      <vt:lpstr>Otras sugerencias</vt:lpstr>
      <vt:lpstr>Otras sugerencias</vt:lpstr>
      <vt:lpstr>Otras sugerencias</vt:lpstr>
      <vt:lpstr>Otras sugerencias</vt:lpstr>
      <vt:lpstr>Diez preguntas para los directores de Escuela Sabática</vt:lpstr>
      <vt:lpstr>Diez preguntas para los directores de Escuela Sabática</vt:lpstr>
      <vt:lpstr>Diez preguntas para los directores de Escuela Sabática</vt:lpstr>
      <vt:lpstr>recordemos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906</cp:revision>
  <dcterms:created xsi:type="dcterms:W3CDTF">2011-12-04T13:15:14Z</dcterms:created>
  <dcterms:modified xsi:type="dcterms:W3CDTF">2021-04-14T16:27:56Z</dcterms:modified>
</cp:coreProperties>
</file>